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30" r:id="rId14"/>
    <p:sldId id="331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2EB"/>
    <a:srgbClr val="D8DBE2"/>
    <a:srgbClr val="457DA2"/>
    <a:srgbClr val="6DA3C0"/>
    <a:srgbClr val="2E536C"/>
    <a:srgbClr val="E93B47"/>
    <a:srgbClr val="FFD05B"/>
    <a:srgbClr val="FFFFFF"/>
    <a:srgbClr val="F75931"/>
    <a:srgbClr val="68B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6271"/>
  </p:normalViewPr>
  <p:slideViewPr>
    <p:cSldViewPr snapToGrid="0">
      <p:cViewPr varScale="1">
        <p:scale>
          <a:sx n="86" d="100"/>
          <a:sy n="86" d="100"/>
        </p:scale>
        <p:origin x="1334" y="67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gl\OneDrive\&#1056;&#1072;&#1073;&#1086;&#1095;&#1080;&#1081;%20&#1089;&#1090;&#1086;&#1083;\&#1057;&#1090;&#1072;&#1088;&#1090;&#1072;&#1087;\&#1044;&#1083;&#1103;%20&#1089;&#1090;&#1091;&#1076;&#1077;&#1085;&#1090;&#1086;&#1074;\&#1053;&#1072;&#1076;&#1086;%20&#1089;&#1076;&#1077;&#1083;&#1072;&#1090;&#1100;\&#1058;&#1088;&#1077;&#1084;&#1086;&#1088;\&#1062;&#1077;&#1083;&#1077;&#1074;&#1072;&#1103;%20&#1072;&#1091;&#1076;&#1080;&#1090;&#1086;&#1088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A9-4802-9527-5B300DEAEBB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A9-4802-9527-5B300DEAEBBC}"/>
              </c:ext>
            </c:extLst>
          </c:dPt>
          <c:val>
            <c:numRef>
              <c:f>Лист1!$D$5:$D$6</c:f>
              <c:numCache>
                <c:formatCode>General</c:formatCode>
                <c:ptCount val="2"/>
                <c:pt idx="0">
                  <c:v>160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A9-4802-9527-5B300DEAE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5.7439960629921259E-2"/>
                  <c:y val="0.10396799358413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9F-4FEC-9737-43EC3A34F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Лист1!$G$6:$G$10</c:f>
              <c:strCache>
                <c:ptCount val="5"/>
                <c:pt idx="0">
                  <c:v>14-30 лет</c:v>
                </c:pt>
                <c:pt idx="1">
                  <c:v>31-40 лет</c:v>
                </c:pt>
                <c:pt idx="2">
                  <c:v>41-60 лет</c:v>
                </c:pt>
                <c:pt idx="3">
                  <c:v>61-70 лет</c:v>
                </c:pt>
                <c:pt idx="4">
                  <c:v>71 и старше</c:v>
                </c:pt>
              </c:strCache>
            </c:strRef>
          </c:cat>
          <c:val>
            <c:numRef>
              <c:f>Лист1!$H$6:$H$10</c:f>
              <c:numCache>
                <c:formatCode>0%</c:formatCode>
                <c:ptCount val="5"/>
                <c:pt idx="0">
                  <c:v>0.08</c:v>
                </c:pt>
                <c:pt idx="1">
                  <c:v>0.05</c:v>
                </c:pt>
                <c:pt idx="2">
                  <c:v>0.2</c:v>
                </c:pt>
                <c:pt idx="3">
                  <c:v>0.3</c:v>
                </c:pt>
                <c:pt idx="4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9F-4FEC-9737-43EC3A34F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929308836395452"/>
          <c:y val="0.27681794983960339"/>
          <c:w val="0.32070691163604548"/>
          <c:h val="0.55747484689413829"/>
        </c:manualLayout>
      </c:layout>
      <c:overlay val="0"/>
      <c:txPr>
        <a:bodyPr/>
        <a:lstStyle/>
        <a:p>
          <a:pPr rtl="0">
            <a:defRPr sz="12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80190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Микропроцессорная система</a:t>
            </a:r>
            <a:b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оценки тремора</a:t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18565" y="4201052"/>
            <a:ext cx="9072282" cy="688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rgbClr val="2E536C"/>
                </a:solidFill>
                <a:latin typeface="Lato"/>
                <a:cs typeface="Lato"/>
              </a:rPr>
              <a:t>Рынок НТИ: «</a:t>
            </a:r>
            <a:r>
              <a:rPr lang="en-US" sz="1800" dirty="0">
                <a:solidFill>
                  <a:srgbClr val="2E536C"/>
                </a:solidFill>
                <a:effectLst/>
                <a:latin typeface="Lato"/>
              </a:rPr>
              <a:t>HEALTHNET</a:t>
            </a:r>
            <a:r>
              <a:rPr lang="ru-RU" spc="-2" dirty="0">
                <a:solidFill>
                  <a:srgbClr val="2E536C"/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rgbClr val="2E536C"/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rgbClr val="2E536C"/>
                </a:solidFill>
                <a:latin typeface="Lato"/>
                <a:cs typeface="Lato"/>
              </a:rPr>
              <a:t>Сквозная технология: «</a:t>
            </a:r>
            <a:r>
              <a:rPr lang="ru-RU" sz="1800" dirty="0">
                <a:solidFill>
                  <a:srgbClr val="2E536C"/>
                </a:solidFill>
                <a:effectLst/>
                <a:latin typeface="Lato"/>
              </a:rPr>
              <a:t>Персонифицированная медицина, технологии сенсорики</a:t>
            </a:r>
            <a:r>
              <a:rPr lang="ru-RU" spc="-2" dirty="0">
                <a:solidFill>
                  <a:srgbClr val="2E536C"/>
                </a:solidFill>
                <a:latin typeface="Lato"/>
                <a:cs typeface="Lato"/>
              </a:rPr>
              <a:t>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349" y="122430"/>
            <a:ext cx="2938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Профиль</a:t>
            </a:r>
            <a:r>
              <a:rPr lang="ru-RU" sz="2800" b="1" dirty="0"/>
              <a:t> </a:t>
            </a:r>
            <a:r>
              <a:rPr lang="ru-RU" sz="2400" b="1" dirty="0"/>
              <a:t>проекта</a:t>
            </a:r>
            <a:endParaRPr lang="ru-RU" sz="28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6" y="840842"/>
            <a:ext cx="724947" cy="6743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286007" y="1039128"/>
            <a:ext cx="1507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0636" y="3262131"/>
            <a:ext cx="214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 </a:t>
            </a:r>
            <a:r>
              <a:rPr lang="ru-RU" dirty="0"/>
              <a:t>Результаты проекта</a:t>
            </a:r>
            <a:endParaRPr lang="ru-RU" sz="1286" dirty="0"/>
          </a:p>
        </p:txBody>
      </p:sp>
      <p:sp>
        <p:nvSpPr>
          <p:cNvPr id="35" name="Shape 208"/>
          <p:cNvSpPr/>
          <p:nvPr/>
        </p:nvSpPr>
        <p:spPr>
          <a:xfrm>
            <a:off x="481042" y="1526718"/>
            <a:ext cx="4345370" cy="1219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Создание технической системы, обеспечивающей выявление заболевания нервной системы (тремора)</a:t>
            </a:r>
          </a:p>
        </p:txBody>
      </p:sp>
      <p:sp>
        <p:nvSpPr>
          <p:cNvPr id="37" name="Shape 208"/>
          <p:cNvSpPr/>
          <p:nvPr/>
        </p:nvSpPr>
        <p:spPr>
          <a:xfrm>
            <a:off x="551504" y="3842590"/>
            <a:ext cx="4204446" cy="136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 результате планируется создать систему, при внедрении которой будет улучшена статистика выявления заболевания и повышена эффективность лечения и предотвращения прогрессирования тремора.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294" y="3123451"/>
            <a:ext cx="580031" cy="60647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897277" y="1054475"/>
            <a:ext cx="189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Команда проекта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34B4B03-ABDE-49B8-BF4D-CDD0E0B9C53B}"/>
              </a:ext>
            </a:extLst>
          </p:cNvPr>
          <p:cNvGrpSpPr/>
          <p:nvPr/>
        </p:nvGrpSpPr>
        <p:grpSpPr>
          <a:xfrm>
            <a:off x="5231909" y="3017526"/>
            <a:ext cx="676602" cy="766337"/>
            <a:chOff x="5970571" y="3162088"/>
            <a:chExt cx="379111" cy="440386"/>
          </a:xfrm>
        </p:grpSpPr>
        <p:pic>
          <p:nvPicPr>
            <p:cNvPr id="64" name="Shape 191" descr="C:\Users\pankratov.in\YandexDisk\!NTI\DOCS\ProjectPresentation\icons\PNG\256\372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97223" y="3241080"/>
              <a:ext cx="352459" cy="3613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6" name="Shape 203"/>
            <p:cNvGrpSpPr/>
            <p:nvPr/>
          </p:nvGrpSpPr>
          <p:grpSpPr>
            <a:xfrm>
              <a:off x="5970571" y="3162088"/>
              <a:ext cx="215490" cy="263809"/>
              <a:chOff x="8202534" y="1348519"/>
              <a:chExt cx="301686" cy="369332"/>
            </a:xfrm>
          </p:grpSpPr>
          <p:sp>
            <p:nvSpPr>
              <p:cNvPr id="67" name="Shape 204"/>
              <p:cNvSpPr/>
              <p:nvPr/>
            </p:nvSpPr>
            <p:spPr>
              <a:xfrm>
                <a:off x="8262938" y="1447963"/>
                <a:ext cx="173414" cy="173414"/>
              </a:xfrm>
              <a:prstGeom prst="roundRect">
                <a:avLst>
                  <a:gd name="adj" fmla="val 50000"/>
                </a:avLst>
              </a:prstGeom>
              <a:solidFill>
                <a:srgbClr val="FFD05B"/>
              </a:solidFill>
              <a:ln>
                <a:noFill/>
              </a:ln>
            </p:spPr>
            <p:txBody>
              <a:bodyPr spcFirstLastPara="1" wrap="square" lIns="65304" tIns="32643" rIns="65304" bIns="32643" anchor="ctr" anchorCtr="0">
                <a:noAutofit/>
              </a:bodyPr>
              <a:lstStyle/>
              <a:p>
                <a:pPr algn="ctr"/>
                <a:endParaRPr sz="1286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Shape 205"/>
              <p:cNvSpPr txBox="1"/>
              <p:nvPr/>
            </p:nvSpPr>
            <p:spPr>
              <a:xfrm>
                <a:off x="8202534" y="1348519"/>
                <a:ext cx="30168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5304" tIns="32643" rIns="65304" bIns="32643" anchor="t" anchorCtr="0">
                <a:noAutofit/>
              </a:bodyPr>
              <a:lstStyle/>
              <a:p>
                <a:endParaRPr sz="1286" dirty="0"/>
              </a:p>
            </p:txBody>
          </p:sp>
          <p:cxnSp>
            <p:nvCxnSpPr>
              <p:cNvPr id="69" name="Shape 206"/>
              <p:cNvCxnSpPr/>
              <p:nvPr/>
            </p:nvCxnSpPr>
            <p:spPr>
              <a:xfrm>
                <a:off x="8299637" y="1568905"/>
                <a:ext cx="89926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70" name="Прямоугольник 69"/>
          <p:cNvSpPr/>
          <p:nvPr/>
        </p:nvSpPr>
        <p:spPr>
          <a:xfrm>
            <a:off x="5939797" y="3251172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ym typeface="Calibri"/>
              </a:rPr>
              <a:t>Сроки проекта</a:t>
            </a:r>
            <a:endParaRPr lang="ru-RU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83740" y="3021781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033316" y="765948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82" descr="C:\Users\pankratov.in\YandexDisk\!NTI\DOCS\ProjectPresentation\icons\PNG\256\481.png">
            <a:extLst>
              <a:ext uri="{FF2B5EF4-FFF2-40B4-BE49-F238E27FC236}">
                <a16:creationId xmlns:a16="http://schemas.microsoft.com/office/drawing/2014/main" id="{301ABF8E-8785-491F-8A1C-05C8B807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144" y="884510"/>
            <a:ext cx="654133" cy="65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ounded Rectangle 2099">
            <a:extLst>
              <a:ext uri="{FF2B5EF4-FFF2-40B4-BE49-F238E27FC236}">
                <a16:creationId xmlns:a16="http://schemas.microsoft.com/office/drawing/2014/main" id="{EE519A1D-2A9D-4396-9EB0-75710985A128}"/>
              </a:ext>
            </a:extLst>
          </p:cNvPr>
          <p:cNvSpPr/>
          <p:nvPr/>
        </p:nvSpPr>
        <p:spPr>
          <a:xfrm>
            <a:off x="5176187" y="1711202"/>
            <a:ext cx="2096027" cy="311328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1400" dirty="0">
                <a:latin typeface="Calibri"/>
                <a:ea typeface="Calibri"/>
                <a:cs typeface="Calibri"/>
              </a:rPr>
              <a:t>Технический профиль</a:t>
            </a:r>
          </a:p>
        </p:txBody>
      </p:sp>
      <p:sp>
        <p:nvSpPr>
          <p:cNvPr id="65" name="Rounded Rectangle 2099">
            <a:extLst>
              <a:ext uri="{FF2B5EF4-FFF2-40B4-BE49-F238E27FC236}">
                <a16:creationId xmlns:a16="http://schemas.microsoft.com/office/drawing/2014/main" id="{61AA0160-C389-4748-A9FE-C5F572569524}"/>
              </a:ext>
            </a:extLst>
          </p:cNvPr>
          <p:cNvSpPr/>
          <p:nvPr/>
        </p:nvSpPr>
        <p:spPr>
          <a:xfrm>
            <a:off x="7671625" y="1711202"/>
            <a:ext cx="2083142" cy="311328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1400" dirty="0">
                <a:latin typeface="Calibri"/>
                <a:ea typeface="Calibri"/>
                <a:cs typeface="Calibri"/>
              </a:rPr>
              <a:t>Экономический профиль</a:t>
            </a:r>
          </a:p>
        </p:txBody>
      </p:sp>
      <p:sp>
        <p:nvSpPr>
          <p:cNvPr id="77" name="Shape 275">
            <a:extLst>
              <a:ext uri="{FF2B5EF4-FFF2-40B4-BE49-F238E27FC236}">
                <a16:creationId xmlns:a16="http://schemas.microsoft.com/office/drawing/2014/main" id="{363571A0-7961-4975-807D-2922B7BD0C0E}"/>
              </a:ext>
            </a:extLst>
          </p:cNvPr>
          <p:cNvSpPr/>
          <p:nvPr/>
        </p:nvSpPr>
        <p:spPr>
          <a:xfrm>
            <a:off x="5176187" y="2128285"/>
            <a:ext cx="2221106" cy="70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Рябинин А. В.</a:t>
            </a:r>
          </a:p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Аккуратов Д. А.</a:t>
            </a:r>
          </a:p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Князев Д. В.</a:t>
            </a:r>
          </a:p>
          <a:p>
            <a:endParaRPr lang="ru-RU" sz="1100" b="1" dirty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Shape 275">
            <a:extLst>
              <a:ext uri="{FF2B5EF4-FFF2-40B4-BE49-F238E27FC236}">
                <a16:creationId xmlns:a16="http://schemas.microsoft.com/office/drawing/2014/main" id="{412AD10F-38CE-4600-B10F-154609EB98CB}"/>
              </a:ext>
            </a:extLst>
          </p:cNvPr>
          <p:cNvSpPr/>
          <p:nvPr/>
        </p:nvSpPr>
        <p:spPr>
          <a:xfrm>
            <a:off x="7713676" y="2092109"/>
            <a:ext cx="1585940" cy="65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Тулинова А. А.</a:t>
            </a:r>
          </a:p>
          <a:p>
            <a: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Исаева Е. С.</a:t>
            </a:r>
            <a:br>
              <a:rPr lang="ru-RU" sz="14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79" name="Shape 179">
            <a:extLst>
              <a:ext uri="{FF2B5EF4-FFF2-40B4-BE49-F238E27FC236}">
                <a16:creationId xmlns:a16="http://schemas.microsoft.com/office/drawing/2014/main" id="{5ADC879E-5710-41D9-9F0F-E609A3657B71}"/>
              </a:ext>
            </a:extLst>
          </p:cNvPr>
          <p:cNvSpPr/>
          <p:nvPr/>
        </p:nvSpPr>
        <p:spPr>
          <a:xfrm>
            <a:off x="5973527" y="3655422"/>
            <a:ext cx="3380969" cy="102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4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20.11.2023 – 20.05.2024</a:t>
            </a:r>
            <a:endParaRPr sz="14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20.05.2024 – 21.08.2024</a:t>
            </a:r>
            <a:endParaRPr sz="14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4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21.08.2024 – 01.08.2025</a:t>
            </a:r>
            <a:endParaRPr sz="14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4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F19AEAAC-50C7-41D1-9E7B-58E1511F4331}"/>
              </a:ext>
            </a:extLst>
          </p:cNvPr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Shape 186" descr="C:\Users\pankratov.in\YandexDisk\!NTI\DOCS\ProjectPresentation\icons\PNG\256\246.png">
            <a:extLst>
              <a:ext uri="{FF2B5EF4-FFF2-40B4-BE49-F238E27FC236}">
                <a16:creationId xmlns:a16="http://schemas.microsoft.com/office/drawing/2014/main" id="{9B4D3CC0-7B68-406C-9BCE-219AB6DD1D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554" y="5429323"/>
            <a:ext cx="872011" cy="85922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180">
            <a:extLst>
              <a:ext uri="{FF2B5EF4-FFF2-40B4-BE49-F238E27FC236}">
                <a16:creationId xmlns:a16="http://schemas.microsoft.com/office/drawing/2014/main" id="{671E9EE6-65A9-4CBF-8DC8-50F121E0596A}"/>
              </a:ext>
            </a:extLst>
          </p:cNvPr>
          <p:cNvSpPr/>
          <p:nvPr/>
        </p:nvSpPr>
        <p:spPr>
          <a:xfrm>
            <a:off x="1473214" y="5300038"/>
            <a:ext cx="520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ym typeface="Calibri"/>
              </a:rPr>
              <a:t>Общая стоимость проекта: 600 тыс. рублей</a:t>
            </a:r>
            <a:endParaRPr dirty="0"/>
          </a:p>
        </p:txBody>
      </p:sp>
      <p:sp>
        <p:nvSpPr>
          <p:cNvPr id="100" name="Shape 187">
            <a:extLst>
              <a:ext uri="{FF2B5EF4-FFF2-40B4-BE49-F238E27FC236}">
                <a16:creationId xmlns:a16="http://schemas.microsoft.com/office/drawing/2014/main" id="{4F8EB629-C6FF-4E89-B2FF-A480CCD0E71B}"/>
              </a:ext>
            </a:extLst>
          </p:cNvPr>
          <p:cNvSpPr/>
          <p:nvPr/>
        </p:nvSpPr>
        <p:spPr>
          <a:xfrm>
            <a:off x="5583740" y="5998398"/>
            <a:ext cx="1963875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400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000</a:t>
            </a:r>
            <a:endParaRPr sz="14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Shape 190">
            <a:extLst>
              <a:ext uri="{FF2B5EF4-FFF2-40B4-BE49-F238E27FC236}">
                <a16:creationId xmlns:a16="http://schemas.microsoft.com/office/drawing/2014/main" id="{C7E27BF2-0CF7-425F-BF4D-9E4347BD299C}"/>
              </a:ext>
            </a:extLst>
          </p:cNvPr>
          <p:cNvSpPr/>
          <p:nvPr/>
        </p:nvSpPr>
        <p:spPr>
          <a:xfrm>
            <a:off x="2339581" y="5998398"/>
            <a:ext cx="2108132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400" b="1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200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000</a:t>
            </a:r>
            <a:endParaRPr sz="1400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2" name="Диаграмма 101">
            <a:extLst>
              <a:ext uri="{FF2B5EF4-FFF2-40B4-BE49-F238E27FC236}">
                <a16:creationId xmlns:a16="http://schemas.microsoft.com/office/drawing/2014/main" id="{2E3C8039-49C1-4844-B0BC-3F1F055463A0}"/>
              </a:ext>
            </a:extLst>
          </p:cNvPr>
          <p:cNvGraphicFramePr>
            <a:graphicFrameLocks/>
          </p:cNvGraphicFramePr>
          <p:nvPr/>
        </p:nvGraphicFramePr>
        <p:xfrm>
          <a:off x="4537461" y="5740207"/>
          <a:ext cx="972671" cy="950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3" name="TextBox 102">
            <a:extLst>
              <a:ext uri="{FF2B5EF4-FFF2-40B4-BE49-F238E27FC236}">
                <a16:creationId xmlns:a16="http://schemas.microsoft.com/office/drawing/2014/main" id="{40D5AB16-E028-470E-844A-192372D3243E}"/>
              </a:ext>
            </a:extLst>
          </p:cNvPr>
          <p:cNvSpPr txBox="1"/>
          <p:nvPr/>
        </p:nvSpPr>
        <p:spPr>
          <a:xfrm>
            <a:off x="3729751" y="151990"/>
            <a:ext cx="60889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Микропроцессорная система оценки тремора</a:t>
            </a:r>
            <a:endParaRPr lang="ru-RU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351C3E-C973-46FD-7988-5E1FC9A7E9FD}"/>
              </a:ext>
            </a:extLst>
          </p:cNvPr>
          <p:cNvSpPr txBox="1"/>
          <p:nvPr/>
        </p:nvSpPr>
        <p:spPr>
          <a:xfrm>
            <a:off x="9525000" y="6488668"/>
            <a:ext cx="568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7448" y="216693"/>
            <a:ext cx="3591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Актуальность</a:t>
            </a:r>
            <a:r>
              <a:rPr lang="ru-RU" sz="1600" b="1" dirty="0"/>
              <a:t> </a:t>
            </a:r>
            <a:r>
              <a:rPr lang="ru-RU" sz="2800" b="1" dirty="0"/>
              <a:t>проекта</a:t>
            </a:r>
            <a:endParaRPr lang="ru-RU" sz="16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113" descr="C:\Users\pankratov.in\YandexDisk\!NTI\DOCS\ProjectPresentation\icons\PNG\256\512.png">
            <a:extLst>
              <a:ext uri="{FF2B5EF4-FFF2-40B4-BE49-F238E27FC236}">
                <a16:creationId xmlns:a16="http://schemas.microsoft.com/office/drawing/2014/main" id="{0D3426A7-B80A-45BD-99CC-4A9FA167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02" y="1510956"/>
            <a:ext cx="679801" cy="67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79BB11-05F7-4254-BBD7-B0930810AD86}"/>
              </a:ext>
            </a:extLst>
          </p:cNvPr>
          <p:cNvCxnSpPr>
            <a:cxnSpLocks/>
          </p:cNvCxnSpPr>
          <p:nvPr/>
        </p:nvCxnSpPr>
        <p:spPr>
          <a:xfrm flipH="1">
            <a:off x="1125902" y="2482905"/>
            <a:ext cx="738001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13" descr="C:\Users\pankratov.in\YandexDisk\!NTI\DOCS\ProjectPresentation\icons\PNG\256\512.png">
            <a:extLst>
              <a:ext uri="{FF2B5EF4-FFF2-40B4-BE49-F238E27FC236}">
                <a16:creationId xmlns:a16="http://schemas.microsoft.com/office/drawing/2014/main" id="{B823CF0A-81A7-46E3-83A7-7760971CA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02" y="2870558"/>
            <a:ext cx="679801" cy="67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3" descr="C:\Users\pankratov.in\YandexDisk\!NTI\DOCS\ProjectPresentation\icons\PNG\256\512.png">
            <a:extLst>
              <a:ext uri="{FF2B5EF4-FFF2-40B4-BE49-F238E27FC236}">
                <a16:creationId xmlns:a16="http://schemas.microsoft.com/office/drawing/2014/main" id="{9B04468E-C306-4C21-89B2-E889DC845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57" y="4404239"/>
            <a:ext cx="679801" cy="67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0608F2B-0C67-4EE4-998E-C403E330D03E}"/>
              </a:ext>
            </a:extLst>
          </p:cNvPr>
          <p:cNvCxnSpPr>
            <a:cxnSpLocks/>
          </p:cNvCxnSpPr>
          <p:nvPr/>
        </p:nvCxnSpPr>
        <p:spPr>
          <a:xfrm flipH="1">
            <a:off x="1125902" y="3960766"/>
            <a:ext cx="738001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125ED39-889D-4328-9391-E1D8AD99A93A}"/>
              </a:ext>
            </a:extLst>
          </p:cNvPr>
          <p:cNvCxnSpPr>
            <a:cxnSpLocks/>
          </p:cNvCxnSpPr>
          <p:nvPr/>
        </p:nvCxnSpPr>
        <p:spPr>
          <a:xfrm flipH="1">
            <a:off x="1125902" y="5527512"/>
            <a:ext cx="738001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9A1F784-9F23-41F5-A459-0EC45E6015AB}"/>
              </a:ext>
            </a:extLst>
          </p:cNvPr>
          <p:cNvSpPr txBox="1"/>
          <p:nvPr/>
        </p:nvSpPr>
        <p:spPr>
          <a:xfrm>
            <a:off x="1870998" y="1197890"/>
            <a:ext cx="6767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Оценка тремора - важная часть диагностики и мониторинга неврологических заболеваний, поскольку тремор может быть симптомом различных патологий и влиять на качество жизни тысяч людей.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ADA0D1-554B-4CA9-B10F-96BF5FB625D3}"/>
              </a:ext>
            </a:extLst>
          </p:cNvPr>
          <p:cNvSpPr txBox="1"/>
          <p:nvPr/>
        </p:nvSpPr>
        <p:spPr>
          <a:xfrm>
            <a:off x="1870998" y="2697536"/>
            <a:ext cx="67678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Создание микропроцессорной системы оценки тремора поможет автоматизировать измерение тремора и упростить его классификацию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DB4664-7289-4841-9860-475FD056A3A4}"/>
              </a:ext>
            </a:extLst>
          </p:cNvPr>
          <p:cNvSpPr txBox="1"/>
          <p:nvPr/>
        </p:nvSpPr>
        <p:spPr>
          <a:xfrm>
            <a:off x="1870998" y="4143974"/>
            <a:ext cx="6767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Использование микропроцессорной системы оценки тремора в медицинской или частной практике позволит контролировать тремор в реальном времени, а также проводить долгосрочные наблюдения и анализировать динамику изменений.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5C60CC-F2A5-87F0-0700-B262792FB465}"/>
              </a:ext>
            </a:extLst>
          </p:cNvPr>
          <p:cNvSpPr txBox="1"/>
          <p:nvPr/>
        </p:nvSpPr>
        <p:spPr>
          <a:xfrm>
            <a:off x="9525000" y="6488668"/>
            <a:ext cx="568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CB064C-2359-6046-5D21-A5BBAC5F8A25}"/>
              </a:ext>
            </a:extLst>
          </p:cNvPr>
          <p:cNvSpPr/>
          <p:nvPr/>
        </p:nvSpPr>
        <p:spPr>
          <a:xfrm>
            <a:off x="0" y="-64689"/>
            <a:ext cx="5343787" cy="1096535"/>
          </a:xfrm>
          <a:prstGeom prst="rect">
            <a:avLst/>
          </a:prstGeom>
          <a:solidFill>
            <a:srgbClr val="6DA3C0"/>
          </a:solidFill>
          <a:ln>
            <a:solidFill>
              <a:srgbClr val="457D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94282" y="1258592"/>
            <a:ext cx="4764781" cy="2430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/>
              <a:t>        </a:t>
            </a:r>
            <a:r>
              <a:rPr lang="ru-RU" sz="1800" dirty="0"/>
              <a:t>Тремор является одним из наиболее распространённых неврологических расстройств и характеризуется непроизвольным дрожанием конечностей тела, в подавляющем большинстве случаев - рук. Первичный анализ тремора имеет огромную важность, поскольку от его результатов будет зависеть дальнейшее лечение.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345768" y="3907793"/>
            <a:ext cx="4320000" cy="1736463"/>
          </a:xfrm>
          <a:prstGeom prst="rect">
            <a:avLst/>
          </a:prstGeom>
          <a:ln>
            <a:noFill/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Преимущество разрабатываемой системы заключается в автоматизации теста и внедрении простого метода количественной оценки тремора, позволяющего дополнить данные о первичном диагнозе.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A1EB3BA-4F1F-D8F5-1671-339CF4E07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3" y="3712046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10">
            <a:extLst>
              <a:ext uri="{FF2B5EF4-FFF2-40B4-BE49-F238E27FC236}">
                <a16:creationId xmlns:a16="http://schemas.microsoft.com/office/drawing/2014/main" id="{8EDBD08B-A27F-180C-92DF-6681D5EBA04B}"/>
              </a:ext>
            </a:extLst>
          </p:cNvPr>
          <p:cNvSpPr txBox="1">
            <a:spLocks/>
          </p:cNvSpPr>
          <p:nvPr/>
        </p:nvSpPr>
        <p:spPr>
          <a:xfrm>
            <a:off x="616673" y="3716149"/>
            <a:ext cx="4320000" cy="24269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0922" y="166228"/>
            <a:ext cx="1782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Проблема</a:t>
            </a:r>
            <a:endParaRPr lang="ru-RU" sz="1286" b="1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CBB0213-BFAA-EE0D-58D9-3EC811C65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096" y="753922"/>
            <a:ext cx="3137344" cy="293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82D420-F1CC-B672-9FEC-B5A19256DDDB}"/>
              </a:ext>
            </a:extLst>
          </p:cNvPr>
          <p:cNvSpPr txBox="1"/>
          <p:nvPr/>
        </p:nvSpPr>
        <p:spPr>
          <a:xfrm>
            <a:off x="9525000" y="6488668"/>
            <a:ext cx="568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280" y="173924"/>
            <a:ext cx="5378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5109622" y="979987"/>
            <a:ext cx="4328097" cy="159439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Разрабатываемый проект представляет собой аппаратно-программный комплекс, базирующийся на персональном компьютере и подключенном к нему в качестве периферийного устройства сенсорном дисплее.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280" y="979986"/>
            <a:ext cx="4225230" cy="232250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Микропроцессорная система оценки тремора - стартап, который реализует систему для оценки и анализа дрожательных патологий человека. Основная задача проекта заключается в создании программного и аппаратного обеспечения, способного классифицировать различные типы тремора и обеспечить мониторинг его динамики с течением времени. 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984139D-1D99-A606-A5E8-8885765BD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38" y="3325886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3991C08-E631-1576-CFFA-6085E784A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79" y="3370276"/>
            <a:ext cx="38195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763553F-321E-F5C5-5888-E8D9D3A22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25750" y="3613739"/>
            <a:ext cx="1765183" cy="176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5A739C-50B3-5AAA-6F4E-CDDF8228DCA1}"/>
              </a:ext>
            </a:extLst>
          </p:cNvPr>
          <p:cNvSpPr txBox="1"/>
          <p:nvPr/>
        </p:nvSpPr>
        <p:spPr>
          <a:xfrm>
            <a:off x="9525000" y="6488668"/>
            <a:ext cx="568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134460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75098" y="1209936"/>
            <a:ext cx="35983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</a:rPr>
              <a:t>Целевой аудиторией рынка являются врачи-неврологи, медицинский персонал иных учреждений, сотрудники научно-исследовательских центров и пациенты, страдающие тремором (зачастую старше 50 лет).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400" dirty="0">
              <a:effectLst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</a:rPr>
              <a:t>Барьером входа на рынок для данной системы будет являться тот факт, что медицинское сообщество может </a:t>
            </a:r>
            <a:r>
              <a:rPr lang="ru-RU" dirty="0">
                <a:solidFill>
                  <a:srgbClr val="000000"/>
                </a:solidFill>
              </a:rPr>
              <a:t>проявлять </a:t>
            </a:r>
            <a:r>
              <a:rPr lang="ru-RU" dirty="0">
                <a:solidFill>
                  <a:srgbClr val="000000"/>
                </a:solidFill>
                <a:effectLst/>
              </a:rPr>
              <a:t>консервативность, и внедрение новых технологий может вызвать сопротивление из-за привычности использования распространенных методов оценки тремора.</a:t>
            </a:r>
            <a:endParaRPr lang="ru-RU" sz="1400" dirty="0">
              <a:effectLst/>
            </a:endParaRPr>
          </a:p>
          <a:p>
            <a:endParaRPr lang="ru-RU" sz="1400" b="1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E956911-8D51-7776-EE7B-9AE3037C63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627248"/>
              </p:ext>
            </p:extLst>
          </p:nvPr>
        </p:nvGraphicFramePr>
        <p:xfrm>
          <a:off x="486561" y="2178999"/>
          <a:ext cx="4888185" cy="320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A777BD-9B76-6FCA-9160-C349A4EA54EF}"/>
              </a:ext>
            </a:extLst>
          </p:cNvPr>
          <p:cNvSpPr/>
          <p:nvPr/>
        </p:nvSpPr>
        <p:spPr>
          <a:xfrm>
            <a:off x="632520" y="1412390"/>
            <a:ext cx="42245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Результаты опроса людей, подверженных заболеванию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CBF60A-8DEC-6C52-1FAA-35F18904539D}"/>
              </a:ext>
            </a:extLst>
          </p:cNvPr>
          <p:cNvSpPr txBox="1"/>
          <p:nvPr/>
        </p:nvSpPr>
        <p:spPr>
          <a:xfrm>
            <a:off x="9525000" y="6488668"/>
            <a:ext cx="568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3797" y="170424"/>
            <a:ext cx="2162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Конкуренты </a:t>
            </a:r>
            <a:endParaRPr lang="ru-RU" sz="1286" b="1" dirty="0">
              <a:highlight>
                <a:srgbClr val="FFFF00"/>
              </a:highligh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1002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4E2B79A-8EDA-FD9C-D7FB-B14E513C2AFF}"/>
              </a:ext>
            </a:extLst>
          </p:cNvPr>
          <p:cNvSpPr txBox="1"/>
          <p:nvPr/>
        </p:nvSpPr>
        <p:spPr>
          <a:xfrm>
            <a:off x="9512266" y="6488668"/>
            <a:ext cx="551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dirty="0"/>
          </a:p>
        </p:txBody>
      </p:sp>
      <p:sp>
        <p:nvSpPr>
          <p:cNvPr id="10" name="Rounded Rectangle 2099">
            <a:extLst>
              <a:ext uri="{FF2B5EF4-FFF2-40B4-BE49-F238E27FC236}">
                <a16:creationId xmlns:a16="http://schemas.microsoft.com/office/drawing/2014/main" id="{5850E034-04A0-469D-A8A6-27EA2A362D7D}"/>
              </a:ext>
            </a:extLst>
          </p:cNvPr>
          <p:cNvSpPr/>
          <p:nvPr/>
        </p:nvSpPr>
        <p:spPr>
          <a:xfrm>
            <a:off x="7883753" y="1677905"/>
            <a:ext cx="1904301" cy="3795986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7"/>
              </a:spcAft>
            </a:pP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  <a:ea typeface="Helvetica Neue" charset="0"/>
                <a:cs typeface="Helvetica Neue" charset="0"/>
              </a:rPr>
              <a:t>Конкурентные преимущества продукта: </a:t>
            </a:r>
          </a:p>
          <a:p>
            <a:pPr algn="ctr">
              <a:spcAft>
                <a:spcPts val="857"/>
              </a:spcAft>
            </a:pP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  <a:ea typeface="Helvetica Neue" charset="0"/>
                <a:cs typeface="Helvetica Neue" charset="0"/>
              </a:rPr>
              <a:t>1. </a:t>
            </a: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Оптимизированный функционал;</a:t>
            </a:r>
          </a:p>
          <a:p>
            <a:pPr algn="ctr">
              <a:spcAft>
                <a:spcPts val="857"/>
              </a:spcAft>
            </a:pP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2. Высокая скорость работы;</a:t>
            </a:r>
          </a:p>
          <a:p>
            <a:pPr algn="ctr">
              <a:spcAft>
                <a:spcPts val="857"/>
              </a:spcAft>
            </a:pP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3. Интуитивно понятный интерфейс;</a:t>
            </a:r>
          </a:p>
          <a:p>
            <a:pPr algn="ctr"/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4. </a:t>
            </a: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  <a:ea typeface="Helvetica Neue" charset="0"/>
                <a:cs typeface="Helvetica Neue" charset="0"/>
              </a:rPr>
              <a:t>Низкая стоимость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ea typeface="Helvetica Neue" charset="0"/>
                <a:cs typeface="Helvetica Neue" charset="0"/>
              </a:rPr>
              <a:t>.</a:t>
            </a:r>
            <a:endParaRPr lang="ru-RU" sz="800" dirty="0">
              <a:solidFill>
                <a:schemeClr val="tx1">
                  <a:lumMod val="90000"/>
                  <a:lumOff val="10000"/>
                </a:schemeClr>
              </a:solidFill>
              <a:ea typeface="Helvetica Neue" charset="0"/>
              <a:cs typeface="Helvetica Neue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30D773A-C403-4C88-84B9-E12BBE6B7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780136"/>
              </p:ext>
            </p:extLst>
          </p:nvPr>
        </p:nvGraphicFramePr>
        <p:xfrm>
          <a:off x="235111" y="816649"/>
          <a:ext cx="7581531" cy="5387713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963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9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8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9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9892">
                  <a:extLst>
                    <a:ext uri="{9D8B030D-6E8A-4147-A177-3AD203B41FA5}">
                      <a16:colId xmlns:a16="http://schemas.microsoft.com/office/drawing/2014/main" val="3615212892"/>
                    </a:ext>
                  </a:extLst>
                </a:gridCol>
                <a:gridCol w="1091971">
                  <a:extLst>
                    <a:ext uri="{9D8B030D-6E8A-4147-A177-3AD203B41FA5}">
                      <a16:colId xmlns:a16="http://schemas.microsoft.com/office/drawing/2014/main" val="3865754046"/>
                    </a:ext>
                  </a:extLst>
                </a:gridCol>
              </a:tblGrid>
              <a:tr h="609479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latin typeface="+mj-lt"/>
                        </a:rPr>
                        <a:t>Болеро-12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latin typeface="+mj-lt"/>
                        </a:rPr>
                        <a:t>Колибри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+mj-lt"/>
                        </a:rPr>
                        <a:t>Синапсис</a:t>
                      </a:r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latin typeface="+mj-lt"/>
                        </a:rPr>
                        <a:t>УПФТ-1/30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+mj-lt"/>
                        </a:rPr>
                        <a:t>Steady Hands</a:t>
                      </a:r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latin typeface="+mj-lt"/>
                        </a:rPr>
                        <a:t>Tremor AI</a:t>
                      </a:r>
                      <a:endParaRPr lang="ru-RU" sz="12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Компания и страна производства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+mn-lt"/>
                        </a:rPr>
                        <a:t>COMEN, </a:t>
                      </a:r>
                      <a:r>
                        <a:rPr lang="ru-RU" sz="1100" b="0" dirty="0">
                          <a:latin typeface="+mn-lt"/>
                        </a:rPr>
                        <a:t>Швейцария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+mn-lt"/>
                        </a:rPr>
                        <a:t>Нейротех</a:t>
                      </a:r>
                      <a:r>
                        <a:rPr lang="ru-RU" sz="1100" b="0" dirty="0">
                          <a:latin typeface="+mn-lt"/>
                        </a:rPr>
                        <a:t>, Россия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+mn-lt"/>
                        </a:rPr>
                        <a:t>Нейротех</a:t>
                      </a:r>
                      <a:r>
                        <a:rPr lang="ru-RU" sz="1100" b="0" dirty="0">
                          <a:latin typeface="+mn-lt"/>
                        </a:rPr>
                        <a:t>, Россия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Медиком МТД, Россия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err="1">
                          <a:latin typeface="+mn-lt"/>
                        </a:rPr>
                        <a:t>Vilimed</a:t>
                      </a:r>
                      <a:r>
                        <a:rPr lang="en-US" sz="1100" b="0" dirty="0">
                          <a:latin typeface="+mn-lt"/>
                        </a:rPr>
                        <a:t>, </a:t>
                      </a:r>
                      <a:r>
                        <a:rPr lang="ru-RU" sz="1100" b="0" dirty="0">
                          <a:latin typeface="+mn-lt"/>
                        </a:rPr>
                        <a:t>Литва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err="1">
                          <a:latin typeface="+mn-lt"/>
                        </a:rPr>
                        <a:t>Densan</a:t>
                      </a:r>
                      <a:r>
                        <a:rPr lang="en-US" sz="1100" b="0" dirty="0">
                          <a:latin typeface="+mn-lt"/>
                        </a:rPr>
                        <a:t>, </a:t>
                      </a:r>
                      <a:r>
                        <a:rPr lang="ru-RU" sz="1100" b="0" dirty="0">
                          <a:latin typeface="+mn-lt"/>
                        </a:rPr>
                        <a:t>Япония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Определение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Система для психофизиологических исследований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+mn-lt"/>
                        </a:rPr>
                        <a:t>Треморограф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Электромиограф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Устройство психофизиологического тестирования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Мобильное приложение для оценки тремора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Мобильное приложение для оценки тремора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Методика оценки тремора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+mn-lt"/>
                        </a:rPr>
                        <a:t>Акселерометрия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Электромиография, </a:t>
                      </a:r>
                      <a:r>
                        <a:rPr lang="ru-RU" sz="1100" b="0" dirty="0" err="1">
                          <a:latin typeface="+mn-lt"/>
                        </a:rPr>
                        <a:t>акселерометрия</a:t>
                      </a:r>
                      <a:r>
                        <a:rPr lang="ru-RU" sz="1100" b="0" dirty="0">
                          <a:latin typeface="+mn-lt"/>
                        </a:rPr>
                        <a:t>, </a:t>
                      </a:r>
                      <a:r>
                        <a:rPr lang="ru-RU" sz="1100" b="0" dirty="0" err="1">
                          <a:latin typeface="+mn-lt"/>
                        </a:rPr>
                        <a:t>гироскопия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Электромиография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Оригинальный метод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Рисование по сенсору, удержание телефона и др. тесты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Анализ на основе фотографии нарисованной спирали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Графический интерфейс пользователя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В приложении, рассчитан на специалиста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В приложении, рассчитан на специалиста</a:t>
                      </a:r>
                    </a:p>
                    <a:p>
                      <a:pPr algn="ctr"/>
                      <a:endParaRPr lang="ru-RU" sz="1100" b="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В приложении, рассчитан на специалиста</a:t>
                      </a:r>
                    </a:p>
                    <a:p>
                      <a:pPr algn="ctr"/>
                      <a:endParaRPr lang="ru-RU" sz="1100" b="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В приложении и встроенный в прибор, рассчитаны в большем на специалиста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Рассчитан на пользователя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Рассчитан на пользователя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Научная база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Да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Да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Да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Да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Нет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100444"/>
                  </a:ext>
                </a:extLst>
              </a:tr>
              <a:tr h="620785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+mj-lt"/>
                        </a:rPr>
                        <a:t>Стоимость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200 тыс. р.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140-180 тыс. р.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285 тыс. р.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190 тыс. р.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Бесплатно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</a:rPr>
                        <a:t>Бесплатно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284" y="138252"/>
            <a:ext cx="2563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68266" y="661472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9A16B55-550D-B697-0198-AFFE1FEF2E27}"/>
              </a:ext>
            </a:extLst>
          </p:cNvPr>
          <p:cNvSpPr txBox="1"/>
          <p:nvPr/>
        </p:nvSpPr>
        <p:spPr>
          <a:xfrm>
            <a:off x="9512266" y="6488668"/>
            <a:ext cx="551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EF660E9-E116-4F2D-91B7-27BAC0D3A970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58A4F9-BB52-4C02-8E54-49E1FDF01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66" y="743522"/>
            <a:ext cx="9239624" cy="584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18043" y="156096"/>
            <a:ext cx="4907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План по расходам на полгода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679316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46492"/>
              </p:ext>
            </p:extLst>
          </p:nvPr>
        </p:nvGraphicFramePr>
        <p:xfrm>
          <a:off x="620786" y="855681"/>
          <a:ext cx="8568342" cy="2143487"/>
        </p:xfrm>
        <a:graphic>
          <a:graphicData uri="http://schemas.openxmlformats.org/drawingml/2006/table">
            <a:tbl>
              <a:tblPr firstRow="1" firstCol="1" bandRow="1" bandCol="1">
                <a:tableStyleId>{17292A2E-F333-43FB-9621-5CBBE7FDCDCB}</a:tableStyleId>
              </a:tblPr>
              <a:tblGrid>
                <a:gridCol w="844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6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12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Вид расходов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Объем финансового обеспечения</a:t>
                      </a:r>
                      <a:r>
                        <a:rPr lang="ru-RU" sz="1400" baseline="0" dirty="0"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реализации проекта (рублей)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11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220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Расходы на оплату труда</a:t>
                      </a:r>
                      <a:endParaRPr lang="ru-RU" sz="18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  <a:latin typeface="+mn-lt"/>
                          <a:cs typeface="Times New Roman" pitchFamily="18" charset="0"/>
                        </a:rPr>
                        <a:t>500 000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12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Материально-технические расходы </a:t>
                      </a:r>
                      <a:endParaRPr lang="ru-RU" sz="18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20 000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232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+mn-lt"/>
                          <a:cs typeface="Times New Roman" pitchFamily="18" charset="0"/>
                        </a:rPr>
                        <a:t>         Исследование</a:t>
                      </a:r>
                      <a:r>
                        <a:rPr lang="ru-RU" sz="1800" baseline="0" dirty="0">
                          <a:latin typeface="+mn-lt"/>
                          <a:cs typeface="Times New Roman" pitchFamily="18" charset="0"/>
                        </a:rPr>
                        <a:t> рынка</a:t>
                      </a:r>
                      <a:endParaRPr lang="ru-RU" sz="18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  <a:cs typeface="Times New Roman" pitchFamily="18" charset="0"/>
                        </a:rPr>
                        <a:t>        10 000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562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       Патентование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      50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1562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       Прочее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      20 000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325729"/>
                  </a:ext>
                </a:extLst>
              </a:tr>
              <a:tr h="277150"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Всего</a:t>
                      </a:r>
                      <a:endParaRPr lang="ru-RU" sz="18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  <a:latin typeface="+mn-lt"/>
                          <a:cs typeface="Times New Roman" pitchFamily="18" charset="0"/>
                        </a:rPr>
                        <a:t>600 000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866348"/>
              </p:ext>
            </p:extLst>
          </p:nvPr>
        </p:nvGraphicFramePr>
        <p:xfrm>
          <a:off x="620786" y="3190316"/>
          <a:ext cx="8568342" cy="309381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66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1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45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Длительность этапа, мес.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Формирование требований и разработка концепций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/>
                        </a:rPr>
                        <a:t>1 месяц</a:t>
                      </a:r>
                      <a:endParaRPr lang="ru-RU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Разработка технического задания и эскизного проекта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/>
                        </a:rPr>
                        <a:t>1 месяц</a:t>
                      </a:r>
                      <a:endParaRPr lang="ru-RU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Технический проект и создание экспериментального образца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/>
                        </a:rPr>
                        <a:t>2 месяца</a:t>
                      </a:r>
                      <a:endParaRPr lang="ru-RU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Сбор и разработка документации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/>
                        </a:rPr>
                        <a:t>1 месяц</a:t>
                      </a:r>
                      <a:endParaRPr lang="ru-RU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Создание промышленного образца 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/>
                        </a:rPr>
                        <a:t>3 месяца</a:t>
                      </a:r>
                      <a:endParaRPr lang="ru-RU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Итого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cs typeface="Times New Roman" pitchFamily="18" charset="0"/>
                        </a:rPr>
                        <a:t>9 месяцев 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8C6515ED-0B1B-E12D-4313-74D7113885C2}"/>
              </a:ext>
            </a:extLst>
          </p:cNvPr>
          <p:cNvSpPr txBox="1">
            <a:spLocks/>
          </p:cNvSpPr>
          <p:nvPr/>
        </p:nvSpPr>
        <p:spPr>
          <a:xfrm>
            <a:off x="9378934" y="6472021"/>
            <a:ext cx="52706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569078-0936-48D2-8352-46EDF904705F}"/>
              </a:ext>
            </a:extLst>
          </p:cNvPr>
          <p:cNvSpPr/>
          <p:nvPr/>
        </p:nvSpPr>
        <p:spPr>
          <a:xfrm>
            <a:off x="632520" y="669592"/>
            <a:ext cx="2068735" cy="4892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32520" y="207927"/>
            <a:ext cx="36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cs typeface="Times New Roman" pitchFamily="18" charset="0"/>
              </a:rPr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81783" y="754417"/>
            <a:ext cx="6859251" cy="3396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cs typeface="Times New Roman" pitchFamily="18" charset="0"/>
              </a:rPr>
              <a:t>Размер инвестиций: 600 000 рублей (разработка, комплектующие)</a:t>
            </a:r>
          </a:p>
          <a:p>
            <a:pPr>
              <a:lnSpc>
                <a:spcPct val="150000"/>
              </a:lnSpc>
            </a:pPr>
            <a:r>
              <a:rPr lang="ru-RU" dirty="0">
                <a:cs typeface="Times New Roman" pitchFamily="18" charset="0"/>
              </a:rPr>
              <a:t>Анализ на два года: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Times New Roman" pitchFamily="18" charset="0"/>
              </a:rPr>
              <a:t>NPV =</a:t>
            </a:r>
            <a:r>
              <a:rPr lang="ru-RU" dirty="0">
                <a:cs typeface="Times New Roman" pitchFamily="18" charset="0"/>
              </a:rPr>
              <a:t>96 950 рублей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Times New Roman" pitchFamily="18" charset="0"/>
              </a:rPr>
              <a:t>PI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= </a:t>
            </a:r>
            <a:r>
              <a:rPr lang="ru-RU" dirty="0">
                <a:cs typeface="Times New Roman" pitchFamily="18" charset="0"/>
              </a:rPr>
              <a:t>2,82</a:t>
            </a:r>
            <a:endParaRPr lang="en-US" dirty="0"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cs typeface="Times New Roman" pitchFamily="18" charset="0"/>
              </a:rPr>
              <a:t>Планируемый процент с продаж прибора – 7%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ru-RU" dirty="0">
                <a:cs typeface="Times New Roman" pitchFamily="18" charset="0"/>
              </a:rPr>
              <a:t>Стоимость прибора – 30 000 рублей</a:t>
            </a:r>
            <a:endParaRPr lang="en-US" dirty="0"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7306" y="859521"/>
            <a:ext cx="7279288" cy="3247257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pic>
        <p:nvPicPr>
          <p:cNvPr id="10" name="Picture 195" descr="C:\Users\pankratov.in\YandexDisk\!NTI\DOCS\ProjectPresentation\icons\PNG\256\3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723" y="148333"/>
            <a:ext cx="1422375" cy="142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959507"/>
              </p:ext>
            </p:extLst>
          </p:nvPr>
        </p:nvGraphicFramePr>
        <p:xfrm>
          <a:off x="497306" y="4291263"/>
          <a:ext cx="9034810" cy="2179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56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26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  <a:cs typeface="Times New Roman" pitchFamily="18" charset="0"/>
                        </a:rPr>
                        <a:t>Период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Доход, тыс. руб.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Затраты (себестоимость), 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Баланс, 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2024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-390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83987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2025 год (январь-апрель)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83987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 год (май-август)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A99FE9D4-4C43-7FDC-2246-D21ABAF0BF45}"/>
              </a:ext>
            </a:extLst>
          </p:cNvPr>
          <p:cNvSpPr txBox="1">
            <a:spLocks/>
          </p:cNvSpPr>
          <p:nvPr/>
        </p:nvSpPr>
        <p:spPr>
          <a:xfrm>
            <a:off x="9458098" y="6467510"/>
            <a:ext cx="540318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4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16354</TotalTime>
  <Words>777</Words>
  <Application>Microsoft Office PowerPoint</Application>
  <PresentationFormat>Лист A4 (210x297 мм)</PresentationFormat>
  <Paragraphs>169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Lato</vt:lpstr>
      <vt:lpstr>Lato Black</vt:lpstr>
      <vt:lpstr>Times New Roman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Оператор</cp:lastModifiedBy>
  <cp:revision>395</cp:revision>
  <cp:lastPrinted>2017-09-07T15:28:26Z</cp:lastPrinted>
  <dcterms:created xsi:type="dcterms:W3CDTF">2016-03-23T11:46:06Z</dcterms:created>
  <dcterms:modified xsi:type="dcterms:W3CDTF">2023-11-24T07:50:03Z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