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sldIdLst>
    <p:sldId id="390" r:id="rId2"/>
    <p:sldId id="258" r:id="rId3"/>
    <p:sldId id="393" r:id="rId4"/>
    <p:sldId id="259" r:id="rId5"/>
    <p:sldId id="260" r:id="rId6"/>
    <p:sldId id="262" r:id="rId7"/>
    <p:sldId id="261" r:id="rId8"/>
    <p:sldId id="264" r:id="rId9"/>
    <p:sldId id="263" r:id="rId10"/>
    <p:sldId id="391" r:id="rId11"/>
    <p:sldId id="392" r:id="rId12"/>
    <p:sldId id="394" r:id="rId13"/>
    <p:sldId id="395" r:id="rId14"/>
    <p:sldId id="265" r:id="rId15"/>
  </p:sldIdLst>
  <p:sldSz cx="12192000" cy="6858000"/>
  <p:notesSz cx="6858000" cy="9144000"/>
  <p:embeddedFontLst>
    <p:embeddedFont>
      <p:font typeface="Tahoma" panose="020B060403050404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Light" panose="020B0604020202020204" charset="-52"/>
      <p:regular r:id="rId23"/>
    </p:embeddedFont>
    <p:embeddedFont>
      <p:font typeface="Arial Black" panose="020B0A04020102020204" pitchFamily="34" charset="0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000"/>
    <a:srgbClr val="FFF901"/>
    <a:srgbClr val="9CEE16"/>
    <a:srgbClr val="1D7CA8"/>
    <a:srgbClr val="D1EBF7"/>
    <a:srgbClr val="155D7D"/>
    <a:srgbClr val="1B88AF"/>
    <a:srgbClr val="1780B3"/>
    <a:srgbClr val="125980"/>
    <a:srgbClr val="1B7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69125" autoAdjust="0"/>
  </p:normalViewPr>
  <p:slideViewPr>
    <p:cSldViewPr snapToGrid="0" snapToObjects="1">
      <p:cViewPr varScale="1">
        <p:scale>
          <a:sx n="60" d="100"/>
          <a:sy n="60" d="100"/>
        </p:scale>
        <p:origin x="1474" y="3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230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94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130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136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5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186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1483806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792480" y="3412435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513080" y="2195329"/>
            <a:ext cx="11101388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программа для обучения сотрудников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тяговых 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подстанций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513080" y="4120972"/>
            <a:ext cx="11101388" cy="178983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КРАПИВИН МИХАИЛ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ИВАНОВИЧ 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2.ПАЗОВ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ДМИТРИЙ АНАТОЛЬЕВИЧ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3.УРЛАПОВ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СЕРГЕЙ СЕРГЕЕВИЧ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4.САФРОНОВ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СЕРГЕЕВИЧ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5.МАКАРЕНКО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ЮРИЙ НИКОЛАЕВИЧ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6.ХАРЛАМОВ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ВАЛЕРИЙ ВЛАДИМИРОВИЧ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7.ДЕНИСЕНКО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АЛЕКСЕЙ АЛЕКСЕЕВИЧ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8.САЛЬНИКОВА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ДАРЬЯ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ВИКТОРОВНА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9.КУЗНЕЦОВ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КИРИЛЛ ЕГЕНЬЕВИЧ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10.ЧЕРНЫШЕВ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ВЛАДИСЛАВ ВЯЧЕСЛАВОВИЧ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11.ГОРЕНОЙ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НИКИТА ВЛАДИМИРОВИЧ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12.МИЛЮШИН </a:t>
            </a:r>
            <a:r>
              <a:rPr lang="ru-RU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ВЛАДИСЛАВ ВЛАДИМИРОВИЧ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13.ОФИЦЕРОВ 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ДЕНИС 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ВЛАДИМИРОВИЧ </a:t>
            </a:r>
            <a:r>
              <a:rPr lang="ru-RU" i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14.ПУЗИНА Е.Ю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1" y="774701"/>
            <a:ext cx="11094719" cy="558165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algn="just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Вновь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принятые работники тяговых и трансформаторных подстанций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недостаточный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квалификации;</a:t>
            </a:r>
          </a:p>
          <a:p>
            <a:pPr marL="180000" algn="just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Молодые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специалисты, принимаемые на работу в подразделения ОАО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РЖД, ПАО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Россети и др., не имеют достаточно глубокого уровня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практической подготовки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обслуживанию подстанционного оборудования;</a:t>
            </a:r>
          </a:p>
          <a:p>
            <a:pPr marL="180000" algn="just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качественной подготовки требуется создание затратных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полигонов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установкой реального дорогостоящего оборудования;</a:t>
            </a:r>
          </a:p>
          <a:p>
            <a:pPr marL="180000" algn="just"/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квалификации работников подстанций в связи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реконструкцией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подстанций с применением новых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образцов оборудования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794550"/>
            <a:ext cx="11094720" cy="581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2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858608"/>
            <a:ext cx="11306174" cy="1475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предлагаем использовать виртуальную среду (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VR)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обучения сотрудников тяговых подстанций с целью повышения качества знаний и уменьшения расходов на подготовку обслуживающего персонала. 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2482911"/>
            <a:ext cx="6096000" cy="372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Трапеция 6"/>
          <p:cNvSpPr/>
          <p:nvPr/>
        </p:nvSpPr>
        <p:spPr>
          <a:xfrm flipV="1">
            <a:off x="2425700" y="787400"/>
            <a:ext cx="7569200" cy="1485036"/>
          </a:xfrm>
          <a:prstGeom prst="trapezoid">
            <a:avLst>
              <a:gd name="adj" fmla="val 43949"/>
            </a:avLst>
          </a:prstGeom>
          <a:solidFill>
            <a:srgbClr val="9CEE16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Трапеция 8"/>
          <p:cNvSpPr/>
          <p:nvPr/>
        </p:nvSpPr>
        <p:spPr>
          <a:xfrm flipV="1">
            <a:off x="3073400" y="2272436"/>
            <a:ext cx="6273800" cy="1520952"/>
          </a:xfrm>
          <a:prstGeom prst="trapezoid">
            <a:avLst>
              <a:gd name="adj" fmla="val 54225"/>
            </a:avLst>
          </a:prstGeom>
          <a:solidFill>
            <a:srgbClr val="FFFF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 flipH="1" flipV="1">
            <a:off x="3911600" y="3793388"/>
            <a:ext cx="4597400" cy="1520952"/>
          </a:xfrm>
          <a:prstGeom prst="trapezoid">
            <a:avLst>
              <a:gd name="adj" fmla="val 67218"/>
            </a:avLst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flipV="1">
            <a:off x="4933951" y="5314340"/>
            <a:ext cx="2548890" cy="1407138"/>
          </a:xfrm>
          <a:prstGeom prst="triangle">
            <a:avLst>
              <a:gd name="adj" fmla="val 50873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82681" y="4230698"/>
            <a:ext cx="105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AM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8226" y="2709746"/>
            <a:ext cx="1035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D5D000"/>
                </a:solidFill>
                <a:latin typeface="+mj-lt"/>
              </a:rPr>
              <a:t>T</a:t>
            </a:r>
            <a:r>
              <a:rPr lang="en-US" sz="3600" dirty="0" smtClean="0">
                <a:solidFill>
                  <a:srgbClr val="D5D000"/>
                </a:solidFill>
                <a:latin typeface="+mj-lt"/>
              </a:rPr>
              <a:t>AM</a:t>
            </a:r>
            <a:endParaRPr lang="ru-RU" sz="3600" dirty="0">
              <a:solidFill>
                <a:srgbClr val="D5D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1747" y="1201409"/>
            <a:ext cx="1051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3"/>
                </a:solidFill>
                <a:latin typeface="+mj-lt"/>
              </a:rPr>
              <a:t>PAM</a:t>
            </a:r>
            <a:endParaRPr lang="ru-RU" sz="36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1746" y="5694743"/>
            <a:ext cx="1096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SOM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0136" y="1175975"/>
            <a:ext cx="2976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351</a:t>
            </a:r>
            <a:r>
              <a:rPr lang="en-US" sz="4000" dirty="0" smtClean="0"/>
              <a:t> </a:t>
            </a:r>
            <a:r>
              <a:rPr lang="ru-RU" sz="4000" dirty="0" smtClean="0"/>
              <a:t>млн. руб</a:t>
            </a:r>
            <a:endParaRPr lang="ru-RU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4858601" y="2684950"/>
            <a:ext cx="3050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2</a:t>
            </a:r>
            <a:r>
              <a:rPr lang="ru-RU" sz="3600" dirty="0" smtClean="0"/>
              <a:t>70.6</a:t>
            </a:r>
            <a:r>
              <a:rPr lang="en-US" sz="3600" dirty="0" smtClean="0"/>
              <a:t> </a:t>
            </a:r>
            <a:r>
              <a:rPr lang="ru-RU" sz="3600" dirty="0" smtClean="0"/>
              <a:t>млн. руб</a:t>
            </a:r>
            <a:endParaRPr lang="ru-RU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5100463" y="4265139"/>
            <a:ext cx="2528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59.2</a:t>
            </a:r>
            <a:r>
              <a:rPr lang="en-US" sz="3200" dirty="0" smtClean="0"/>
              <a:t> </a:t>
            </a:r>
            <a:r>
              <a:rPr lang="ru-RU" sz="3200" dirty="0" smtClean="0"/>
              <a:t>млн. руб</a:t>
            </a:r>
            <a:endParaRPr lang="ru-RU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5240342" y="5325411"/>
            <a:ext cx="1936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40.3</a:t>
            </a:r>
            <a:r>
              <a:rPr lang="en-US" sz="2400" dirty="0" smtClean="0"/>
              <a:t> </a:t>
            </a:r>
            <a:r>
              <a:rPr lang="ru-RU" sz="2400" dirty="0" smtClean="0"/>
              <a:t>млн. руб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853343"/>
              </p:ext>
            </p:extLst>
          </p:nvPr>
        </p:nvGraphicFramePr>
        <p:xfrm>
          <a:off x="442913" y="1143289"/>
          <a:ext cx="11306175" cy="45507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Параметры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0" dirty="0" smtClean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Многофункциональная программа для обучения сотрудников тяговых подстанций</a:t>
                      </a:r>
                      <a:endParaRPr lang="ru-RU" sz="1600" i="0" dirty="0">
                        <a:solidFill>
                          <a:srgbClr val="1D7CA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Виртуальный лабораторный комплекс «Электрическая подстанция» (3 в 1)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cap="all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ВИРТУАЛЬНАЯ ПОДСТАНЦИЯ 10/0,4 КВ</a:t>
                      </a:r>
                      <a:endParaRPr lang="ru-RU" sz="1800" b="0" i="0" kern="1200" cap="all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Виртуальный лабораторный стенд «Электрическая подстанция 110 кВ»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Многопользовательский режим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обновления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Присутствуют тяговые РУ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420 000 руб. 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502 940 руб.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235 290 руб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560 руб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271839"/>
              </p:ext>
            </p:extLst>
          </p:nvPr>
        </p:nvGraphicFramePr>
        <p:xfrm>
          <a:off x="114301" y="869972"/>
          <a:ext cx="11988798" cy="5414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201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0151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238558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81293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833595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Неполнота</a:t>
                      </a:r>
                      <a:r>
                        <a:rPr lang="ru-RU" sz="1600" b="0" i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предметов изучения, а также отсутвие многопользова-тельского режима</a:t>
                      </a:r>
                      <a:endParaRPr lang="ru-RU" sz="16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</a:t>
                      </a:r>
                      <a:r>
                        <a:rPr lang="ru-RU" sz="16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VR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для обучения сотрудников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Экономия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времени и ресурсов на обучение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Широкий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ассортимент объектов изучения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Доступ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любое время для обучения на актуальном оборудовании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B2B;</a:t>
                      </a: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B2G</a:t>
                      </a:r>
                      <a:endParaRPr lang="en-US" sz="1600" b="0" baseline="0" dirty="0" smtClean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Электроэнерге-тические 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</a:t>
                      </a: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ОАО РЖД</a:t>
                      </a:r>
                      <a:r>
                        <a:rPr lang="en-US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(96)</a:t>
                      </a: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  <a:endParaRPr lang="en-US" sz="1600" b="0" baseline="0" dirty="0" smtClean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Региональные компании (89);</a:t>
                      </a:r>
                      <a:endParaRPr lang="en-US" sz="1600" b="0" baseline="0" dirty="0" smtClean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ПАО Россети и т.д.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 ресурсы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Веб-сайт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Партнеры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Тендерные площадки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 </a:t>
                      </a:r>
                      <a:r>
                        <a:rPr lang="ru-RU" sz="1600" b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маркетинг</a:t>
                      </a:r>
                      <a:endParaRPr lang="ru-RU" sz="16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Время на разработку обновлений;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baseline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финансы на новое оборудование.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</a:t>
                      </a:r>
                      <a:r>
                        <a:rPr lang="ru-RU" sz="1600" b="1" kern="120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Мы планируем продавать подписку, с последующим обновлением программного обеспечения.</a:t>
                      </a:r>
                      <a:endParaRPr lang="ru-RU" sz="1600" b="0" kern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11306175" cy="2252099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данный момент смоделировано РУ-2х27.5 кВ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 будущем планируется добавить другие РУ и смоделировать различные тяговые и трансформаторные подстанции, а также организовать возможность выполнения технологических карт объемом до 160 шт.</a:t>
            </a: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07" y="3598088"/>
            <a:ext cx="4783454" cy="27582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67" y="3265896"/>
            <a:ext cx="3209485" cy="3090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558" y="3169696"/>
            <a:ext cx="3432122" cy="31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2" t="11303" r="12174" b="40581"/>
          <a:stretch/>
        </p:blipFill>
        <p:spPr>
          <a:xfrm>
            <a:off x="4462552" y="1384467"/>
            <a:ext cx="3060531" cy="30605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0" t="13518" r="17654" b="47593"/>
          <a:stretch/>
        </p:blipFill>
        <p:spPr>
          <a:xfrm>
            <a:off x="8025433" y="1384467"/>
            <a:ext cx="3322864" cy="30605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8293" y="4717341"/>
            <a:ext cx="16690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Лидер:</a:t>
            </a:r>
          </a:p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Крапивин</a:t>
            </a:r>
          </a:p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Михаил </a:t>
            </a:r>
          </a:p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Иванович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50288" y="4737104"/>
            <a:ext cx="247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Милюшин Владислав Владимирович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18"/>
          <a:stretch/>
        </p:blipFill>
        <p:spPr>
          <a:xfrm>
            <a:off x="557349" y="1384467"/>
            <a:ext cx="3403511" cy="30605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6163" y="4668686"/>
            <a:ext cx="21858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Наставник:</a:t>
            </a:r>
          </a:p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Пузина </a:t>
            </a:r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Елена Юрьевна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40"/>
          <a:stretch/>
        </p:blipFill>
        <p:spPr>
          <a:xfrm>
            <a:off x="434933" y="1161044"/>
            <a:ext cx="3381007" cy="33581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1" t="36111" r="23444" b="27037"/>
          <a:stretch/>
        </p:blipFill>
        <p:spPr>
          <a:xfrm>
            <a:off x="4317330" y="1160779"/>
            <a:ext cx="3454399" cy="33584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8" t="14045" r="23406" b="45968"/>
          <a:stretch/>
        </p:blipFill>
        <p:spPr>
          <a:xfrm>
            <a:off x="8273119" y="1160780"/>
            <a:ext cx="3309281" cy="3358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8807" y="4745282"/>
            <a:ext cx="28732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Сальникова Дарья Викторовна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7900" y="4745282"/>
            <a:ext cx="28732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Чернышев Владислав Вячеславович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91130" y="4745282"/>
            <a:ext cx="28732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Денисенко Алексей Алексеевич</a:t>
            </a:r>
          </a:p>
        </p:txBody>
      </p:sp>
    </p:spTree>
    <p:extLst>
      <p:ext uri="{BB962C8B-B14F-4D97-AF65-F5344CB8AC3E}">
        <p14:creationId xmlns:p14="http://schemas.microsoft.com/office/powerpoint/2010/main" val="101973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1" t="1122" r="3667" b="39636"/>
          <a:stretch/>
        </p:blipFill>
        <p:spPr>
          <a:xfrm>
            <a:off x="557349" y="1160780"/>
            <a:ext cx="3285152" cy="338582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6" t="13631" r="11070" b="36109"/>
          <a:stretch/>
        </p:blipFill>
        <p:spPr>
          <a:xfrm>
            <a:off x="4423514" y="1160780"/>
            <a:ext cx="2938431" cy="33858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5551" y="4711698"/>
            <a:ext cx="2728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Харламов Валерий Владимирович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3198" y="4711699"/>
            <a:ext cx="2728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Офицеров Денис Владимирович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9" b="926"/>
          <a:stretch/>
        </p:blipFill>
        <p:spPr>
          <a:xfrm>
            <a:off x="7924127" y="1160780"/>
            <a:ext cx="3075908" cy="33858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5504" y="4762500"/>
            <a:ext cx="247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Сафронов Александр Сергеевич</a:t>
            </a:r>
          </a:p>
        </p:txBody>
      </p:sp>
    </p:spTree>
    <p:extLst>
      <p:ext uri="{BB962C8B-B14F-4D97-AF65-F5344CB8AC3E}">
        <p14:creationId xmlns:p14="http://schemas.microsoft.com/office/powerpoint/2010/main" val="1813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7" t="30555" r="36173" b="36667"/>
          <a:stretch/>
        </p:blipFill>
        <p:spPr>
          <a:xfrm>
            <a:off x="815446" y="1160780"/>
            <a:ext cx="3092127" cy="323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4932" y="4534432"/>
            <a:ext cx="247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Пазов Дмитрий Анатольевич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6" t="23891" r="17285" b="29072"/>
          <a:stretch/>
        </p:blipFill>
        <p:spPr>
          <a:xfrm>
            <a:off x="4796609" y="1160781"/>
            <a:ext cx="2876871" cy="3238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1032" y="4539512"/>
            <a:ext cx="2748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Кузнецов Кирилл Евгеньевич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516" y="1160781"/>
            <a:ext cx="2738729" cy="32384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53222" y="4534431"/>
            <a:ext cx="2748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5">
                    <a:lumMod val="75000"/>
                  </a:schemeClr>
                </a:solidFill>
              </a:rPr>
              <a:t>Макаренко Юрий Николаевич</a:t>
            </a:r>
          </a:p>
        </p:txBody>
      </p:sp>
    </p:spTree>
    <p:extLst>
      <p:ext uri="{BB962C8B-B14F-4D97-AF65-F5344CB8AC3E}">
        <p14:creationId xmlns:p14="http://schemas.microsoft.com/office/powerpoint/2010/main" val="174517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05" y="1160780"/>
            <a:ext cx="3101329" cy="4076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6" t="30371" r="10370" b="42592"/>
          <a:stretch/>
        </p:blipFill>
        <p:spPr>
          <a:xfrm>
            <a:off x="6561768" y="1166314"/>
            <a:ext cx="3039432" cy="40711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7392" y="5337462"/>
            <a:ext cx="247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Гореной Никита  Владимирович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44907" y="5336483"/>
            <a:ext cx="2473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</a:rPr>
              <a:t>Урлапов Сергей Сергеевич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0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956" y="1847879"/>
            <a:ext cx="11289959" cy="28828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для обучения сотрудников тяговых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подстанций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Организация обучения по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выполнению работ по обслуживанию тяговых подстанций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Михаил Крапивин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Юрий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Макаренко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, Алексей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Денисенко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89247563618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ОАО «РЖД»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3" t="11810" r="12767" b="17132"/>
          <a:stretch/>
        </p:blipFill>
        <p:spPr>
          <a:xfrm>
            <a:off x="9463915" y="4308474"/>
            <a:ext cx="2413000" cy="241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11910</TotalTime>
  <Words>532</Words>
  <Application>Microsoft Office PowerPoint</Application>
  <PresentationFormat>Широкоэкранный</PresentationFormat>
  <Paragraphs>136</Paragraphs>
  <Slides>14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Tahoma</vt:lpstr>
      <vt:lpstr>Calibri</vt:lpstr>
      <vt:lpstr>Montserrat Light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KINGGER</cp:lastModifiedBy>
  <cp:revision>686</cp:revision>
  <dcterms:created xsi:type="dcterms:W3CDTF">2017-01-30T07:16:04Z</dcterms:created>
  <dcterms:modified xsi:type="dcterms:W3CDTF">2023-12-06T14:50:16Z</dcterms:modified>
</cp:coreProperties>
</file>