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entury Gothic" panose="020B0502020202020204" pitchFamily="34" charset="0"/>
      <p:regular r:id="rId20"/>
      <p:bold r:id="rId21"/>
      <p:italic r:id="rId22"/>
      <p:boldItalic r:id="rId23"/>
    </p:embeddedFont>
    <p:embeddedFont>
      <p:font typeface="Helvetica Neue" panose="020B0604020202020204" charset="0"/>
      <p:regular r:id="rId24"/>
      <p:bold r:id="rId25"/>
      <p:italic r:id="rId26"/>
      <p:boldItalic r:id="rId27"/>
    </p:embeddedFont>
    <p:embeddedFont>
      <p:font typeface="Raleway" pitchFamily="2" charset="-52"/>
      <p:regular r:id="rId28"/>
      <p:bold r:id="rId29"/>
      <p:italic r:id="rId30"/>
      <p:boldItalic r:id="rId31"/>
    </p:embeddedFont>
    <p:embeddedFont>
      <p:font typeface="Raleway SemiBold" pitchFamily="2" charset="-52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9014FA6-EB52-48AC-8124-029A94D2E77A}">
  <a:tblStyle styleId="{29014FA6-EB52-48AC-8124-029A94D2E77A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444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5" name="Google Shape;15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9" name="Google Shape;16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3" name="Google Shape;1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2" name="Google Shape;19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6" name="Google Shape;20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4" name="Google Shape;24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0" name="Google Shape;26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4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ritalovesshrek@yandex.ru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НАЗВАНИЕ ПРОЕКТА</a:t>
            </a:r>
            <a:endParaRPr sz="3100"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3825300" cy="763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en-US" sz="2400" dirty="0" err="1"/>
              <a:t>Work’n’Coffee</a:t>
            </a:r>
            <a:endParaRPr sz="2400" dirty="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305500" y="295942"/>
            <a:ext cx="1486635" cy="50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l="10654" r="56081"/>
          <a:stretch/>
        </p:blipFill>
        <p:spPr>
          <a:xfrm>
            <a:off x="7069480" y="157070"/>
            <a:ext cx="606550" cy="78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EA616E4-7F4E-C83B-70BA-FAB6A9177E8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365" t="45291" r="36111" b="15485"/>
          <a:stretch/>
        </p:blipFill>
        <p:spPr>
          <a:xfrm>
            <a:off x="456529" y="1883081"/>
            <a:ext cx="4942785" cy="275922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1300" dirty="0">
                <a:solidFill>
                  <a:srgbClr val="132C40"/>
                </a:solidFill>
              </a:rPr>
              <a:t>Студенты ВУЗов и колледжей, школьники старших классов 17-27 лет. Ребята, нуждающиеся в месте для учебы и работы. Парни и девушки.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>
            <a:spLocks noGrp="1"/>
          </p:cNvSpPr>
          <p:nvPr>
            <p:ph type="body" idx="1"/>
          </p:nvPr>
        </p:nvSpPr>
        <p:spPr>
          <a:xfrm>
            <a:off x="456818" y="2568881"/>
            <a:ext cx="6568200" cy="1852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400" dirty="0">
                <a:solidFill>
                  <a:srgbClr val="132C40"/>
                </a:solidFill>
              </a:rPr>
              <a:t>Пространство, состоящее из общей бесплатной зоны (где можно взять что-нибудь перекусить) и платных комнат, которые можно снять для проведения мероприятий.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400" dirty="0">
                <a:solidFill>
                  <a:srgbClr val="132C40"/>
                </a:solidFill>
              </a:rPr>
              <a:t>В настоящее время такие места чаще всего разделены: либо есть бесплатные кофейни и кафе, либо пространства с возможностью снять комнаты за деньги.</a:t>
            </a: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57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300" dirty="0">
                <a:solidFill>
                  <a:srgbClr val="132C40"/>
                </a:solidFill>
              </a:rPr>
              <a:t>Создать пространство, похожее на </a:t>
            </a:r>
            <a:r>
              <a:rPr lang="en-US" sz="1300" dirty="0">
                <a:solidFill>
                  <a:srgbClr val="132C40"/>
                </a:solidFill>
              </a:rPr>
              <a:t>“</a:t>
            </a:r>
            <a:r>
              <a:rPr lang="ru-RU" sz="1300" dirty="0">
                <a:solidFill>
                  <a:srgbClr val="132C40"/>
                </a:solidFill>
              </a:rPr>
              <a:t>Зеленую улицу</a:t>
            </a:r>
            <a:r>
              <a:rPr lang="en-US" sz="1300" dirty="0">
                <a:solidFill>
                  <a:srgbClr val="132C40"/>
                </a:solidFill>
              </a:rPr>
              <a:t>”</a:t>
            </a:r>
            <a:r>
              <a:rPr lang="ru-RU" sz="1300" dirty="0">
                <a:solidFill>
                  <a:srgbClr val="132C40"/>
                </a:solidFill>
              </a:rPr>
              <a:t> и </a:t>
            </a:r>
            <a:r>
              <a:rPr lang="en-US" sz="1300" dirty="0">
                <a:solidFill>
                  <a:srgbClr val="132C40"/>
                </a:solidFill>
              </a:rPr>
              <a:t>“</a:t>
            </a:r>
            <a:r>
              <a:rPr lang="ru-RU" sz="1300" dirty="0">
                <a:solidFill>
                  <a:srgbClr val="132C40"/>
                </a:solidFill>
              </a:rPr>
              <a:t>Кафедру</a:t>
            </a:r>
            <a:r>
              <a:rPr lang="en-US" sz="1300" dirty="0">
                <a:solidFill>
                  <a:srgbClr val="132C40"/>
                </a:solidFill>
              </a:rPr>
              <a:t>”</a:t>
            </a:r>
            <a:r>
              <a:rPr lang="ru-RU" sz="1300" dirty="0">
                <a:solidFill>
                  <a:srgbClr val="132C40"/>
                </a:solidFill>
              </a:rPr>
              <a:t> в городе Томск.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300" dirty="0">
                <a:solidFill>
                  <a:srgbClr val="132C40"/>
                </a:solidFill>
              </a:rPr>
              <a:t>Сейчас наша команда решает территориальные параметры. 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30"/>
          <p:cNvSpPr txBox="1">
            <a:spLocks noGrp="1"/>
          </p:cNvSpPr>
          <p:nvPr>
            <p:ph type="body" idx="1"/>
          </p:nvPr>
        </p:nvSpPr>
        <p:spPr>
          <a:xfrm>
            <a:off x="356132" y="1481081"/>
            <a:ext cx="7743900" cy="330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>
              <a:solidFill>
                <a:srgbClr val="132C40"/>
              </a:solidFill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742743" y="2004252"/>
            <a:ext cx="5118900" cy="238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bg2"/>
                </a:solidFill>
                <a:latin typeface="Raleway" pitchFamily="2" charset="-52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 b="0" i="0" u="none" strike="noStrike" cap="none" dirty="0">
                <a:solidFill>
                  <a:schemeClr val="bg2"/>
                </a:solidFill>
                <a:latin typeface="Raleway" pitchFamily="2" charset="-52"/>
                <a:ea typeface="Raleway"/>
                <a:cs typeface="Raleway"/>
                <a:sym typeface="Raleway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aleway" pitchFamily="2" charset="-52"/>
                <a:ea typeface="Raleway"/>
                <a:cs typeface="Raleway"/>
                <a:sym typeface="Raleway"/>
              </a:rPr>
              <a:t>Work’n’Coffee</a:t>
            </a:r>
            <a:endParaRPr sz="1200" b="0" i="0" u="none" strike="noStrike" cap="none" dirty="0">
              <a:solidFill>
                <a:schemeClr val="bg2"/>
              </a:solidFill>
              <a:latin typeface="Raleway" pitchFamily="2" charset="-52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bg2"/>
                </a:solidFill>
                <a:latin typeface="Raleway" pitchFamily="2" charset="-52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 b="0" i="0" u="none" strike="noStrike" cap="none" dirty="0">
                <a:solidFill>
                  <a:schemeClr val="bg2"/>
                </a:solidFill>
                <a:latin typeface="Raleway" pitchFamily="2" charset="-52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chemeClr val="bg2"/>
                </a:solidFill>
                <a:latin typeface="Raleway" pitchFamily="2" charset="-52"/>
                <a:ea typeface="Raleway"/>
                <a:cs typeface="Raleway"/>
                <a:sym typeface="Raleway"/>
              </a:rPr>
              <a:t>активным и ответственным студентам</a:t>
            </a:r>
            <a:r>
              <a:rPr lang="ru" sz="1200" b="0" i="0" u="none" strike="noStrike" cap="none" dirty="0">
                <a:solidFill>
                  <a:schemeClr val="bg2"/>
                </a:solidFill>
                <a:latin typeface="Raleway" pitchFamily="2" charset="-52"/>
                <a:ea typeface="Raleway"/>
                <a:cs typeface="Raleway"/>
                <a:sym typeface="Raleway"/>
              </a:rPr>
              <a:t> </a:t>
            </a:r>
            <a:endParaRPr sz="1200" b="0" i="0" u="none" strike="noStrike" cap="none" dirty="0">
              <a:solidFill>
                <a:schemeClr val="bg2"/>
              </a:solidFill>
              <a:latin typeface="Raleway" pitchFamily="2" charset="-52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bg2"/>
                </a:solidFill>
                <a:latin typeface="Raleway" pitchFamily="2" charset="-52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 b="0" i="0" u="none" strike="noStrike" cap="none" dirty="0">
                <a:solidFill>
                  <a:schemeClr val="bg2"/>
                </a:solidFill>
                <a:latin typeface="Raleway" pitchFamily="2" charset="-52"/>
                <a:ea typeface="Raleway"/>
                <a:cs typeface="Raleway"/>
                <a:sym typeface="Raleway"/>
              </a:rPr>
              <a:t> с определением места для учебы и работы.</a:t>
            </a:r>
            <a:endParaRPr sz="1200" b="0" i="0" u="none" strike="noStrike" cap="none" dirty="0">
              <a:solidFill>
                <a:schemeClr val="bg2"/>
              </a:solidFill>
              <a:latin typeface="Raleway" pitchFamily="2" charset="-52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dirty="0">
                <a:solidFill>
                  <a:schemeClr val="bg2"/>
                </a:solidFill>
                <a:latin typeface="Raleway" pitchFamily="2" charset="-52"/>
                <a:ea typeface="Raleway SemiBold"/>
                <a:cs typeface="Raleway SemiBold"/>
                <a:sym typeface="Raleway SemiBold"/>
              </a:rPr>
              <a:t>Решаем проблему совмещения бесплатной и платной зон. </a:t>
            </a:r>
            <a:endParaRPr lang="ru" sz="1200" dirty="0">
              <a:solidFill>
                <a:schemeClr val="bg2"/>
              </a:solidFill>
              <a:latin typeface="Raleway" pitchFamily="2" charset="-52"/>
              <a:ea typeface="Raleway SemiBold"/>
              <a:cs typeface="Raleway SemiBold"/>
              <a:sym typeface="Raleway SemiBo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dirty="0">
                <a:solidFill>
                  <a:schemeClr val="bg2"/>
                </a:solidFill>
                <a:latin typeface="Raleway" pitchFamily="2" charset="-52"/>
                <a:ea typeface="Raleway SemiBold"/>
                <a:cs typeface="Raleway SemiBold"/>
                <a:sym typeface="Raleway SemiBold"/>
              </a:rPr>
              <a:t>С</a:t>
            </a:r>
            <a:r>
              <a:rPr lang="ru" sz="1200" b="0" i="0" u="none" strike="noStrike" cap="none" dirty="0">
                <a:solidFill>
                  <a:schemeClr val="bg2"/>
                </a:solidFill>
                <a:latin typeface="Raleway" pitchFamily="2" charset="-52"/>
                <a:ea typeface="Raleway SemiBold"/>
                <a:cs typeface="Raleway SemiBold"/>
                <a:sym typeface="Raleway SemiBold"/>
              </a:rPr>
              <a:t> помощью</a:t>
            </a:r>
            <a:r>
              <a:rPr lang="ru" sz="1200" b="0" i="0" u="none" strike="noStrike" cap="none" dirty="0">
                <a:solidFill>
                  <a:schemeClr val="bg2"/>
                </a:solidFill>
                <a:latin typeface="Raleway" pitchFamily="2" charset="-52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chemeClr val="bg2"/>
                </a:solidFill>
                <a:latin typeface="Raleway" pitchFamily="2" charset="-52"/>
                <a:ea typeface="Raleway"/>
                <a:cs typeface="Raleway"/>
                <a:sym typeface="Raleway"/>
              </a:rPr>
              <a:t>нашего пространства</a:t>
            </a:r>
            <a:endParaRPr sz="1200" b="0" i="0" u="none" strike="noStrike" cap="none" dirty="0">
              <a:solidFill>
                <a:schemeClr val="bg2"/>
              </a:solidFill>
              <a:latin typeface="Raleway" pitchFamily="2" charset="-52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dirty="0">
                <a:solidFill>
                  <a:schemeClr val="bg2"/>
                </a:solidFill>
                <a:latin typeface="Raleway" pitchFamily="2" charset="-52"/>
                <a:ea typeface="Raleway"/>
                <a:cs typeface="Raleway"/>
                <a:sym typeface="Raleway SemiBold"/>
              </a:rPr>
              <a:t>п</a:t>
            </a:r>
            <a:r>
              <a:rPr lang="ru" sz="1200" dirty="0">
                <a:solidFill>
                  <a:schemeClr val="bg2"/>
                </a:solidFill>
                <a:latin typeface="Raleway" pitchFamily="2" charset="-52"/>
                <a:ea typeface="Raleway"/>
                <a:cs typeface="Raleway"/>
                <a:sym typeface="Raleway SemiBold"/>
              </a:rPr>
              <a:t>омогаем улучшить</a:t>
            </a:r>
            <a:r>
              <a:rPr lang="ru" sz="1200" dirty="0">
                <a:solidFill>
                  <a:schemeClr val="bg2"/>
                </a:solidFill>
                <a:latin typeface="Raleway" pitchFamily="2" charset="-52"/>
                <a:ea typeface="Raleway"/>
                <a:cs typeface="Raleway"/>
                <a:sym typeface="Raleway"/>
              </a:rPr>
              <a:t> процесс обучения или работы.</a:t>
            </a:r>
            <a:endParaRPr sz="1200" b="0" i="0" u="none" strike="noStrike" cap="none" dirty="0">
              <a:solidFill>
                <a:schemeClr val="bg2"/>
              </a:solidFill>
              <a:latin typeface="Raleway" pitchFamily="2" charset="-52"/>
              <a:ea typeface="Raleway"/>
              <a:cs typeface="Raleway"/>
              <a:sym typeface="Raleway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1"/>
          <p:cNvSpPr txBox="1"/>
          <p:nvPr/>
        </p:nvSpPr>
        <p:spPr>
          <a:xfrm>
            <a:off x="488944" y="2340288"/>
            <a:ext cx="693660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</a:t>
            </a:r>
            <a:r>
              <a:rPr lang="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его объем, рост и уровень конкуренции;</a:t>
            </a:r>
            <a:endParaRPr sz="1200" b="0" i="0" u="none" strike="noStrike" cap="none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8" name="Google Shape;198;p3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 txBox="1">
            <a:spLocks noGrp="1"/>
          </p:cNvSpPr>
          <p:nvPr>
            <p:ph type="body" idx="1"/>
          </p:nvPr>
        </p:nvSpPr>
        <p:spPr>
          <a:xfrm>
            <a:off x="488952" y="3178406"/>
            <a:ext cx="7993200" cy="1569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работаем на рынке </a:t>
            </a:r>
            <a:r>
              <a:rPr lang="en-US" dirty="0"/>
              <a:t>B2C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Наша ЦА – это студенты ВУЗов, колледжей и школьники старших классов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Наше решение будет стоить YY рублей - это ХХ*YY рублей (находимся в процессе)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Сегменты А и B - Х1Х1 рублей (доля от предыдущей суммы)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Сможем заработать в первый год - Х2Х2 рублей (доля от доли)</a:t>
            </a:r>
            <a:endParaRPr dirty="0"/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 txBox="1"/>
          <p:nvPr/>
        </p:nvSpPr>
        <p:spPr>
          <a:xfrm>
            <a:off x="488944" y="2345556"/>
            <a:ext cx="693660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lang="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</a:t>
            </a: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мы</a:t>
            </a:r>
            <a:r>
              <a:rPr lang="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зарабатываем или планируем;</a:t>
            </a:r>
            <a:endParaRPr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3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3" name="Google Shape;213;p32"/>
          <p:cNvSpPr txBox="1">
            <a:spLocks noGrp="1"/>
          </p:cNvSpPr>
          <p:nvPr>
            <p:ph type="body" idx="1"/>
          </p:nvPr>
        </p:nvSpPr>
        <p:spPr>
          <a:xfrm>
            <a:off x="456818" y="2922131"/>
            <a:ext cx="7993200" cy="1569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будем делать приложение/товар и т.д.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Это будет стоить ХХ рублей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У нас будут покупать вот это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Бизнес-модель 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Дополнительно мы можем зарабатывать на центре печати, центре канцелярии</a:t>
            </a:r>
            <a:endParaRPr dirty="0"/>
          </a:p>
        </p:txBody>
      </p:sp>
      <p:sp>
        <p:nvSpPr>
          <p:cNvPr id="214" name="Google Shape;214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3" name="Google Shape;223;p3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1745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-RU" dirty="0"/>
              <a:t>Мы провели опрос Актуальности проекта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-RU" dirty="0"/>
              <a:t>Частично заполнили паспорт проекта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-RU" dirty="0"/>
              <a:t>Частично заполнили презентацию проекта</a:t>
            </a:r>
            <a:endParaRPr dirty="0"/>
          </a:p>
        </p:txBody>
      </p:sp>
      <p:sp>
        <p:nvSpPr>
          <p:cNvPr id="224" name="Google Shape;224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4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33" name="Google Shape;233;p34"/>
          <p:cNvGraphicFramePr/>
          <p:nvPr>
            <p:extLst>
              <p:ext uri="{D42A27DB-BD31-4B8C-83A1-F6EECF244321}">
                <p14:modId xmlns:p14="http://schemas.microsoft.com/office/powerpoint/2010/main" val="913179184"/>
              </p:ext>
            </p:extLst>
          </p:nvPr>
        </p:nvGraphicFramePr>
        <p:xfrm>
          <a:off x="449943" y="921625"/>
          <a:ext cx="7538892" cy="2941230"/>
        </p:xfrm>
        <a:graphic>
          <a:graphicData uri="http://schemas.openxmlformats.org/drawingml/2006/table">
            <a:tbl>
              <a:tblPr>
                <a:noFill/>
                <a:tableStyleId>{29014FA6-EB52-48AC-8124-029A94D2E77A}</a:tableStyleId>
              </a:tblPr>
              <a:tblGrid>
                <a:gridCol w="25175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Щербинина Маргарита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Дизайнер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Галиулина</a:t>
                      </a: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Людмила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Разработчик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Сопина</a:t>
                      </a: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Мария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6" name="Google Shape;236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AC9F5C16-143E-AFBB-07CF-1411C47114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613647"/>
              </p:ext>
            </p:extLst>
          </p:nvPr>
        </p:nvGraphicFramePr>
        <p:xfrm>
          <a:off x="449943" y="3862855"/>
          <a:ext cx="7538892" cy="853410"/>
        </p:xfrm>
        <a:graphic>
          <a:graphicData uri="http://schemas.openxmlformats.org/drawingml/2006/table">
            <a:tbl>
              <a:tblPr>
                <a:noFill/>
                <a:tableStyleId>{29014FA6-EB52-48AC-8124-029A94D2E77A}</a:tableStyleId>
              </a:tblPr>
              <a:tblGrid>
                <a:gridCol w="2517542">
                  <a:extLst>
                    <a:ext uri="{9D8B030D-6E8A-4147-A177-3AD203B41FA5}">
                      <a16:colId xmlns:a16="http://schemas.microsoft.com/office/drawing/2014/main" val="1843345457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49987222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1896066737"/>
                    </a:ext>
                  </a:extLst>
                </a:gridCol>
              </a:tblGrid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Экономист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Веселова Любовь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76685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5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47" name="Google Shape;247;p35"/>
          <p:cNvSpPr txBox="1">
            <a:spLocks noGrp="1"/>
          </p:cNvSpPr>
          <p:nvPr>
            <p:ph type="body" idx="1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1" name="Google Shape;251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56" name="Google Shape;256;p35"/>
          <p:cNvGraphicFramePr/>
          <p:nvPr>
            <p:extLst>
              <p:ext uri="{D42A27DB-BD31-4B8C-83A1-F6EECF244321}">
                <p14:modId xmlns:p14="http://schemas.microsoft.com/office/powerpoint/2010/main" val="258228849"/>
              </p:ext>
            </p:extLst>
          </p:nvPr>
        </p:nvGraphicFramePr>
        <p:xfrm>
          <a:off x="630335" y="3150175"/>
          <a:ext cx="7532025" cy="1778480"/>
        </p:xfrm>
        <a:graphic>
          <a:graphicData uri="http://schemas.openxmlformats.org/drawingml/2006/table">
            <a:tbl>
              <a:tblPr>
                <a:noFill/>
                <a:tableStyleId>{29014FA6-EB52-48AC-8124-029A94D2E77A}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/>
                        <a:t>1) Опросник Актуальности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01.11.23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Щербинина Маргарита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/>
                        <a:t>2) Заполнить паспорт проекта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14.11.23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Сопина</a:t>
                      </a: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Мария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/>
                        <a:t>3) Решить территориальный вопрос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07.11.23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Веселова Любовь, </a:t>
                      </a:r>
                      <a:r>
                        <a:rPr lang="ru-RU" sz="11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Галиулина</a:t>
                      </a: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Людмила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7" name="Google Shape;257;p35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6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3" name="Google Shape;263;p36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>
                <a:solidFill>
                  <a:srgbClr val="132C40"/>
                </a:solidFill>
              </a:rPr>
              <a:t>Щербинина Маргарита: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>
                <a:solidFill>
                  <a:srgbClr val="132C40"/>
                </a:solidFill>
              </a:rPr>
              <a:t>Телефон: 89539197525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>
                <a:solidFill>
                  <a:srgbClr val="132C40"/>
                </a:solidFill>
              </a:rPr>
              <a:t>Почта: </a:t>
            </a:r>
            <a:r>
              <a:rPr lang="en-US" dirty="0">
                <a:solidFill>
                  <a:srgbClr val="132C40"/>
                </a:solidFill>
                <a:hlinkClick r:id="rId3"/>
              </a:rPr>
              <a:t>ritalovesshrek@yandex.ru</a:t>
            </a:r>
            <a:endParaRPr lang="ru-RU" dirty="0"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solidFill>
                <a:srgbClr val="132C40"/>
              </a:solidFill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8" name="Google Shape;268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372</Words>
  <Application>Microsoft Office PowerPoint</Application>
  <PresentationFormat>Экран (16:9)</PresentationFormat>
  <Paragraphs>90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Calibri</vt:lpstr>
      <vt:lpstr>Raleway SemiBold</vt:lpstr>
      <vt:lpstr>Century Gothic</vt:lpstr>
      <vt:lpstr>Helvetica Neue</vt:lpstr>
      <vt:lpstr>Raleway</vt:lpstr>
      <vt:lpstr>Arial</vt:lpstr>
      <vt:lpstr>Simple Light</vt:lpstr>
      <vt:lpstr>Simple Light</vt:lpstr>
      <vt:lpstr>НАЗВАНИЕ ПРОЕКТА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cp:lastModifiedBy>User</cp:lastModifiedBy>
  <cp:revision>2</cp:revision>
  <dcterms:modified xsi:type="dcterms:W3CDTF">2023-11-09T14:40:16Z</dcterms:modified>
</cp:coreProperties>
</file>