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9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267" r:id="rId14"/>
    <p:sldId id="268" r:id="rId15"/>
    <p:sldId id="287" r:id="rId16"/>
  </p:sldIdLst>
  <p:sldSz cx="9144000" cy="5721350"/>
  <p:notesSz cx="9144000" cy="5721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97" d="100"/>
          <a:sy n="97" d="100"/>
        </p:scale>
        <p:origin x="106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7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465E7-3D1D-44AD-BF8A-BAFCB6CF9CE8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5963"/>
            <a:ext cx="30861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52725"/>
            <a:ext cx="7315200" cy="2254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34013"/>
            <a:ext cx="3962400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51D7-A2C4-4869-862B-D7C82FCD1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4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685800"/>
            <a:ext cx="5480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3618"/>
            <a:ext cx="7772400" cy="1201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3956"/>
            <a:ext cx="6400800" cy="143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5910"/>
            <a:ext cx="3977640" cy="3776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7328"/>
            <a:ext cx="7772400" cy="2462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42098"/>
            <a:ext cx="6400800" cy="2462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6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416" y="1239385"/>
            <a:ext cx="9982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537" y="1861113"/>
            <a:ext cx="8006080" cy="3514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20855"/>
            <a:ext cx="2926080" cy="2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20855"/>
            <a:ext cx="2103120" cy="2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20855"/>
            <a:ext cx="2103120" cy="2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/home/oai/share/Tekhnologicheskaya_podgotovka_proizvodstva_izgotovlenia_Polumufta_-9-101.pdf#:~:text=%D0%A2%D0%B0%D0%BA%20%D0%B6%D0%B5%20%D0%B2%D1%8B%D0%BF%D0%BE%D0%BB%D0%BD%D0%B5%D0%BD%20%D0%B0%D0%BD%D0%B0%D0%BB%D0%B8%D0%B7%20%D0%B2%D1%80%D0%B5%D0%B4%D0%BD%D1%8B%D1%85,%D1%87%D1%80%D0%B5%D0%B7%D0%B2%D1%8B%D1%87%D0%B0%D0%B9%D0%BD%D1%8B%D1%85%20%D1%81%D0%B8%D1%82%D1%83%D0%B0%D1%86%D0%B8%D0%B9%20%D0%BD%D0%B0%20%D0%BF%D1%80%D0%BE%D0%B8%D0%B7%D0%B2%D0%BE%D0%B4%D1%81%D1%82%D0%B2%D0%B5%20%D0%B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/home/oai/share/Tekhnologicheskaya_podgotovka_proizvodstva_izgotovlenia_Polumufta_-9-101.pdf#:~:text=%D0%BC%D0%B0%D1%82%D0%B5%D1%80%D0%B8%D0%B0%D0%BB%D1%8C%D0%BD%D0%BE,%D0%BF%D0%BE%D0%B4%D0%BB%D0%B5%D0%B6%D0%B0%D1%89%D0%B8%D1%85%20%D0%B8%D1%81%D1%81%D0%BB%D0%B5%D0%B4%D0%BE%D0%B2%D0%B0%D0%BD%D0%B8%D1%8E%2C%20%D0%BF%D1%80%D0%BE%D0%B5%D0%BA%D1%82%D0%B8%D1%80%D0%BE%D0%B2%D0%B0%D0%BD%D0%B8%D1%8E%20%D0%B8%20%D1%80%D0%B0%D0%B7%D1%80%D0%B0%D0%B1%D0%BE%D1%82%D0%BA%D0%B5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18AC-FA72-48C3-8559-3C0D7F199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1D45ED-2108-4FE1-A1AB-81E21DDA926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384D69-AD78-4D00-8B87-396301F9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8"/>
            <a:ext cx="911383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9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Маршрут </a:t>
            </a:r>
            <a:r>
              <a:rPr spc="-30" dirty="0"/>
              <a:t>обработки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5017" y="1832310"/>
            <a:ext cx="2113280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005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-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Заготовительная;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010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Токарная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ЧПУ;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015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Токарная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ЧПУ;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020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Сверлильная;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 025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Долбежная;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030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Слесарная;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035 </a:t>
            </a:r>
            <a:r>
              <a:rPr sz="1000" spc="265" dirty="0">
                <a:latin typeface="Microsoft Sans Serif"/>
                <a:cs typeface="Microsoft Sans Serif"/>
              </a:rPr>
              <a:t>–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Моечная;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− </a:t>
            </a:r>
            <a:r>
              <a:rPr sz="1000" dirty="0">
                <a:latin typeface="Microsoft Sans Serif"/>
                <a:cs typeface="Microsoft Sans Serif"/>
              </a:rPr>
              <a:t>Операция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65" dirty="0">
                <a:latin typeface="Microsoft Sans Serif"/>
                <a:cs typeface="Microsoft Sans Serif"/>
              </a:rPr>
              <a:t>040–</a:t>
            </a:r>
            <a:r>
              <a:rPr sz="1000" spc="-10" dirty="0">
                <a:latin typeface="Microsoft Sans Serif"/>
                <a:cs typeface="Microsoft Sans Serif"/>
              </a:rPr>
              <a:t> Контрольная.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57600" y="650875"/>
            <a:ext cx="3810000" cy="4010401"/>
            <a:chOff x="3239998" y="539640"/>
            <a:chExt cx="4066540" cy="51219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9998" y="539640"/>
              <a:ext cx="4066197" cy="18057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9998" y="2339636"/>
              <a:ext cx="3959644" cy="3321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37" y="740529"/>
            <a:ext cx="9982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Маршрут </a:t>
            </a:r>
            <a:r>
              <a:rPr spc="-30" dirty="0"/>
              <a:t>обработки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1042" y="1698832"/>
            <a:ext cx="8150225" cy="3161030"/>
            <a:chOff x="671042" y="1698832"/>
            <a:chExt cx="8150225" cy="3161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042" y="1698832"/>
              <a:ext cx="3828605" cy="31604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003" y="1698845"/>
              <a:ext cx="4321086" cy="2167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2890" y="803275"/>
            <a:ext cx="9982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Маршрут </a:t>
            </a:r>
            <a:r>
              <a:rPr spc="-30" dirty="0"/>
              <a:t>обработки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1717675"/>
            <a:ext cx="8572500" cy="3420110"/>
            <a:chOff x="540004" y="1799645"/>
            <a:chExt cx="8572500" cy="3420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4" y="1799645"/>
              <a:ext cx="4190403" cy="3419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7705" y="2339636"/>
              <a:ext cx="4374251" cy="2339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Маршрут </a:t>
            </a:r>
            <a:r>
              <a:rPr spc="-30" dirty="0"/>
              <a:t>обработки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004" y="1799645"/>
            <a:ext cx="4061155" cy="37796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550" y="1979655"/>
            <a:ext cx="4329126" cy="29660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Маршрут </a:t>
            </a:r>
            <a:r>
              <a:rPr spc="-30" dirty="0"/>
              <a:t>обработки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06113"/>
            <a:ext cx="4139641" cy="37515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321" y="1979642"/>
            <a:ext cx="3658323" cy="30596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3409855" y="269942"/>
            <a:ext cx="4591145" cy="1350245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buClrTx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 kern="1200"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5099341" y="269942"/>
            <a:ext cx="2901659" cy="1358914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buClrTx/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 kern="1200">
              <a:solidFill>
                <a:srgbClr val="ADDAE3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856" y="1583479"/>
            <a:ext cx="4591143" cy="3848946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buClrTx/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 kern="1200">
              <a:solidFill>
                <a:srgbClr val="9F00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0" name="Квадрат"/>
          <p:cNvSpPr/>
          <p:nvPr/>
        </p:nvSpPr>
        <p:spPr>
          <a:xfrm>
            <a:off x="5104158" y="1583480"/>
            <a:ext cx="2901659" cy="3878080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buClrTx/>
              <a:defRPr>
                <a:latin typeface="+mj-lt"/>
                <a:ea typeface="+mj-ea"/>
                <a:cs typeface="+mj-cs"/>
                <a:sym typeface="Calibri"/>
              </a:defRPr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1" name="Прямоугольник 13"/>
          <p:cNvSpPr/>
          <p:nvPr/>
        </p:nvSpPr>
        <p:spPr>
          <a:xfrm>
            <a:off x="3409855" y="4294202"/>
            <a:ext cx="1694063" cy="1136915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buClrTx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350" kern="1200">
              <a:solidFill>
                <a:srgbClr val="FFFFFF"/>
              </a:solidFill>
              <a:latin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079" y="1780556"/>
            <a:ext cx="275430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endParaRPr lang="ru-RU" sz="12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ru-RU" sz="12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ru-RU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</a:p>
          <a:p>
            <a:pPr>
              <a:buClrTx/>
            </a:pPr>
            <a:r>
              <a:rPr lang="ru-RU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+7 977 513-03-70</a:t>
            </a:r>
          </a:p>
          <a:p>
            <a:pPr>
              <a:buClrTx/>
            </a:pPr>
            <a:endParaRPr lang="ru-RU" sz="1350" b="1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ru-RU" sz="1350" b="1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ru-RU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</a:t>
            </a:r>
            <a:endParaRPr 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135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s255301@std.novsu.ru</a:t>
            </a:r>
            <a:endParaRPr lang="ru-RU" sz="1200" b="1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200" kern="12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ru-RU" sz="1200" kern="12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34896" r="19769" b="32552"/>
          <a:stretch/>
        </p:blipFill>
        <p:spPr bwMode="auto">
          <a:xfrm>
            <a:off x="4407782" y="4607287"/>
            <a:ext cx="702079" cy="825139"/>
          </a:xfrm>
          <a:prstGeom prst="rect">
            <a:avLst/>
          </a:prstGeom>
          <a:solidFill>
            <a:srgbClr val="ADDAE3"/>
          </a:solidFill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523999" y="499349"/>
            <a:ext cx="1942519" cy="803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ru-RU" sz="2100" b="1" kern="12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91" y="3884734"/>
            <a:ext cx="1393115" cy="1293454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592424"/>
            <a:ext cx="1512168" cy="70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259681" y="18057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buClrTx/>
            </a:pPr>
            <a:endParaRPr lang="ru-RU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83479"/>
            <a:ext cx="2754306" cy="73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ru-RU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1671" y="2322512"/>
            <a:ext cx="2538281" cy="2266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ru-RU" sz="135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FD59B6-9736-5E55-24CE-D7CCDED4F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279"/>
          <a:stretch/>
        </p:blipFill>
        <p:spPr>
          <a:xfrm>
            <a:off x="1601669" y="2518854"/>
            <a:ext cx="2538283" cy="19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4575556" y="2251140"/>
            <a:ext cx="3443818" cy="254775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algn="ctr">
              <a:buClr>
                <a:srgbClr val="FCAF17"/>
              </a:buClr>
              <a:buSzPts val="1800"/>
            </a:pPr>
            <a:endParaRPr sz="1013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4576016" y="931862"/>
            <a:ext cx="3443359" cy="1319279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algn="ctr">
              <a:buClr>
                <a:srgbClr val="8F00FF"/>
              </a:buClr>
              <a:buSzPts val="1800"/>
            </a:pPr>
            <a:endParaRPr sz="1013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4574872" y="3946490"/>
            <a:ext cx="3443360" cy="851864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>
              <a:buClr>
                <a:srgbClr val="FD493D"/>
              </a:buClr>
              <a:buSzPts val="1800"/>
            </a:pPr>
            <a:endParaRPr sz="1013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325226" y="1577361"/>
            <a:ext cx="4006611" cy="25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1013"/>
              </a:spcBef>
              <a:buClr>
                <a:prstClr val="black"/>
              </a:buClr>
              <a:buSzPct val="36666"/>
            </a:pPr>
            <a:r>
              <a:rPr 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Разработка инновационной технологии для изготовления полумуфт с высокой точностью</a:t>
            </a:r>
          </a:p>
        </p:txBody>
      </p:sp>
      <p:sp>
        <p:nvSpPr>
          <p:cNvPr id="227" name="Google Shape;227;p1"/>
          <p:cNvSpPr/>
          <p:nvPr/>
        </p:nvSpPr>
        <p:spPr>
          <a:xfrm>
            <a:off x="6103423" y="931863"/>
            <a:ext cx="1915949" cy="2404658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algn="ctr">
              <a:buClr>
                <a:srgbClr val="B5D8E1"/>
              </a:buClr>
              <a:buSzPts val="1800"/>
            </a:pPr>
            <a:endParaRPr sz="1013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6103421" y="2253201"/>
            <a:ext cx="1914812" cy="254775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>
              <a:buClr>
                <a:srgbClr val="FBB3C1"/>
              </a:buClr>
              <a:buSzPts val="1800"/>
            </a:pPr>
            <a:endParaRPr sz="1013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1" descr="Изображение выглядит как небо, человек, оранжевый, проигрывател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404" t="160" b="6860"/>
          <a:stretch/>
        </p:blipFill>
        <p:spPr>
          <a:xfrm>
            <a:off x="6103422" y="2253691"/>
            <a:ext cx="1915978" cy="254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070" y="1001515"/>
            <a:ext cx="1506852" cy="115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274664"/>
            <a:ext cx="4706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sz="32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34" y="564837"/>
            <a:ext cx="1653120" cy="4672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95782" y="2022475"/>
            <a:ext cx="8006080" cy="1392534"/>
          </a:xfrm>
          <a:prstGeom prst="rect">
            <a:avLst/>
          </a:prstGeom>
        </p:spPr>
        <p:txBody>
          <a:bodyPr vert="horz" wrap="square" lIns="0" tIns="134467" rIns="0" bIns="0" rtlCol="0">
            <a:spAutoFit/>
          </a:bodyPr>
          <a:lstStyle/>
          <a:p>
            <a:pPr marL="12700" marR="392430">
              <a:lnSpc>
                <a:spcPct val="100000"/>
              </a:lnSpc>
              <a:spcBef>
                <a:spcPts val="95"/>
              </a:spcBef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персонал: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рабочие,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сталкиваются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трудоемкости.</a:t>
            </a: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Руководители,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себестоимость, скорость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" y="456836"/>
            <a:ext cx="265684" cy="2512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260600"/>
            <a:ext cx="1953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87698" y="1017718"/>
            <a:ext cx="456438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Полумуфты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sz="1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рекомендацию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трудоемкости</a:t>
            </a:r>
            <a:r>
              <a:rPr sz="16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12DFAC1-6C24-47BB-9A1B-E8F9A2C25711}"/>
              </a:ext>
            </a:extLst>
          </p:cNvPr>
          <p:cNvCxnSpPr/>
          <p:nvPr/>
        </p:nvCxnSpPr>
        <p:spPr>
          <a:xfrm>
            <a:off x="3276600" y="550435"/>
            <a:ext cx="0" cy="3986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55137C-E47B-4FCA-A923-D5B32ACB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301" y="2403474"/>
            <a:ext cx="5120943" cy="2300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145" y="1260474"/>
            <a:ext cx="32677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17002" y="2555875"/>
            <a:ext cx="7359015" cy="2205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4262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изготовления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&lt;Полумуфты&gt;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трудоемкости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брака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2620">
              <a:lnSpc>
                <a:spcPct val="100000"/>
              </a:lnSpc>
              <a:spcBef>
                <a:spcPts val="95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1454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конструкцию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Полумуфты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indent="-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припуски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98755">
              <a:lnSpc>
                <a:spcPct val="100000"/>
              </a:lnSpc>
              <a:buAutoNum type="arabicPeriod"/>
              <a:tabLst>
                <a:tab pos="211454" algn="l"/>
              </a:tabLst>
            </a:pP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резания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1454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Спроектировать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этапов,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4A086A6E-8326-4B34-B5FE-DB4258D6F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6060" y="1230869"/>
            <a:ext cx="502920" cy="502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336" y="1203380"/>
            <a:ext cx="1390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0336" y="1861113"/>
            <a:ext cx="6881495" cy="2917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454" indent="-1987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11454" algn="l"/>
              </a:tabLst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170" marR="276860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конструкторской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технологической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техпроцесса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170">
              <a:lnSpc>
                <a:spcPts val="1920"/>
              </a:lnSpc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узких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indent="-198755">
              <a:lnSpc>
                <a:spcPct val="100000"/>
              </a:lnSpc>
              <a:buAutoNum type="arabicPeriod" startAt="2"/>
              <a:tabLst>
                <a:tab pos="211454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Идейный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этап(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170" marR="442595" indent="18415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Cравнение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>
              <a:lnSpc>
                <a:spcPts val="1920"/>
              </a:lnSpc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Сформулированные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11454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170" marR="5080">
              <a:lnSpc>
                <a:spcPct val="100000"/>
              </a:lnSpc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трудоёмкости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170" marR="391795">
              <a:lnSpc>
                <a:spcPts val="1920"/>
              </a:lnSpc>
              <a:spcBef>
                <a:spcPts val="60"/>
              </a:spcBef>
            </a:pP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Готовый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усовершенствованию процесса.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937" y="1339041"/>
            <a:ext cx="5334635" cy="3746538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</a:t>
            </a:r>
            <a:r>
              <a:rPr sz="15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5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5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520" indent="-210820">
              <a:lnSpc>
                <a:spcPct val="100000"/>
              </a:lnSpc>
              <a:spcBef>
                <a:spcPts val="880"/>
              </a:spcBef>
              <a:buSzPct val="96666"/>
              <a:buAutoNum type="arabicPeriod"/>
              <a:tabLst>
                <a:tab pos="223520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Антипов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67005">
              <a:lnSpc>
                <a:spcPct val="100000"/>
              </a:lnSpc>
              <a:spcBef>
                <a:spcPts val="1675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Снаговский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Ильич-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67005">
              <a:lnSpc>
                <a:spcPct val="100000"/>
              </a:lnSpc>
              <a:spcBef>
                <a:spcPts val="1670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Андреевич-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67005">
              <a:lnSpc>
                <a:spcPct val="100000"/>
              </a:lnSpc>
              <a:spcBef>
                <a:spcPts val="1675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Гилюк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Эдуардович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67005">
              <a:lnSpc>
                <a:spcPct val="100000"/>
              </a:lnSpc>
              <a:spcBef>
                <a:spcPts val="1670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Шарифов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Амрохон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Сафаралиевич-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3830" indent="-9525">
              <a:lnSpc>
                <a:spcPct val="140000"/>
              </a:lnSpc>
              <a:spcBef>
                <a:spcPts val="955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Шашков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Витальевич-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опеделился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63830" indent="-9525">
              <a:lnSpc>
                <a:spcPct val="140000"/>
              </a:lnSpc>
              <a:spcBef>
                <a:spcPts val="955"/>
              </a:spcBef>
              <a:buSzPct val="96666"/>
              <a:buAutoNum type="arabicPeriod"/>
              <a:tabLst>
                <a:tab pos="170180" algn="l"/>
              </a:tabLst>
            </a:pPr>
            <a:r>
              <a:rPr sz="15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Павельчак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8.Файзиев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Абдурахмон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Орифджонович-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опеделился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34" y="564837"/>
            <a:ext cx="1653120" cy="4672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4499" y="1170259"/>
            <a:ext cx="6964680" cy="235385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40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sz="4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sz="40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5080">
              <a:lnSpc>
                <a:spcPct val="100000"/>
              </a:lnSpc>
              <a:spcBef>
                <a:spcPts val="840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«Полумуфта»,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базирующийся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прогрессивных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достижениях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станкостроения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 производства.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50435"/>
            <a:ext cx="1653120" cy="4672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63245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Экономика и безопасность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57200" y="1386205"/>
            <a:ext cx="640080" cy="640080"/>
          </a:xfrm>
          <a:prstGeom prst="roundRect">
            <a:avLst>
              <a:gd name="adj" fmla="val 14286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208" y="1450213"/>
            <a:ext cx="502920" cy="502920"/>
          </a:xfrm>
          <a:prstGeom prst="rect">
            <a:avLst/>
          </a:prstGeom>
        </p:spPr>
      </p:pic>
      <p:graphicFrame>
        <p:nvGraphicFramePr>
          <p:cNvPr id="10" name="Table 0"/>
          <p:cNvGraphicFramePr>
            <a:graphicFrameLocks noGrp="1"/>
          </p:cNvGraphicFramePr>
          <p:nvPr/>
        </p:nvGraphicFramePr>
        <p:xfrm>
          <a:off x="457200" y="2117725"/>
          <a:ext cx="4297680" cy="2194560"/>
        </p:xfrm>
        <a:graphic>
          <a:graphicData uri="http://schemas.openxmlformats.org/drawingml/2006/table">
            <a:tbl>
              <a:tblPr/>
              <a:tblGrid>
                <a:gridCol w="214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</a:rPr>
                        <a:t>Показатель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</a:rPr>
                        <a:t>Значение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1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Бюджет проекта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506 484,05 руб.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Накладные расходы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15 %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Отчисления во внебюджетные фонды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30,1 %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Районный коэффициент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1,3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Индекс ресурсоэффективности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030A18"/>
                          </a:solidFill>
                        </a:rPr>
                        <a:t>4,3</a:t>
                      </a:r>
                      <a:endParaRPr lang="en-US" sz="800" dirty="0"/>
                    </a:p>
                  </a:txBody>
                  <a:tcPr anchor="ctr">
                    <a:lnL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5029200" y="1386205"/>
            <a:ext cx="640080" cy="640080"/>
          </a:xfrm>
          <a:prstGeom prst="roundRect">
            <a:avLst>
              <a:gd name="adj" fmla="val 14286"/>
            </a:avLst>
          </a:prstGeom>
          <a:solidFill>
            <a:srgbClr val="97B1DF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7780" y="1472438"/>
            <a:ext cx="502920" cy="5029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181600" y="1953133"/>
            <a:ext cx="3383280" cy="219456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r>
              <a:rPr lang="en-US" sz="12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Минимизировать выбросы и очистка отходов производства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Соблюдать ГОСТ 12.1.003‑2014, 12.1.029‑80 и 12.1.038‑82 по шуму, вибрации и электробезопасности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Анализировать причины аварийных ситуаций и внедрять меры предотвращения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30A18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Обеспечить пожарную безопасность и наличие индивидуальных средств защиты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57200" y="5112385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600" u="sng" dirty="0">
                <a:solidFill>
                  <a:srgbClr val="97B1D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  <a:hlinkClick r:id="rId6"/>
              </a:rPr>
              <a:t>[1]</a:t>
            </a:r>
            <a:r>
              <a:rPr lang="en-US" sz="600" u="sng" dirty="0">
                <a:solidFill>
                  <a:srgbClr val="97B1DF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  <a:hlinkClick r:id="rId7"/>
              </a:rPr>
              <a:t>[2]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441</Words>
  <Application>Microsoft Office PowerPoint</Application>
  <PresentationFormat>Произвольный</PresentationFormat>
  <Paragraphs>75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ЦЕЛЕВАЯ АУДИТОРИЯ</vt:lpstr>
      <vt:lpstr>Решение</vt:lpstr>
      <vt:lpstr>ЦЕЛЬ ЗАДАЧИ</vt:lpstr>
      <vt:lpstr>ПЛАН:</vt:lpstr>
      <vt:lpstr>Презентация PowerPoint</vt:lpstr>
      <vt:lpstr>РЕЗУЛЬТАТ ПРОЕКТНОЙ РАБОТЫ технологический процесс изготовления детали «Полумуфта», базирующийся на прогрессивных достижениях в области станкостроения и инструментального производства.</vt:lpstr>
      <vt:lpstr>Презентация PowerPoint</vt:lpstr>
      <vt:lpstr>Маршрут обработки</vt:lpstr>
      <vt:lpstr>Маршрут обработки</vt:lpstr>
      <vt:lpstr>Маршрут обработки</vt:lpstr>
      <vt:lpstr>Маршрут обработки</vt:lpstr>
      <vt:lpstr>Маршрут обработки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Nurguyana</dc:creator>
  <cp:lastModifiedBy>dnk_novsu@novsu.ru</cp:lastModifiedBy>
  <cp:revision>5</cp:revision>
  <dcterms:created xsi:type="dcterms:W3CDTF">2025-10-22T20:38:52Z</dcterms:created>
  <dcterms:modified xsi:type="dcterms:W3CDTF">2025-11-16T18:10:01Z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2025-10-22T00:00:00Z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25.8.1.1 (X86_64)</vt:lpwstr>
  </property>
  <property fmtid="{D5CDD505-2E9C-101B-9397-08002B2CF9AE}" pid="5" name="LastSaved">
    <vt:filetime>2025-10-22T00:00:00Z</vt:filetime>
  </property>
</Properties>
</file>