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</p:sldIdLst>
  <p:sldSz cx="18288000" cy="10287000"/>
  <p:notesSz cx="6858000" cy="9144000"/>
  <p:embeddedFontLst>
    <p:embeddedFont>
      <p:font typeface="Aileron Regular" charset="1" panose="00000500000000000000"/>
      <p:regular r:id="rId6"/>
    </p:embeddedFont>
    <p:embeddedFont>
      <p:font typeface="Aileron Regular Bold" charset="1" panose="00000800000000000000"/>
      <p:regular r:id="rId7"/>
    </p:embeddedFont>
    <p:embeddedFont>
      <p:font typeface="Aileron Regular Italics" charset="1" panose="00000500000000000000"/>
      <p:regular r:id="rId8"/>
    </p:embeddedFont>
    <p:embeddedFont>
      <p:font typeface="Aileron Regular Bold Italics" charset="1" panose="000008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Aileron Heavy" charset="1" panose="00000A00000000000000"/>
      <p:regular r:id="rId14"/>
    </p:embeddedFont>
    <p:embeddedFont>
      <p:font typeface="Aileron Heavy Bold" charset="1" panose="00000A00000000000000"/>
      <p:regular r:id="rId15"/>
    </p:embeddedFont>
    <p:embeddedFont>
      <p:font typeface="Aileron Heavy Italics" charset="1" panose="00000A00000000000000"/>
      <p:regular r:id="rId16"/>
    </p:embeddedFont>
    <p:embeddedFont>
      <p:font typeface="Aileron Heavy Bold Italics" charset="1" panose="00000A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slides/slide1.xml" Type="http://schemas.openxmlformats.org/officeDocument/2006/relationships/slide"/><Relationship Id="rId19" Target="slides/slide2.xml" Type="http://schemas.openxmlformats.org/officeDocument/2006/relationships/slide"/><Relationship Id="rId2" Target="presProps.xml" Type="http://schemas.openxmlformats.org/officeDocument/2006/relationships/presProps"/><Relationship Id="rId20" Target="slides/slide3.xml" Type="http://schemas.openxmlformats.org/officeDocument/2006/relationships/slide"/><Relationship Id="rId21" Target="slides/slide4.xml" Type="http://schemas.openxmlformats.org/officeDocument/2006/relationships/slide"/><Relationship Id="rId22" Target="slides/slide5.xml" Type="http://schemas.openxmlformats.org/officeDocument/2006/relationships/slide"/><Relationship Id="rId23" Target="slides/slide6.xml" Type="http://schemas.openxmlformats.org/officeDocument/2006/relationships/slide"/><Relationship Id="rId24" Target="slides/slide7.xml" Type="http://schemas.openxmlformats.org/officeDocument/2006/relationships/slide"/><Relationship Id="rId25" Target="slides/slide8.xml" Type="http://schemas.openxmlformats.org/officeDocument/2006/relationships/slide"/><Relationship Id="rId26" Target="slides/slide9.xml" Type="http://schemas.openxmlformats.org/officeDocument/2006/relationships/slide"/><Relationship Id="rId27" Target="slides/slide10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D4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6694791" y="0"/>
            <a:ext cx="1593209" cy="10287000"/>
          </a:xfrm>
          <a:prstGeom prst="rect">
            <a:avLst/>
          </a:prstGeom>
          <a:solidFill>
            <a:srgbClr val="1E1E1E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2190109" y="967757"/>
            <a:ext cx="16097891" cy="178255"/>
            <a:chOff x="0" y="0"/>
            <a:chExt cx="51611204" cy="571500"/>
          </a:xfrm>
        </p:grpSpPr>
        <p:sp>
          <p:nvSpPr>
            <p:cNvPr name="Freeform 4" id="4"/>
            <p:cNvSpPr/>
            <p:nvPr/>
          </p:nvSpPr>
          <p:spPr>
            <a:xfrm>
              <a:off x="0" y="255270"/>
              <a:ext cx="51611203" cy="69850"/>
            </a:xfrm>
            <a:custGeom>
              <a:avLst/>
              <a:gdLst/>
              <a:ahLst/>
              <a:cxnLst/>
              <a:rect r="r" b="b" t="t" l="l"/>
              <a:pathLst>
                <a:path h="69850" w="51611203">
                  <a:moveTo>
                    <a:pt x="5132037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1611203" y="69850"/>
                  </a:lnTo>
                  <a:lnTo>
                    <a:pt x="51611203" y="0"/>
                  </a:lnTo>
                  <a:close/>
                </a:path>
              </a:pathLst>
            </a:custGeom>
            <a:solidFill>
              <a:srgbClr val="1E1E1E"/>
            </a:solidFill>
          </p:spPr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28700" y="844659"/>
            <a:ext cx="424451" cy="424451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 rot="-10800000">
            <a:off x="0" y="9169173"/>
            <a:ext cx="16694791" cy="178255"/>
            <a:chOff x="0" y="0"/>
            <a:chExt cx="53524916" cy="571500"/>
          </a:xfrm>
        </p:grpSpPr>
        <p:sp>
          <p:nvSpPr>
            <p:cNvPr name="Freeform 7" id="7"/>
            <p:cNvSpPr/>
            <p:nvPr/>
          </p:nvSpPr>
          <p:spPr>
            <a:xfrm>
              <a:off x="0" y="255270"/>
              <a:ext cx="53524919" cy="69850"/>
            </a:xfrm>
            <a:custGeom>
              <a:avLst/>
              <a:gdLst/>
              <a:ahLst/>
              <a:cxnLst/>
              <a:rect r="r" b="b" t="t" l="l"/>
              <a:pathLst>
                <a:path h="69850" w="53524919">
                  <a:moveTo>
                    <a:pt x="5323408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3524919" y="69850"/>
                  </a:lnTo>
                  <a:lnTo>
                    <a:pt x="53524919" y="0"/>
                  </a:lnTo>
                  <a:close/>
                </a:path>
              </a:pathLst>
            </a:custGeom>
            <a:solidFill>
              <a:srgbClr val="1E1E1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2190109" y="3761422"/>
            <a:ext cx="12522638" cy="2887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235"/>
              </a:lnSpc>
            </a:pPr>
            <a:r>
              <a:rPr lang="en-US" sz="10500" spc="-105">
                <a:solidFill>
                  <a:srgbClr val="1E1E1E"/>
                </a:solidFill>
                <a:latin typeface="Aileron Heavy Bold"/>
              </a:rPr>
              <a:t>Электронная книга для слепых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6694791" y="0"/>
            <a:ext cx="1593209" cy="10287000"/>
          </a:xfrm>
          <a:prstGeom prst="rect">
            <a:avLst/>
          </a:prstGeom>
          <a:solidFill>
            <a:srgbClr val="F8D418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2190109" y="967757"/>
            <a:ext cx="16097891" cy="178255"/>
            <a:chOff x="0" y="0"/>
            <a:chExt cx="51611204" cy="571500"/>
          </a:xfrm>
        </p:grpSpPr>
        <p:sp>
          <p:nvSpPr>
            <p:cNvPr name="Freeform 4" id="4"/>
            <p:cNvSpPr/>
            <p:nvPr/>
          </p:nvSpPr>
          <p:spPr>
            <a:xfrm>
              <a:off x="0" y="255270"/>
              <a:ext cx="51611203" cy="69850"/>
            </a:xfrm>
            <a:custGeom>
              <a:avLst/>
              <a:gdLst/>
              <a:ahLst/>
              <a:cxnLst/>
              <a:rect r="r" b="b" t="t" l="l"/>
              <a:pathLst>
                <a:path h="69850" w="51611203">
                  <a:moveTo>
                    <a:pt x="5132037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1611203" y="69850"/>
                  </a:lnTo>
                  <a:lnTo>
                    <a:pt x="51611203" y="0"/>
                  </a:lnTo>
                  <a:close/>
                </a:path>
              </a:pathLst>
            </a:custGeom>
            <a:solidFill>
              <a:srgbClr val="F8F8F8"/>
            </a:solidFill>
          </p:spPr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28700" y="844659"/>
            <a:ext cx="424451" cy="424451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 rot="-10800000">
            <a:off x="0" y="9169173"/>
            <a:ext cx="16694791" cy="178255"/>
            <a:chOff x="0" y="0"/>
            <a:chExt cx="53524916" cy="571500"/>
          </a:xfrm>
        </p:grpSpPr>
        <p:sp>
          <p:nvSpPr>
            <p:cNvPr name="Freeform 7" id="7"/>
            <p:cNvSpPr/>
            <p:nvPr/>
          </p:nvSpPr>
          <p:spPr>
            <a:xfrm>
              <a:off x="0" y="255270"/>
              <a:ext cx="53524919" cy="69850"/>
            </a:xfrm>
            <a:custGeom>
              <a:avLst/>
              <a:gdLst/>
              <a:ahLst/>
              <a:cxnLst/>
              <a:rect r="r" b="b" t="t" l="l"/>
              <a:pathLst>
                <a:path h="69850" w="53524919">
                  <a:moveTo>
                    <a:pt x="5323408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3524919" y="69850"/>
                  </a:lnTo>
                  <a:lnTo>
                    <a:pt x="53524919" y="0"/>
                  </a:lnTo>
                  <a:close/>
                </a:path>
              </a:pathLst>
            </a:custGeom>
            <a:solidFill>
              <a:srgbClr val="F8F8F8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40925" y="4008120"/>
            <a:ext cx="6959290" cy="222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19"/>
              </a:lnSpc>
              <a:spcBef>
                <a:spcPct val="0"/>
              </a:spcBef>
            </a:pPr>
            <a:r>
              <a:rPr lang="en-US" sz="7000">
                <a:solidFill>
                  <a:srgbClr val="F8D418"/>
                </a:solidFill>
                <a:latin typeface="Aileron Heavy Bold"/>
              </a:rPr>
              <a:t>Цель данного проекта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347396" y="4233037"/>
            <a:ext cx="6959290" cy="1998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75"/>
              </a:lnSpc>
              <a:spcBef>
                <a:spcPct val="0"/>
              </a:spcBef>
            </a:pPr>
            <a:r>
              <a:rPr lang="en-US" sz="2799">
                <a:solidFill>
                  <a:srgbClr val="F8F8F8"/>
                </a:solidFill>
                <a:latin typeface="Aileron Regular"/>
              </a:rPr>
              <a:t>Предоставить людям с ограниченными возможностями, а именно слепым и слабовидищим, способ удобного компактного чтения электронных книг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90109" y="967757"/>
            <a:ext cx="16097891" cy="178255"/>
            <a:chOff x="0" y="0"/>
            <a:chExt cx="51611204" cy="571500"/>
          </a:xfrm>
        </p:grpSpPr>
        <p:sp>
          <p:nvSpPr>
            <p:cNvPr name="Freeform 3" id="3"/>
            <p:cNvSpPr/>
            <p:nvPr/>
          </p:nvSpPr>
          <p:spPr>
            <a:xfrm>
              <a:off x="0" y="255270"/>
              <a:ext cx="51611203" cy="69850"/>
            </a:xfrm>
            <a:custGeom>
              <a:avLst/>
              <a:gdLst/>
              <a:ahLst/>
              <a:cxnLst/>
              <a:rect r="r" b="b" t="t" l="l"/>
              <a:pathLst>
                <a:path h="69850" w="51611203">
                  <a:moveTo>
                    <a:pt x="5132037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1611203" y="69850"/>
                  </a:lnTo>
                  <a:lnTo>
                    <a:pt x="51611203" y="0"/>
                  </a:lnTo>
                  <a:close/>
                </a:path>
              </a:pathLst>
            </a:custGeom>
            <a:solidFill>
              <a:srgbClr val="F8F8F8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28700" y="844659"/>
            <a:ext cx="424451" cy="424451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-10800000">
            <a:off x="0" y="9169173"/>
            <a:ext cx="16694791" cy="178255"/>
            <a:chOff x="0" y="0"/>
            <a:chExt cx="53524916" cy="571500"/>
          </a:xfrm>
        </p:grpSpPr>
        <p:sp>
          <p:nvSpPr>
            <p:cNvPr name="Freeform 6" id="6"/>
            <p:cNvSpPr/>
            <p:nvPr/>
          </p:nvSpPr>
          <p:spPr>
            <a:xfrm>
              <a:off x="0" y="255270"/>
              <a:ext cx="53524919" cy="69850"/>
            </a:xfrm>
            <a:custGeom>
              <a:avLst/>
              <a:gdLst/>
              <a:ahLst/>
              <a:cxnLst/>
              <a:rect r="r" b="b" t="t" l="l"/>
              <a:pathLst>
                <a:path h="69850" w="53524919">
                  <a:moveTo>
                    <a:pt x="5323408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3524919" y="69850"/>
                  </a:lnTo>
                  <a:lnTo>
                    <a:pt x="53524919" y="0"/>
                  </a:lnTo>
                  <a:close/>
                </a:path>
              </a:pathLst>
            </a:custGeom>
            <a:solidFill>
              <a:srgbClr val="F8F8F8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1240925" y="4008120"/>
            <a:ext cx="3490436" cy="1108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19"/>
              </a:lnSpc>
              <a:spcBef>
                <a:spcPct val="0"/>
              </a:spcBef>
            </a:pPr>
            <a:r>
              <a:rPr lang="en-US" sz="6999">
                <a:solidFill>
                  <a:srgbClr val="F8D418"/>
                </a:solidFill>
                <a:latin typeface="Aileron Heavy Bold"/>
              </a:rPr>
              <a:t>Задачи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5609155" y="2024051"/>
            <a:ext cx="4343672" cy="2669328"/>
            <a:chOff x="0" y="0"/>
            <a:chExt cx="5791563" cy="3559104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1102501"/>
              <a:ext cx="5791563" cy="24566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90"/>
                </a:lnSpc>
                <a:spcBef>
                  <a:spcPct val="0"/>
                </a:spcBef>
              </a:pPr>
              <a:r>
                <a:rPr lang="en-US" sz="2300" spc="23">
                  <a:solidFill>
                    <a:srgbClr val="F8D418"/>
                  </a:solidFill>
                  <a:latin typeface="Aileron Regular"/>
                </a:rPr>
                <a:t>Разработка панели для вывода текста на основе шрифта Брайля использующей технологии электронного воска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28575"/>
              <a:ext cx="5791563" cy="7816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439"/>
                </a:lnSpc>
              </a:pPr>
              <a:r>
                <a:rPr lang="en-US" sz="3999">
                  <a:solidFill>
                    <a:srgbClr val="F8D418"/>
                  </a:solidFill>
                  <a:latin typeface="Aileron Heavy"/>
                </a:rPr>
                <a:t>"Экран"</a:t>
              </a:r>
            </a:p>
          </p:txBody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-5400000">
            <a:off x="5054264" y="2222148"/>
            <a:ext cx="342713" cy="230430"/>
            <a:chOff x="0" y="0"/>
            <a:chExt cx="1930400" cy="1297940"/>
          </a:xfrm>
        </p:grpSpPr>
        <p:sp>
          <p:nvSpPr>
            <p:cNvPr name="Freeform 12" id="12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r="r" b="b" t="t" l="l"/>
              <a:pathLst>
                <a:path h="1297940" w="193040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F8D418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1024031" y="2024051"/>
            <a:ext cx="4343672" cy="2669328"/>
            <a:chOff x="0" y="0"/>
            <a:chExt cx="5791563" cy="3559104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1102501"/>
              <a:ext cx="5791563" cy="24566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90"/>
                </a:lnSpc>
                <a:spcBef>
                  <a:spcPct val="0"/>
                </a:spcBef>
              </a:pPr>
              <a:r>
                <a:rPr lang="en-US" sz="2300" spc="23">
                  <a:solidFill>
                    <a:srgbClr val="F8D418"/>
                  </a:solidFill>
                  <a:latin typeface="Aileron Regular"/>
                </a:rPr>
                <a:t>Разработка програмного обеспечения для конвертирования текта в шрифт Брайля и вывода на "экран"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28575"/>
              <a:ext cx="5791563" cy="7816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439"/>
                </a:lnSpc>
              </a:pPr>
              <a:r>
                <a:rPr lang="en-US" sz="3999">
                  <a:solidFill>
                    <a:srgbClr val="F8D418"/>
                  </a:solidFill>
                  <a:latin typeface="Aileron Heavy"/>
                </a:rPr>
                <a:t>ПО</a:t>
              </a:r>
            </a:p>
          </p:txBody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-5400000">
            <a:off x="10469140" y="2222148"/>
            <a:ext cx="342713" cy="230430"/>
            <a:chOff x="0" y="0"/>
            <a:chExt cx="1930400" cy="1297940"/>
          </a:xfrm>
        </p:grpSpPr>
        <p:sp>
          <p:nvSpPr>
            <p:cNvPr name="Freeform 17" id="17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r="r" b="b" t="t" l="l"/>
              <a:pathLst>
                <a:path h="1297940" w="193040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F8D418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5609155" y="5540281"/>
            <a:ext cx="4343672" cy="2669328"/>
            <a:chOff x="0" y="0"/>
            <a:chExt cx="5791563" cy="3559104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0" y="1102501"/>
              <a:ext cx="5791563" cy="24566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90"/>
                </a:lnSpc>
                <a:spcBef>
                  <a:spcPct val="0"/>
                </a:spcBef>
              </a:pPr>
              <a:r>
                <a:rPr lang="en-US" sz="2300" spc="23">
                  <a:solidFill>
                    <a:srgbClr val="F8D418"/>
                  </a:solidFill>
                  <a:latin typeface="Aileron Regular"/>
                </a:rPr>
                <a:t>Подбор. оптимизация и модернизация операционной системы для оптимальной работы с ПО и "экраном"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0" y="28575"/>
              <a:ext cx="5791563" cy="7816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439"/>
                </a:lnSpc>
              </a:pPr>
              <a:r>
                <a:rPr lang="en-US" sz="3999">
                  <a:solidFill>
                    <a:srgbClr val="F8D418"/>
                  </a:solidFill>
                  <a:latin typeface="Aileron Heavy"/>
                </a:rPr>
                <a:t>ОС</a:t>
              </a:r>
            </a:p>
          </p:txBody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-5400000">
            <a:off x="5054264" y="5738377"/>
            <a:ext cx="342713" cy="230430"/>
            <a:chOff x="0" y="0"/>
            <a:chExt cx="1930400" cy="1297940"/>
          </a:xfrm>
        </p:grpSpPr>
        <p:sp>
          <p:nvSpPr>
            <p:cNvPr name="Freeform 22" id="22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r="r" b="b" t="t" l="l"/>
              <a:pathLst>
                <a:path h="1297940" w="193040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F8D418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1024031" y="5540281"/>
            <a:ext cx="4343672" cy="1926378"/>
            <a:chOff x="0" y="0"/>
            <a:chExt cx="5791563" cy="2568504"/>
          </a:xfrm>
        </p:grpSpPr>
        <p:sp>
          <p:nvSpPr>
            <p:cNvPr name="TextBox 24" id="24"/>
            <p:cNvSpPr txBox="true"/>
            <p:nvPr/>
          </p:nvSpPr>
          <p:spPr>
            <a:xfrm rot="0">
              <a:off x="0" y="1102501"/>
              <a:ext cx="5791563" cy="14660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90"/>
                </a:lnSpc>
                <a:spcBef>
                  <a:spcPct val="0"/>
                </a:spcBef>
              </a:pPr>
              <a:r>
                <a:rPr lang="en-US" sz="2300" spc="23">
                  <a:solidFill>
                    <a:srgbClr val="F8D418"/>
                  </a:solidFill>
                  <a:latin typeface="Aileron Regular"/>
                </a:rPr>
                <a:t>Подбор аппартного комплекса оптимальной работы "экрана". ПО. и ОС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0" y="28575"/>
              <a:ext cx="5791563" cy="7816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439"/>
                </a:lnSpc>
              </a:pPr>
              <a:r>
                <a:rPr lang="en-US" sz="3999">
                  <a:solidFill>
                    <a:srgbClr val="F8D418"/>
                  </a:solidFill>
                  <a:latin typeface="Aileron Heavy"/>
                </a:rPr>
                <a:t>"Железо"</a:t>
              </a:r>
            </a:p>
          </p:txBody>
        </p:sp>
      </p:grpSp>
      <p:grpSp>
        <p:nvGrpSpPr>
          <p:cNvPr name="Group 26" id="26"/>
          <p:cNvGrpSpPr>
            <a:grpSpLocks noChangeAspect="true"/>
          </p:cNvGrpSpPr>
          <p:nvPr/>
        </p:nvGrpSpPr>
        <p:grpSpPr>
          <a:xfrm rot="-5400000">
            <a:off x="10469140" y="5738377"/>
            <a:ext cx="342713" cy="230430"/>
            <a:chOff x="0" y="0"/>
            <a:chExt cx="1930400" cy="1297940"/>
          </a:xfrm>
        </p:grpSpPr>
        <p:sp>
          <p:nvSpPr>
            <p:cNvPr name="Freeform 27" id="27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r="r" b="b" t="t" l="l"/>
              <a:pathLst>
                <a:path h="1297940" w="193040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F8D418"/>
            </a:solidFill>
          </p:spPr>
        </p:sp>
      </p:grpSp>
      <p:sp>
        <p:nvSpPr>
          <p:cNvPr name="AutoShape 28" id="28"/>
          <p:cNvSpPr/>
          <p:nvPr/>
        </p:nvSpPr>
        <p:spPr>
          <a:xfrm rot="0">
            <a:off x="16694791" y="9140988"/>
            <a:ext cx="1593209" cy="206439"/>
          </a:xfrm>
          <a:prstGeom prst="rect">
            <a:avLst/>
          </a:prstGeom>
          <a:solidFill>
            <a:srgbClr val="F8D418"/>
          </a:solid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724967" y="4008120"/>
            <a:ext cx="4436486" cy="222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8819"/>
              </a:lnSpc>
              <a:spcBef>
                <a:spcPct val="0"/>
              </a:spcBef>
            </a:pPr>
            <a:r>
              <a:rPr lang="en-US" sz="7000">
                <a:solidFill>
                  <a:srgbClr val="F8D418"/>
                </a:solidFill>
                <a:latin typeface="Aileron Heavy Bold"/>
              </a:rPr>
              <a:t>Причина выбора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637210" y="3358578"/>
            <a:ext cx="7353868" cy="3512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75"/>
              </a:lnSpc>
              <a:spcBef>
                <a:spcPct val="0"/>
              </a:spcBef>
            </a:pPr>
            <a:r>
              <a:rPr lang="en-US" sz="2799">
                <a:solidFill>
                  <a:srgbClr val="F8F8F8"/>
                </a:solidFill>
                <a:latin typeface="Aileron Regular"/>
              </a:rPr>
              <a:t>В данный момент не существует удобного компактного устройства для чтения электронных книг слабовидящим и слепым людям. Существующие на рынке решения доргоие, некомпактные и не оптемизированы под новые операционные системы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16694791" y="1028700"/>
            <a:ext cx="1593209" cy="206439"/>
          </a:xfrm>
          <a:prstGeom prst="rect">
            <a:avLst/>
          </a:prstGeom>
          <a:solidFill>
            <a:srgbClr val="F8D418"/>
          </a:solidFill>
        </p:spPr>
      </p:sp>
      <p:grpSp>
        <p:nvGrpSpPr>
          <p:cNvPr name="Group 5" id="5"/>
          <p:cNvGrpSpPr/>
          <p:nvPr/>
        </p:nvGrpSpPr>
        <p:grpSpPr>
          <a:xfrm rot="0">
            <a:off x="0" y="1042792"/>
            <a:ext cx="16694791" cy="178255"/>
            <a:chOff x="0" y="0"/>
            <a:chExt cx="53524916" cy="571500"/>
          </a:xfrm>
        </p:grpSpPr>
        <p:sp>
          <p:nvSpPr>
            <p:cNvPr name="Freeform 6" id="6"/>
            <p:cNvSpPr/>
            <p:nvPr/>
          </p:nvSpPr>
          <p:spPr>
            <a:xfrm>
              <a:off x="0" y="255270"/>
              <a:ext cx="53524919" cy="69850"/>
            </a:xfrm>
            <a:custGeom>
              <a:avLst/>
              <a:gdLst/>
              <a:ahLst/>
              <a:cxnLst/>
              <a:rect r="r" b="b" t="t" l="l"/>
              <a:pathLst>
                <a:path h="69850" w="53524919">
                  <a:moveTo>
                    <a:pt x="5323408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3524919" y="69850"/>
                  </a:lnTo>
                  <a:lnTo>
                    <a:pt x="53524919" y="0"/>
                  </a:lnTo>
                  <a:close/>
                </a:path>
              </a:pathLst>
            </a:custGeom>
            <a:solidFill>
              <a:srgbClr val="F8F8F8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637210" y="8983016"/>
            <a:ext cx="15650790" cy="178255"/>
            <a:chOff x="0" y="0"/>
            <a:chExt cx="50177760" cy="571500"/>
          </a:xfrm>
        </p:grpSpPr>
        <p:sp>
          <p:nvSpPr>
            <p:cNvPr name="Freeform 8" id="8"/>
            <p:cNvSpPr/>
            <p:nvPr/>
          </p:nvSpPr>
          <p:spPr>
            <a:xfrm>
              <a:off x="0" y="255270"/>
              <a:ext cx="50177759" cy="69850"/>
            </a:xfrm>
            <a:custGeom>
              <a:avLst/>
              <a:gdLst/>
              <a:ahLst/>
              <a:cxnLst/>
              <a:rect r="r" b="b" t="t" l="l"/>
              <a:pathLst>
                <a:path h="69850" w="50177759">
                  <a:moveTo>
                    <a:pt x="4988693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177759" y="69850"/>
                  </a:lnTo>
                  <a:lnTo>
                    <a:pt x="50177759" y="0"/>
                  </a:lnTo>
                  <a:close/>
                </a:path>
              </a:pathLst>
            </a:custGeom>
            <a:solidFill>
              <a:srgbClr val="F8F8F8"/>
            </a:solid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39573"/>
            <a:ext cx="16694791" cy="178255"/>
            <a:chOff x="0" y="0"/>
            <a:chExt cx="53524916" cy="571500"/>
          </a:xfrm>
        </p:grpSpPr>
        <p:sp>
          <p:nvSpPr>
            <p:cNvPr name="Freeform 3" id="3"/>
            <p:cNvSpPr/>
            <p:nvPr/>
          </p:nvSpPr>
          <p:spPr>
            <a:xfrm>
              <a:off x="0" y="255270"/>
              <a:ext cx="53524919" cy="69850"/>
            </a:xfrm>
            <a:custGeom>
              <a:avLst/>
              <a:gdLst/>
              <a:ahLst/>
              <a:cxnLst/>
              <a:rect r="r" b="b" t="t" l="l"/>
              <a:pathLst>
                <a:path h="69850" w="53524919">
                  <a:moveTo>
                    <a:pt x="5323408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3524919" y="69850"/>
                  </a:lnTo>
                  <a:lnTo>
                    <a:pt x="53524919" y="0"/>
                  </a:lnTo>
                  <a:close/>
                </a:path>
              </a:pathLst>
            </a:custGeom>
            <a:solidFill>
              <a:srgbClr val="F8F8F8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7279170" y="844659"/>
            <a:ext cx="424451" cy="424451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-10800000">
            <a:off x="0" y="9155081"/>
            <a:ext cx="1593209" cy="206439"/>
          </a:xfrm>
          <a:prstGeom prst="rect">
            <a:avLst/>
          </a:prstGeom>
          <a:solidFill>
            <a:srgbClr val="F8D418"/>
          </a:solidFill>
        </p:spPr>
      </p:sp>
      <p:grpSp>
        <p:nvGrpSpPr>
          <p:cNvPr name="Group 6" id="6"/>
          <p:cNvGrpSpPr/>
          <p:nvPr/>
        </p:nvGrpSpPr>
        <p:grpSpPr>
          <a:xfrm rot="-10800000">
            <a:off x="1593209" y="9169173"/>
            <a:ext cx="16694791" cy="178255"/>
            <a:chOff x="0" y="0"/>
            <a:chExt cx="53524916" cy="571500"/>
          </a:xfrm>
        </p:grpSpPr>
        <p:sp>
          <p:nvSpPr>
            <p:cNvPr name="Freeform 7" id="7"/>
            <p:cNvSpPr/>
            <p:nvPr/>
          </p:nvSpPr>
          <p:spPr>
            <a:xfrm>
              <a:off x="0" y="255270"/>
              <a:ext cx="53524919" cy="69850"/>
            </a:xfrm>
            <a:custGeom>
              <a:avLst/>
              <a:gdLst/>
              <a:ahLst/>
              <a:cxnLst/>
              <a:rect r="r" b="b" t="t" l="l"/>
              <a:pathLst>
                <a:path h="69850" w="53524919">
                  <a:moveTo>
                    <a:pt x="5323408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3524919" y="69850"/>
                  </a:lnTo>
                  <a:lnTo>
                    <a:pt x="53524919" y="0"/>
                  </a:lnTo>
                  <a:close/>
                </a:path>
              </a:pathLst>
            </a:custGeom>
            <a:solidFill>
              <a:srgbClr val="F8F8F8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93209" y="4008120"/>
            <a:ext cx="6626440" cy="222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19"/>
              </a:lnSpc>
              <a:spcBef>
                <a:spcPct val="0"/>
              </a:spcBef>
            </a:pPr>
            <a:r>
              <a:rPr lang="en-US" sz="7000">
                <a:solidFill>
                  <a:srgbClr val="F8D418"/>
                </a:solidFill>
                <a:latin typeface="Aileron Heavy Bold"/>
              </a:rPr>
              <a:t>"Экран" для книги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607754" y="3314893"/>
            <a:ext cx="6959290" cy="268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49"/>
              </a:lnSpc>
              <a:spcBef>
                <a:spcPct val="0"/>
              </a:spcBef>
            </a:pPr>
            <a:r>
              <a:rPr lang="en-US" sz="2499">
                <a:solidFill>
                  <a:srgbClr val="F8F8F8"/>
                </a:solidFill>
                <a:latin typeface="Aileron Regular"/>
              </a:rPr>
              <a:t>На данный момент существует технология электронного воска, где под действие электрического тока возникает изменение формы. С помощью этой технологии возможно создать специальную панель для вывода шрифта брайля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6694791" y="0"/>
            <a:ext cx="1593209" cy="10287000"/>
          </a:xfrm>
          <a:prstGeom prst="rect">
            <a:avLst/>
          </a:prstGeom>
          <a:solidFill>
            <a:srgbClr val="F8D418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2190109" y="967757"/>
            <a:ext cx="16097891" cy="178255"/>
            <a:chOff x="0" y="0"/>
            <a:chExt cx="51611204" cy="571500"/>
          </a:xfrm>
        </p:grpSpPr>
        <p:sp>
          <p:nvSpPr>
            <p:cNvPr name="Freeform 4" id="4"/>
            <p:cNvSpPr/>
            <p:nvPr/>
          </p:nvSpPr>
          <p:spPr>
            <a:xfrm>
              <a:off x="0" y="255270"/>
              <a:ext cx="51611203" cy="69850"/>
            </a:xfrm>
            <a:custGeom>
              <a:avLst/>
              <a:gdLst/>
              <a:ahLst/>
              <a:cxnLst/>
              <a:rect r="r" b="b" t="t" l="l"/>
              <a:pathLst>
                <a:path h="69850" w="51611203">
                  <a:moveTo>
                    <a:pt x="5132037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1611203" y="69850"/>
                  </a:lnTo>
                  <a:lnTo>
                    <a:pt x="51611203" y="0"/>
                  </a:lnTo>
                  <a:close/>
                </a:path>
              </a:pathLst>
            </a:custGeom>
            <a:solidFill>
              <a:srgbClr val="F8F8F8"/>
            </a:solidFill>
          </p:spPr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28700" y="844659"/>
            <a:ext cx="424451" cy="424451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 rot="-10800000">
            <a:off x="0" y="9169173"/>
            <a:ext cx="16694791" cy="178255"/>
            <a:chOff x="0" y="0"/>
            <a:chExt cx="53524916" cy="571500"/>
          </a:xfrm>
        </p:grpSpPr>
        <p:sp>
          <p:nvSpPr>
            <p:cNvPr name="Freeform 7" id="7"/>
            <p:cNvSpPr/>
            <p:nvPr/>
          </p:nvSpPr>
          <p:spPr>
            <a:xfrm>
              <a:off x="0" y="255270"/>
              <a:ext cx="53524919" cy="69850"/>
            </a:xfrm>
            <a:custGeom>
              <a:avLst/>
              <a:gdLst/>
              <a:ahLst/>
              <a:cxnLst/>
              <a:rect r="r" b="b" t="t" l="l"/>
              <a:pathLst>
                <a:path h="69850" w="53524919">
                  <a:moveTo>
                    <a:pt x="5323408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3524919" y="69850"/>
                  </a:lnTo>
                  <a:lnTo>
                    <a:pt x="53524919" y="0"/>
                  </a:lnTo>
                  <a:close/>
                </a:path>
              </a:pathLst>
            </a:custGeom>
            <a:solidFill>
              <a:srgbClr val="F8F8F8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40925" y="4008120"/>
            <a:ext cx="6959290" cy="222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819"/>
              </a:lnSpc>
            </a:pPr>
            <a:r>
              <a:rPr lang="en-US" sz="6999">
                <a:solidFill>
                  <a:srgbClr val="F8D418"/>
                </a:solidFill>
                <a:latin typeface="Aileron Heavy Bold"/>
              </a:rPr>
              <a:t>Программное </a:t>
            </a:r>
          </a:p>
          <a:p>
            <a:pPr algn="l" marL="0" indent="0" lvl="0">
              <a:lnSpc>
                <a:spcPts val="8819"/>
              </a:lnSpc>
              <a:spcBef>
                <a:spcPct val="0"/>
              </a:spcBef>
            </a:pPr>
            <a:r>
              <a:rPr lang="en-US" sz="6999">
                <a:solidFill>
                  <a:srgbClr val="F8D418"/>
                </a:solidFill>
                <a:latin typeface="Aileron Heavy Bold"/>
              </a:rPr>
              <a:t>обеспечение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347396" y="4233037"/>
            <a:ext cx="6959290" cy="2503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75"/>
              </a:lnSpc>
              <a:spcBef>
                <a:spcPct val="0"/>
              </a:spcBef>
            </a:pPr>
            <a:r>
              <a:rPr lang="en-US" sz="2799">
                <a:solidFill>
                  <a:srgbClr val="F8F8F8"/>
                </a:solidFill>
                <a:latin typeface="Aileron Regular"/>
              </a:rPr>
              <a:t>Для вывода данных на разработаную панель нужен драйвер, конвектор текста в шрифт Брайля, а также программа для изначального чтения файла.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287016" y="981075"/>
            <a:ext cx="9713968" cy="1108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19"/>
              </a:lnSpc>
              <a:spcBef>
                <a:spcPct val="0"/>
              </a:spcBef>
            </a:pPr>
            <a:r>
              <a:rPr lang="en-US" sz="6999">
                <a:solidFill>
                  <a:srgbClr val="F8D418"/>
                </a:solidFill>
                <a:latin typeface="Aileron Heavy Bold"/>
              </a:rPr>
              <a:t>Пример работы кода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16694791" y="0"/>
            <a:ext cx="1593209" cy="10287000"/>
          </a:xfrm>
          <a:prstGeom prst="rect">
            <a:avLst/>
          </a:prstGeom>
          <a:solidFill>
            <a:srgbClr val="F8D418"/>
          </a:solidFill>
        </p:spPr>
      </p:sp>
      <p:sp>
        <p:nvSpPr>
          <p:cNvPr name="AutoShape 4" id="4"/>
          <p:cNvSpPr/>
          <p:nvPr/>
        </p:nvSpPr>
        <p:spPr>
          <a:xfrm rot="0">
            <a:off x="0" y="0"/>
            <a:ext cx="1593209" cy="10287000"/>
          </a:xfrm>
          <a:prstGeom prst="rect">
            <a:avLst/>
          </a:prstGeom>
          <a:solidFill>
            <a:srgbClr val="F8D418"/>
          </a:solidFill>
        </p:spPr>
      </p:sp>
      <p:sp>
        <p:nvSpPr>
          <p:cNvPr name="TextBox 5" id="5"/>
          <p:cNvSpPr txBox="true"/>
          <p:nvPr/>
        </p:nvSpPr>
        <p:spPr>
          <a:xfrm rot="0">
            <a:off x="4877041" y="3221482"/>
            <a:ext cx="8533918" cy="6036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75"/>
              </a:lnSpc>
            </a:pPr>
            <a:r>
              <a:rPr lang="en-US" sz="2799">
                <a:solidFill>
                  <a:srgbClr val="F8F8F8"/>
                </a:solidFill>
                <a:latin typeface="Aileron Regular"/>
              </a:rPr>
              <a:t>*  *  *  *  *  </a:t>
            </a:r>
          </a:p>
          <a:p>
            <a:pPr>
              <a:lnSpc>
                <a:spcPts val="3975"/>
              </a:lnSpc>
            </a:pPr>
            <a:r>
              <a:rPr lang="en-US" sz="1200">
                <a:solidFill>
                  <a:srgbClr val="F8F8F8"/>
                </a:solidFill>
                <a:latin typeface="Arimo"/>
              </a:rPr>
              <a:t>      *   *    </a:t>
            </a:r>
          </a:p>
          <a:p>
            <a:pPr>
              <a:lnSpc>
                <a:spcPts val="3975"/>
              </a:lnSpc>
            </a:pPr>
            <a:r>
              <a:rPr lang="en-US" sz="1200">
                <a:solidFill>
                  <a:srgbClr val="F8F8F8"/>
                </a:solidFill>
                <a:latin typeface="Arimo"/>
              </a:rPr>
              <a:t>*  **    *  *  </a:t>
            </a:r>
          </a:p>
          <a:p>
            <a:pPr>
              <a:lnSpc>
                <a:spcPts val="3975"/>
              </a:lnSpc>
            </a:pPr>
            <a:r>
              <a:rPr lang="en-US" sz="1200">
                <a:solidFill>
                  <a:srgbClr val="F8F8F8"/>
                </a:solidFill>
                <a:latin typeface="Arimo"/>
              </a:rPr>
              <a:t>** *  *  *  *  ** *   * *  *  *  </a:t>
            </a:r>
          </a:p>
          <a:p>
            <a:pPr>
              <a:lnSpc>
                <a:spcPts val="3975"/>
              </a:lnSpc>
            </a:pPr>
            <a:r>
              <a:rPr lang="en-US" sz="1200">
                <a:solidFill>
                  <a:srgbClr val="F8F8F8"/>
                </a:solidFill>
                <a:latin typeface="Arimo"/>
              </a:rPr>
              <a:t>**    *   * **  *    **  * **    </a:t>
            </a:r>
          </a:p>
          <a:p>
            <a:pPr>
              <a:lnSpc>
                <a:spcPts val="3975"/>
              </a:lnSpc>
            </a:pPr>
            <a:r>
              <a:rPr lang="en-US" sz="1200">
                <a:solidFill>
                  <a:srgbClr val="F8F8F8"/>
                </a:solidFill>
                <a:latin typeface="Arimo"/>
              </a:rPr>
              <a:t>   **       *  *     *  *  *     </a:t>
            </a:r>
          </a:p>
          <a:p>
            <a:pPr>
              <a:lnSpc>
                <a:spcPts val="3975"/>
              </a:lnSpc>
            </a:pPr>
            <a:r>
              <a:rPr lang="en-US" sz="2799">
                <a:solidFill>
                  <a:srgbClr val="F8F8F8"/>
                </a:solidFill>
                <a:latin typeface="Aileron Regular"/>
              </a:rPr>
              <a:t>или</a:t>
            </a:r>
          </a:p>
          <a:p>
            <a:pPr>
              <a:lnSpc>
                <a:spcPts val="3975"/>
              </a:lnSpc>
            </a:pPr>
            <a:r>
              <a:rPr lang="en-US" sz="2799">
                <a:solidFill>
                  <a:srgbClr val="F8F8F8"/>
                </a:solidFill>
                <a:latin typeface="Aileron Regular"/>
              </a:rPr>
              <a:t>⠅⠥⠃⠕⠅</a:t>
            </a:r>
          </a:p>
          <a:p>
            <a:pPr>
              <a:lnSpc>
                <a:spcPts val="3975"/>
              </a:lnSpc>
            </a:pPr>
            <a:r>
              <a:rPr lang="en-US" sz="2799">
                <a:solidFill>
                  <a:srgbClr val="F8F8F8"/>
                </a:solidFill>
                <a:latin typeface="Aileron Regular"/>
              </a:rPr>
              <a:t>⠛⠥⠃⠑⠗⠝⠁⠞⠕⠗⠁</a:t>
            </a:r>
          </a:p>
          <a:p>
            <a:pPr>
              <a:lnSpc>
                <a:spcPts val="3975"/>
              </a:lnSpc>
            </a:pPr>
          </a:p>
          <a:p>
            <a:pPr>
              <a:lnSpc>
                <a:spcPts val="3975"/>
              </a:lnSpc>
            </a:pPr>
            <a:r>
              <a:rPr lang="en-US" sz="2799">
                <a:solidFill>
                  <a:srgbClr val="F8F8F8"/>
                </a:solidFill>
                <a:latin typeface="Aileron Regular"/>
              </a:rPr>
              <a:t>В данном примере зашифрована фраза </a:t>
            </a:r>
          </a:p>
          <a:p>
            <a:pPr algn="l" marL="0" indent="0" lvl="0">
              <a:lnSpc>
                <a:spcPts val="3975"/>
              </a:lnSpc>
              <a:spcBef>
                <a:spcPct val="0"/>
              </a:spcBef>
            </a:pPr>
            <a:r>
              <a:rPr lang="en-US" sz="2799">
                <a:solidFill>
                  <a:srgbClr val="F8F8F8"/>
                </a:solidFill>
                <a:latin typeface="Aileron Regular"/>
              </a:rPr>
              <a:t>"Кубок губернатора"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39573"/>
            <a:ext cx="16694791" cy="178255"/>
            <a:chOff x="0" y="0"/>
            <a:chExt cx="53524916" cy="571500"/>
          </a:xfrm>
        </p:grpSpPr>
        <p:sp>
          <p:nvSpPr>
            <p:cNvPr name="Freeform 3" id="3"/>
            <p:cNvSpPr/>
            <p:nvPr/>
          </p:nvSpPr>
          <p:spPr>
            <a:xfrm>
              <a:off x="0" y="255270"/>
              <a:ext cx="53524919" cy="69850"/>
            </a:xfrm>
            <a:custGeom>
              <a:avLst/>
              <a:gdLst/>
              <a:ahLst/>
              <a:cxnLst/>
              <a:rect r="r" b="b" t="t" l="l"/>
              <a:pathLst>
                <a:path h="69850" w="53524919">
                  <a:moveTo>
                    <a:pt x="5323408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3524919" y="69850"/>
                  </a:lnTo>
                  <a:lnTo>
                    <a:pt x="53524919" y="0"/>
                  </a:lnTo>
                  <a:close/>
                </a:path>
              </a:pathLst>
            </a:custGeom>
            <a:solidFill>
              <a:srgbClr val="F8F8F8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7279170" y="844659"/>
            <a:ext cx="424451" cy="424451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-10800000">
            <a:off x="0" y="9155081"/>
            <a:ext cx="1593209" cy="206439"/>
          </a:xfrm>
          <a:prstGeom prst="rect">
            <a:avLst/>
          </a:prstGeom>
          <a:solidFill>
            <a:srgbClr val="F8D418"/>
          </a:solidFill>
        </p:spPr>
      </p:sp>
      <p:grpSp>
        <p:nvGrpSpPr>
          <p:cNvPr name="Group 6" id="6"/>
          <p:cNvGrpSpPr/>
          <p:nvPr/>
        </p:nvGrpSpPr>
        <p:grpSpPr>
          <a:xfrm rot="-10800000">
            <a:off x="1593209" y="9169173"/>
            <a:ext cx="16694791" cy="178255"/>
            <a:chOff x="0" y="0"/>
            <a:chExt cx="53524916" cy="571500"/>
          </a:xfrm>
        </p:grpSpPr>
        <p:sp>
          <p:nvSpPr>
            <p:cNvPr name="Freeform 7" id="7"/>
            <p:cNvSpPr/>
            <p:nvPr/>
          </p:nvSpPr>
          <p:spPr>
            <a:xfrm>
              <a:off x="0" y="255270"/>
              <a:ext cx="53524919" cy="69850"/>
            </a:xfrm>
            <a:custGeom>
              <a:avLst/>
              <a:gdLst/>
              <a:ahLst/>
              <a:cxnLst/>
              <a:rect r="r" b="b" t="t" l="l"/>
              <a:pathLst>
                <a:path h="69850" w="53524919">
                  <a:moveTo>
                    <a:pt x="5323408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3524919" y="69850"/>
                  </a:lnTo>
                  <a:lnTo>
                    <a:pt x="53524919" y="0"/>
                  </a:lnTo>
                  <a:close/>
                </a:path>
              </a:pathLst>
            </a:custGeom>
            <a:solidFill>
              <a:srgbClr val="F8F8F8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93209" y="4008120"/>
            <a:ext cx="6983527" cy="222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19"/>
              </a:lnSpc>
              <a:spcBef>
                <a:spcPct val="0"/>
              </a:spcBef>
            </a:pPr>
            <a:r>
              <a:rPr lang="en-US" sz="6999">
                <a:solidFill>
                  <a:srgbClr val="F8D418"/>
                </a:solidFill>
                <a:latin typeface="Aileron Heavy Bold"/>
              </a:rPr>
              <a:t>Операционная система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556742" y="3442208"/>
            <a:ext cx="6959290" cy="3345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549"/>
              </a:lnSpc>
            </a:pPr>
            <a:r>
              <a:rPr lang="en-US" sz="2499">
                <a:solidFill>
                  <a:srgbClr val="F8F8F8"/>
                </a:solidFill>
                <a:latin typeface="Aileron Regular"/>
              </a:rPr>
              <a:t>Подбор операционной системы идёт пок о бок с подбором аппаратного комплекса. Планируется взять ОС из семейства Unix.</a:t>
            </a:r>
          </a:p>
          <a:p>
            <a:pPr algn="l" marL="0" indent="0" lvl="0">
              <a:lnSpc>
                <a:spcPts val="3975"/>
              </a:lnSpc>
              <a:spcBef>
                <a:spcPct val="0"/>
              </a:spcBef>
            </a:pPr>
            <a:r>
              <a:rPr lang="en-US" sz="2799">
                <a:solidFill>
                  <a:srgbClr val="F8F8F8"/>
                </a:solidFill>
                <a:latin typeface="Aileron Regular"/>
              </a:rPr>
              <a:t>Предполагается взять rasbian, используемый на одноплатных компьютерах rasberry pi, и модернезировать ее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6694791" y="0"/>
            <a:ext cx="1593209" cy="10287000"/>
          </a:xfrm>
          <a:prstGeom prst="rect">
            <a:avLst/>
          </a:prstGeom>
          <a:solidFill>
            <a:srgbClr val="F8D418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2190109" y="967757"/>
            <a:ext cx="16097891" cy="178255"/>
            <a:chOff x="0" y="0"/>
            <a:chExt cx="51611204" cy="571500"/>
          </a:xfrm>
        </p:grpSpPr>
        <p:sp>
          <p:nvSpPr>
            <p:cNvPr name="Freeform 4" id="4"/>
            <p:cNvSpPr/>
            <p:nvPr/>
          </p:nvSpPr>
          <p:spPr>
            <a:xfrm>
              <a:off x="0" y="255270"/>
              <a:ext cx="51611203" cy="69850"/>
            </a:xfrm>
            <a:custGeom>
              <a:avLst/>
              <a:gdLst/>
              <a:ahLst/>
              <a:cxnLst/>
              <a:rect r="r" b="b" t="t" l="l"/>
              <a:pathLst>
                <a:path h="69850" w="51611203">
                  <a:moveTo>
                    <a:pt x="5132037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1611203" y="69850"/>
                  </a:lnTo>
                  <a:lnTo>
                    <a:pt x="51611203" y="0"/>
                  </a:lnTo>
                  <a:close/>
                </a:path>
              </a:pathLst>
            </a:custGeom>
            <a:solidFill>
              <a:srgbClr val="F8F8F8"/>
            </a:solidFill>
          </p:spPr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28700" y="844659"/>
            <a:ext cx="424451" cy="424451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 rot="-10800000">
            <a:off x="0" y="9169173"/>
            <a:ext cx="16694791" cy="178255"/>
            <a:chOff x="0" y="0"/>
            <a:chExt cx="53524916" cy="571500"/>
          </a:xfrm>
        </p:grpSpPr>
        <p:sp>
          <p:nvSpPr>
            <p:cNvPr name="Freeform 7" id="7"/>
            <p:cNvSpPr/>
            <p:nvPr/>
          </p:nvSpPr>
          <p:spPr>
            <a:xfrm>
              <a:off x="0" y="255270"/>
              <a:ext cx="53524919" cy="69850"/>
            </a:xfrm>
            <a:custGeom>
              <a:avLst/>
              <a:gdLst/>
              <a:ahLst/>
              <a:cxnLst/>
              <a:rect r="r" b="b" t="t" l="l"/>
              <a:pathLst>
                <a:path h="69850" w="53524919">
                  <a:moveTo>
                    <a:pt x="5323408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3524919" y="69850"/>
                  </a:lnTo>
                  <a:lnTo>
                    <a:pt x="53524919" y="0"/>
                  </a:lnTo>
                  <a:close/>
                </a:path>
              </a:pathLst>
            </a:custGeom>
            <a:solidFill>
              <a:srgbClr val="F8F8F8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39054" y="4565332"/>
            <a:ext cx="5581951" cy="1108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19"/>
              </a:lnSpc>
              <a:spcBef>
                <a:spcPct val="0"/>
              </a:spcBef>
            </a:pPr>
            <a:r>
              <a:rPr lang="en-US" sz="6999">
                <a:solidFill>
                  <a:srgbClr val="F8D418"/>
                </a:solidFill>
                <a:latin typeface="Aileron Heavy Bold"/>
              </a:rPr>
              <a:t>"Железо"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190109" y="3610991"/>
            <a:ext cx="6959290" cy="3007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75"/>
              </a:lnSpc>
            </a:pPr>
            <a:r>
              <a:rPr lang="en-US" sz="2799">
                <a:solidFill>
                  <a:srgbClr val="F8F8F8"/>
                </a:solidFill>
                <a:latin typeface="Aileron Regular"/>
              </a:rPr>
              <a:t>Первоначальный аппаратный комплекс планируется создать на базе </a:t>
            </a:r>
          </a:p>
          <a:p>
            <a:pPr algn="l" marL="0" indent="0" lvl="0">
              <a:lnSpc>
                <a:spcPts val="3975"/>
              </a:lnSpc>
              <a:spcBef>
                <a:spcPct val="0"/>
              </a:spcBef>
            </a:pPr>
            <a:r>
              <a:rPr lang="en-US" sz="2799">
                <a:solidFill>
                  <a:srgbClr val="F8F8F8"/>
                </a:solidFill>
                <a:latin typeface="Aileron Regular"/>
              </a:rPr>
              <a:t>одноплатных компьютерах rasberry pi, так как у них есть GPIO - пины ввода-вывода, которые можно использовать для подключения "экрана"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39573"/>
            <a:ext cx="16694791" cy="178255"/>
            <a:chOff x="0" y="0"/>
            <a:chExt cx="53524916" cy="571500"/>
          </a:xfrm>
        </p:grpSpPr>
        <p:sp>
          <p:nvSpPr>
            <p:cNvPr name="Freeform 3" id="3"/>
            <p:cNvSpPr/>
            <p:nvPr/>
          </p:nvSpPr>
          <p:spPr>
            <a:xfrm>
              <a:off x="0" y="255270"/>
              <a:ext cx="53524919" cy="69850"/>
            </a:xfrm>
            <a:custGeom>
              <a:avLst/>
              <a:gdLst/>
              <a:ahLst/>
              <a:cxnLst/>
              <a:rect r="r" b="b" t="t" l="l"/>
              <a:pathLst>
                <a:path h="69850" w="53524919">
                  <a:moveTo>
                    <a:pt x="5323408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3524919" y="69850"/>
                  </a:lnTo>
                  <a:lnTo>
                    <a:pt x="53524919" y="0"/>
                  </a:lnTo>
                  <a:close/>
                </a:path>
              </a:pathLst>
            </a:custGeom>
            <a:solidFill>
              <a:srgbClr val="F8F8F8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7279170" y="844659"/>
            <a:ext cx="424451" cy="424451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-10800000">
            <a:off x="0" y="9155081"/>
            <a:ext cx="1593209" cy="206439"/>
          </a:xfrm>
          <a:prstGeom prst="rect">
            <a:avLst/>
          </a:prstGeom>
          <a:solidFill>
            <a:srgbClr val="F8D418"/>
          </a:solidFill>
        </p:spPr>
      </p:sp>
      <p:grpSp>
        <p:nvGrpSpPr>
          <p:cNvPr name="Group 6" id="6"/>
          <p:cNvGrpSpPr/>
          <p:nvPr/>
        </p:nvGrpSpPr>
        <p:grpSpPr>
          <a:xfrm rot="-10800000">
            <a:off x="1593209" y="9169173"/>
            <a:ext cx="16694791" cy="178255"/>
            <a:chOff x="0" y="0"/>
            <a:chExt cx="53524916" cy="571500"/>
          </a:xfrm>
        </p:grpSpPr>
        <p:sp>
          <p:nvSpPr>
            <p:cNvPr name="Freeform 7" id="7"/>
            <p:cNvSpPr/>
            <p:nvPr/>
          </p:nvSpPr>
          <p:spPr>
            <a:xfrm>
              <a:off x="0" y="255270"/>
              <a:ext cx="53524919" cy="69850"/>
            </a:xfrm>
            <a:custGeom>
              <a:avLst/>
              <a:gdLst/>
              <a:ahLst/>
              <a:cxnLst/>
              <a:rect r="r" b="b" t="t" l="l"/>
              <a:pathLst>
                <a:path h="69850" w="53524919">
                  <a:moveTo>
                    <a:pt x="5323408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3524919" y="69850"/>
                  </a:lnTo>
                  <a:lnTo>
                    <a:pt x="53524919" y="0"/>
                  </a:lnTo>
                  <a:close/>
                </a:path>
              </a:pathLst>
            </a:custGeom>
            <a:solidFill>
              <a:srgbClr val="F8F8F8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93209" y="4008120"/>
            <a:ext cx="6983527" cy="222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19"/>
              </a:lnSpc>
              <a:spcBef>
                <a:spcPct val="0"/>
              </a:spcBef>
            </a:pPr>
            <a:r>
              <a:rPr lang="en-US" sz="6999">
                <a:solidFill>
                  <a:srgbClr val="F8D418"/>
                </a:solidFill>
                <a:latin typeface="Aileron Heavy Bold"/>
              </a:rPr>
              <a:t>Особенность моего проекта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556742" y="3778250"/>
            <a:ext cx="6959290" cy="2673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549"/>
              </a:lnSpc>
            </a:pPr>
            <a:r>
              <a:rPr lang="en-US" sz="2499">
                <a:solidFill>
                  <a:srgbClr val="F8F8F8"/>
                </a:solidFill>
                <a:latin typeface="Aileron Regular"/>
              </a:rPr>
              <a:t>В данный момент ведутся подобные разработки, но про них мало новостей.</a:t>
            </a:r>
          </a:p>
          <a:p>
            <a:pPr algn="l" marL="0" indent="0" lvl="0">
              <a:lnSpc>
                <a:spcPts val="3549"/>
              </a:lnSpc>
              <a:spcBef>
                <a:spcPct val="0"/>
              </a:spcBef>
            </a:pPr>
            <a:r>
              <a:rPr lang="en-US" sz="2499">
                <a:solidFill>
                  <a:srgbClr val="F8F8F8"/>
                </a:solidFill>
                <a:latin typeface="Aileron Regular"/>
              </a:rPr>
              <a:t>Поэтому есть возможность создать прототип устройства такого типа первыми, и вследствии чего выйти на рынок раньше конкурентов.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DAErsLZ5ztA</dc:identifier>
  <dcterms:modified xsi:type="dcterms:W3CDTF">2011-08-01T06:04:30Z</dcterms:modified>
  <cp:revision>1</cp:revision>
  <dc:title>Электронная книга для слепых</dc:title>
</cp:coreProperties>
</file>