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6"/>
  </p:notesMasterIdLst>
  <p:sldIdLst>
    <p:sldId id="256" r:id="rId3"/>
    <p:sldId id="257" r:id="rId4"/>
    <p:sldId id="259" r:id="rId5"/>
    <p:sldId id="258" r:id="rId6"/>
    <p:sldId id="260" r:id="rId7"/>
    <p:sldId id="261" r:id="rId8"/>
    <p:sldId id="269" r:id="rId9"/>
    <p:sldId id="263" r:id="rId10"/>
    <p:sldId id="270" r:id="rId11"/>
    <p:sldId id="265" r:id="rId12"/>
    <p:sldId id="272" r:id="rId13"/>
    <p:sldId id="271" r:id="rId14"/>
    <p:sldId id="268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Raleway" pitchFamily="2" charset="-52"/>
      <p:regular r:id="rId29"/>
      <p:bold r:id="rId30"/>
      <p:italic r:id="rId31"/>
      <p:boldItalic r:id="rId32"/>
    </p:embeddedFont>
    <p:embeddedFont>
      <p:font typeface="Raleway SemiBold" pitchFamily="2" charset="-52"/>
      <p:regular r:id="rId33"/>
      <p:bold r:id="rId34"/>
      <p:italic r:id="rId35"/>
      <p:boldItalic r:id="rId36"/>
    </p:embeddedFont>
    <p:embeddedFont>
      <p:font typeface="Roboto" panose="02000000000000000000" pitchFamily="2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jpf4pEHo76TFHKqWI37FcawYcw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7071AA-C2F5-45C4-BA18-6B7117602F8F}">
  <a:tblStyle styleId="{E47071AA-C2F5-45C4-BA18-6B7117602F8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27" autoAdjust="0"/>
    <p:restoredTop sz="94194" autoAdjust="0"/>
  </p:normalViewPr>
  <p:slideViewPr>
    <p:cSldViewPr snapToGrid="0">
      <p:cViewPr varScale="1">
        <p:scale>
          <a:sx n="104" d="100"/>
          <a:sy n="104" d="100"/>
        </p:scale>
        <p:origin x="686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font" Target="fonts/font23.fntdata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font" Target="fonts/font24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Relationship Id="rId20" Type="http://schemas.openxmlformats.org/officeDocument/2006/relationships/font" Target="fonts/font4.fntdata"/><Relationship Id="rId41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7" name="Google Shape;11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1959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8" name="Google Shape;20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2700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59" name="Google Shape;2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460300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5" name="Google Shape;2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fif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avtovik.22.tilda.ws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milena.chitpanova@bk.ru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440200" y="1113231"/>
            <a:ext cx="4131800" cy="3311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2800" b="1" dirty="0">
                <a:latin typeface="+mj-lt"/>
                <a:ea typeface="Times New Roman"/>
                <a:cs typeface="Times New Roman"/>
                <a:sym typeface="Times New Roman"/>
              </a:rPr>
              <a:t>Автоматизированный прибор для контроля качества сварных соединений с применением машинного зрения</a:t>
            </a:r>
            <a:endParaRPr sz="2800" b="1" dirty="0">
              <a:latin typeface="+mj-lt"/>
              <a:ea typeface="Raleway"/>
              <a:cs typeface="Raleway"/>
              <a:sym typeface="Raleway"/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"/>
          <p:cNvPicPr preferRelativeResize="0"/>
          <p:nvPr/>
        </p:nvPicPr>
        <p:blipFill rotWithShape="1">
          <a:blip r:embed="rId6">
            <a:alphaModFix/>
          </a:blip>
          <a:srcRect l="11107" t="24796" r="13151" b="30877"/>
          <a:stretch/>
        </p:blipFill>
        <p:spPr>
          <a:xfrm>
            <a:off x="1525920" y="126132"/>
            <a:ext cx="2393420" cy="846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2186111" y="56529"/>
            <a:ext cx="6208200" cy="587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2800" b="1" dirty="0">
                <a:solidFill>
                  <a:srgbClr val="8F00FF"/>
                </a:solidFill>
                <a:latin typeface="+mj-lt"/>
                <a:cs typeface="Times New Roman"/>
                <a:sym typeface="Raleway SemiBold"/>
              </a:rPr>
              <a:t>Актуальность проекта</a:t>
            </a:r>
            <a:endParaRPr sz="2800" b="1" dirty="0">
              <a:solidFill>
                <a:srgbClr val="8F00FF"/>
              </a:solidFill>
              <a:latin typeface="+mj-lt"/>
              <a:cs typeface="Times New Roman"/>
              <a:sym typeface="Raleway SemiBold"/>
            </a:endParaRPr>
          </a:p>
        </p:txBody>
      </p:sp>
      <p:sp>
        <p:nvSpPr>
          <p:cNvPr id="2" name="Google Shape;112;p1">
            <a:extLst>
              <a:ext uri="{FF2B5EF4-FFF2-40B4-BE49-F238E27FC236}">
                <a16:creationId xmlns:a16="http://schemas.microsoft.com/office/drawing/2014/main" id="{97807157-6DA7-AAAE-B920-D7BD3ACA42EC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highlight>
                <a:srgbClr val="00FF00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Google Shape;113;p1">
            <a:extLst>
              <a:ext uri="{FF2B5EF4-FFF2-40B4-BE49-F238E27FC236}">
                <a16:creationId xmlns:a16="http://schemas.microsoft.com/office/drawing/2014/main" id="{22977D9F-D2B1-8BA8-F8F3-73E1F821E2DD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0" name="Picture 16">
            <a:extLst>
              <a:ext uri="{FF2B5EF4-FFF2-40B4-BE49-F238E27FC236}">
                <a16:creationId xmlns:a16="http://schemas.microsoft.com/office/drawing/2014/main" id="{EEE36C4E-81A4-D936-477D-2ADE28D02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4" y="1408308"/>
            <a:ext cx="2120023" cy="154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C5873D7A-ABA1-6B92-3D0A-6ED711B54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091" y="2624713"/>
            <a:ext cx="2329232" cy="1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328EE86-73F9-8632-27C4-40C196B2D08E}"/>
              </a:ext>
            </a:extLst>
          </p:cNvPr>
          <p:cNvSpPr/>
          <p:nvPr/>
        </p:nvSpPr>
        <p:spPr>
          <a:xfrm>
            <a:off x="556734" y="688921"/>
            <a:ext cx="3782961" cy="59443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В России на 2023 год выявлено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D6C922B-485D-4105-F995-EC60B201E85E}"/>
              </a:ext>
            </a:extLst>
          </p:cNvPr>
          <p:cNvSpPr/>
          <p:nvPr/>
        </p:nvSpPr>
        <p:spPr>
          <a:xfrm>
            <a:off x="3973362" y="1888863"/>
            <a:ext cx="3782961" cy="59443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>
                    <a:lumMod val="50000"/>
                  </a:schemeClr>
                </a:solidFill>
              </a:rPr>
              <a:t>30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 масштабных аварий </a:t>
            </a:r>
            <a:r>
              <a:rPr lang="ru-RU" dirty="0" err="1">
                <a:solidFill>
                  <a:schemeClr val="tx1">
                    <a:lumMod val="50000"/>
                  </a:schemeClr>
                </a:solidFill>
              </a:rPr>
              <a:t>нефтегазотрубопроводов</a:t>
            </a:r>
            <a:endParaRPr lang="ru-RU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7373AD1-33B2-1EBE-3E95-FAE34845B8BD}"/>
              </a:ext>
            </a:extLst>
          </p:cNvPr>
          <p:cNvSpPr/>
          <p:nvPr/>
        </p:nvSpPr>
        <p:spPr>
          <a:xfrm>
            <a:off x="556735" y="3033386"/>
            <a:ext cx="3782961" cy="59443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457200" algn="ctr">
              <a:lnSpc>
                <a:spcPct val="130000"/>
              </a:lnSpc>
              <a:buClr>
                <a:schemeClr val="dk1"/>
              </a:buClr>
              <a:buSzPts val="275"/>
              <a:buFont typeface="Arial"/>
              <a:buNone/>
            </a:pP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Площадь загрязнения  </a:t>
            </a:r>
            <a:r>
              <a:rPr lang="ru-RU" sz="1600" b="1" dirty="0">
                <a:solidFill>
                  <a:schemeClr val="tx1"/>
                </a:solidFill>
                <a:cs typeface="Times New Roman" panose="02020603050405020304" pitchFamily="18" charset="0"/>
              </a:rPr>
              <a:t>50 тыс. м</a:t>
            </a:r>
            <a:r>
              <a:rPr lang="en-US" sz="1600" b="1" dirty="0">
                <a:solidFill>
                  <a:schemeClr val="tx1"/>
                </a:solidFill>
                <a:cs typeface="Times New Roman" panose="02020603050405020304" pitchFamily="18" charset="0"/>
              </a:rPr>
              <a:t>^2 </a:t>
            </a:r>
            <a:endParaRPr lang="ru-RU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B762AE8-3D53-8BEC-63BC-D308037BF32D}"/>
              </a:ext>
            </a:extLst>
          </p:cNvPr>
          <p:cNvSpPr/>
          <p:nvPr/>
        </p:nvSpPr>
        <p:spPr>
          <a:xfrm>
            <a:off x="3987071" y="4236451"/>
            <a:ext cx="3782961" cy="59443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457200" algn="ctr">
              <a:lnSpc>
                <a:spcPct val="130000"/>
              </a:lnSpc>
              <a:buClr>
                <a:schemeClr val="dk1"/>
              </a:buClr>
              <a:buSzPts val="275"/>
              <a:buNone/>
            </a:pPr>
            <a:r>
              <a:rPr lang="ru-RU" sz="16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15 % </a:t>
            </a:r>
            <a:r>
              <a:rPr lang="ru-RU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некачественны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х</a:t>
            </a:r>
            <a:r>
              <a:rPr lang="ru-RU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</a:p>
          <a:p>
            <a:pPr marL="0" indent="457200" algn="ctr">
              <a:lnSpc>
                <a:spcPct val="130000"/>
              </a:lnSpc>
              <a:buClr>
                <a:schemeClr val="dk1"/>
              </a:buClr>
              <a:buSzPts val="275"/>
              <a:buNone/>
            </a:pPr>
            <a:r>
              <a:rPr lang="ru-RU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сварных соединений</a:t>
            </a:r>
          </a:p>
        </p:txBody>
      </p:sp>
      <p:pic>
        <p:nvPicPr>
          <p:cNvPr id="1050" name="Picture 26">
            <a:extLst>
              <a:ext uri="{FF2B5EF4-FFF2-40B4-BE49-F238E27FC236}">
                <a16:creationId xmlns:a16="http://schemas.microsoft.com/office/drawing/2014/main" id="{BC282408-8FC2-A5D0-069C-5DAACA7B6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145" y="620415"/>
            <a:ext cx="2246562" cy="116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159;p4">
            <a:extLst>
              <a:ext uri="{FF2B5EF4-FFF2-40B4-BE49-F238E27FC236}">
                <a16:creationId xmlns:a16="http://schemas.microsoft.com/office/drawing/2014/main" id="{9A4A1F17-6F82-9FDC-07CA-0362C3A9E95C}"/>
              </a:ext>
            </a:extLst>
          </p:cNvPr>
          <p:cNvSpPr/>
          <p:nvPr/>
        </p:nvSpPr>
        <p:spPr>
          <a:xfrm>
            <a:off x="8818773" y="0"/>
            <a:ext cx="354900" cy="22114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Google Shape;160;p4">
            <a:extLst>
              <a:ext uri="{FF2B5EF4-FFF2-40B4-BE49-F238E27FC236}">
                <a16:creationId xmlns:a16="http://schemas.microsoft.com/office/drawing/2014/main" id="{2D774BD2-44EF-638D-5085-C1FCF091A9EE}"/>
              </a:ext>
            </a:extLst>
          </p:cNvPr>
          <p:cNvSpPr/>
          <p:nvPr/>
        </p:nvSpPr>
        <p:spPr>
          <a:xfrm>
            <a:off x="8818717" y="4407907"/>
            <a:ext cx="354900" cy="7461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Google Shape;161;p4">
            <a:extLst>
              <a:ext uri="{FF2B5EF4-FFF2-40B4-BE49-F238E27FC236}">
                <a16:creationId xmlns:a16="http://schemas.microsoft.com/office/drawing/2014/main" id="{41A23DE5-D72F-C42B-749E-F015C7FA2DF6}"/>
              </a:ext>
            </a:extLst>
          </p:cNvPr>
          <p:cNvSpPr/>
          <p:nvPr/>
        </p:nvSpPr>
        <p:spPr>
          <a:xfrm>
            <a:off x="8818717" y="2143241"/>
            <a:ext cx="354900" cy="122771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162;p4">
            <a:extLst>
              <a:ext uri="{FF2B5EF4-FFF2-40B4-BE49-F238E27FC236}">
                <a16:creationId xmlns:a16="http://schemas.microsoft.com/office/drawing/2014/main" id="{399A2C97-C576-C058-07A0-BE72BFCFB31B}"/>
              </a:ext>
            </a:extLst>
          </p:cNvPr>
          <p:cNvSpPr/>
          <p:nvPr/>
        </p:nvSpPr>
        <p:spPr>
          <a:xfrm>
            <a:off x="8818717" y="3307157"/>
            <a:ext cx="354900" cy="11489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7A0C264-3BEB-F4A4-2349-B6DD5B5516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734" y="3728713"/>
            <a:ext cx="2427629" cy="135825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AA733C9-3184-6A26-3D2C-B56D543A1D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657831">
            <a:off x="3882861" y="1267686"/>
            <a:ext cx="698436" cy="35125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6F7F90-15CF-8963-3354-37FC941EC3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657831">
            <a:off x="3990478" y="2454754"/>
            <a:ext cx="698436" cy="35125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3ABFA4D-2C14-11C9-55D1-B18F44545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657831">
            <a:off x="4010452" y="3632692"/>
            <a:ext cx="698436" cy="3512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>
            <a:spLocks noGrp="1"/>
          </p:cNvSpPr>
          <p:nvPr>
            <p:ph type="title"/>
          </p:nvPr>
        </p:nvSpPr>
        <p:spPr>
          <a:xfrm>
            <a:off x="1252431" y="112627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530627" y="112177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4604" y="190715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4"/>
          <p:cNvSpPr txBox="1">
            <a:spLocks noGrp="1"/>
          </p:cNvSpPr>
          <p:nvPr>
            <p:ph type="body" idx="1"/>
          </p:nvPr>
        </p:nvSpPr>
        <p:spPr>
          <a:xfrm>
            <a:off x="287593" y="878615"/>
            <a:ext cx="3976035" cy="3780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52400" indent="457200" algn="just">
              <a:lnSpc>
                <a:spcPct val="107000"/>
              </a:lnSpc>
              <a:spcAft>
                <a:spcPts val="800"/>
              </a:spcAft>
              <a:buNone/>
              <a:tabLst>
                <a:tab pos="274320" algn="l"/>
              </a:tabLst>
            </a:pPr>
            <a:r>
              <a:rPr lang="ru-RU" sz="1400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</a:rPr>
              <a:t>1) Некачественное проведение визуального и измерительного контроля качества сварного соединение, (</a:t>
            </a:r>
            <a:r>
              <a:rPr lang="ru-RU" sz="1600" b="1" dirty="0">
                <a:solidFill>
                  <a:srgbClr val="FF0000"/>
                </a:solidFill>
                <a:latin typeface="+mn-lt"/>
              </a:rPr>
              <a:t>более 70% бракованных сварных </a:t>
            </a:r>
            <a:r>
              <a:rPr lang="ru-RU" sz="1400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</a:rPr>
              <a:t>соединений проходят контроль);</a:t>
            </a:r>
            <a:endParaRPr lang="ru-RU" sz="1400" dirty="0">
              <a:solidFill>
                <a:schemeClr val="bg2">
                  <a:lumMod val="95000"/>
                  <a:lumOff val="5000"/>
                </a:schemeClr>
              </a:solidFill>
              <a:latin typeface="+mn-lt"/>
              <a:ea typeface="Calibri" panose="020F0502020204030204" pitchFamily="34" charset="0"/>
            </a:endParaRPr>
          </a:p>
          <a:p>
            <a:pPr marL="152400" indent="457200" algn="just">
              <a:lnSpc>
                <a:spcPct val="107000"/>
              </a:lnSpc>
              <a:spcAft>
                <a:spcPts val="800"/>
              </a:spcAft>
              <a:buNone/>
              <a:tabLst>
                <a:tab pos="274320" algn="l"/>
              </a:tabLst>
            </a:pPr>
            <a:r>
              <a:rPr lang="ru-RU" sz="1400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ea typeface="Calibri" panose="020F0502020204030204" pitchFamily="34" charset="0"/>
              </a:rPr>
              <a:t>2)  Низкая производительность труда (</a:t>
            </a:r>
            <a:r>
              <a:rPr lang="ru-RU" sz="16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</a:rPr>
              <a:t>35 минут на контроль качества </a:t>
            </a:r>
            <a:r>
              <a:rPr lang="ru-RU" sz="1400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ea typeface="Calibri" panose="020F0502020204030204" pitchFamily="34" charset="0"/>
              </a:rPr>
              <a:t>сварного шва);</a:t>
            </a:r>
          </a:p>
          <a:p>
            <a:pPr marL="152400" indent="457200" algn="just">
              <a:lnSpc>
                <a:spcPct val="107000"/>
              </a:lnSpc>
              <a:spcAft>
                <a:spcPts val="800"/>
              </a:spcAft>
              <a:buNone/>
              <a:tabLst>
                <a:tab pos="274320" algn="l"/>
              </a:tabLst>
            </a:pPr>
            <a:r>
              <a:rPr lang="ru-RU" sz="1400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ea typeface="Calibri" panose="020F0502020204030204" pitchFamily="34" charset="0"/>
              </a:rPr>
              <a:t>3) Дополнительные финансовые расходы на осуществление безопасности труда дефектоскописта при проведении контроля качества в неблагоприятных условиях повышаются до </a:t>
            </a:r>
            <a:r>
              <a:rPr lang="ru-RU" sz="16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</a:rPr>
              <a:t>30 млн. рублей в год</a:t>
            </a:r>
            <a:r>
              <a:rPr lang="ru-RU" sz="16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.</a:t>
            </a:r>
            <a:endParaRPr lang="ru-RU" sz="1600" dirty="0">
              <a:solidFill>
                <a:srgbClr val="FF0000"/>
              </a:solidFill>
              <a:latin typeface="+mn-lt"/>
              <a:ea typeface="Calibri" panose="020F0502020204030204" pitchFamily="34" charset="0"/>
            </a:endParaRPr>
          </a:p>
          <a:p>
            <a:pPr marL="152400" indent="457200" algn="just">
              <a:lnSpc>
                <a:spcPct val="107000"/>
              </a:lnSpc>
              <a:spcAft>
                <a:spcPts val="800"/>
              </a:spcAft>
              <a:buNone/>
              <a:tabLst>
                <a:tab pos="274320" algn="l"/>
              </a:tabLst>
            </a:pPr>
            <a:r>
              <a:rPr lang="ru-RU" sz="1400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ea typeface="Calibri" panose="020F0502020204030204" pitchFamily="34" charset="0"/>
              </a:rPr>
              <a:t>  </a:t>
            </a:r>
          </a:p>
          <a:p>
            <a:pPr marL="152400" indent="457200" algn="just">
              <a:lnSpc>
                <a:spcPct val="107000"/>
              </a:lnSpc>
              <a:spcAft>
                <a:spcPts val="800"/>
              </a:spcAft>
              <a:buNone/>
              <a:tabLst>
                <a:tab pos="274320" algn="l"/>
              </a:tabLst>
            </a:pPr>
            <a:endParaRPr lang="ru-RU" sz="1400" b="1" dirty="0">
              <a:solidFill>
                <a:schemeClr val="accent4">
                  <a:lumMod val="50000"/>
                </a:schemeClr>
              </a:solidFill>
              <a:latin typeface="+mn-lt"/>
              <a:ea typeface="Calibri" panose="020F0502020204030204" pitchFamily="34" charset="0"/>
            </a:endParaRPr>
          </a:p>
          <a:p>
            <a:pPr marL="152400" indent="0" algn="just">
              <a:lnSpc>
                <a:spcPct val="107000"/>
              </a:lnSpc>
              <a:spcAft>
                <a:spcPts val="800"/>
              </a:spcAft>
              <a:buNone/>
              <a:tabLst>
                <a:tab pos="274320" algn="l"/>
              </a:tabLst>
            </a:pP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52400" indent="0" algn="just">
              <a:lnSpc>
                <a:spcPct val="107000"/>
              </a:lnSpc>
              <a:spcAft>
                <a:spcPts val="800"/>
              </a:spcAft>
              <a:buNone/>
              <a:tabLst>
                <a:tab pos="274320" algn="l"/>
              </a:tabLst>
            </a:pPr>
            <a:endParaRPr lang="ru-RU" sz="14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52400" indent="0" algn="just">
              <a:lnSpc>
                <a:spcPct val="107000"/>
              </a:lnSpc>
              <a:spcAft>
                <a:spcPts val="800"/>
              </a:spcAft>
              <a:buNone/>
              <a:tabLst>
                <a:tab pos="274320" algn="l"/>
              </a:tabLst>
            </a:pP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4C4B72-A38E-A0A8-2DF9-2730CE1BF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5155" y="2644960"/>
            <a:ext cx="2564193" cy="224436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A67E0B-4B26-3C5F-D5D2-A2C1690588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8711" y="104594"/>
            <a:ext cx="1825715" cy="493413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77FA11A-7145-3A4A-AC62-75870041C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556" y="405581"/>
            <a:ext cx="2512283" cy="2092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>
            <a:spLocks noGrp="1"/>
          </p:cNvSpPr>
          <p:nvPr>
            <p:ph type="title"/>
          </p:nvPr>
        </p:nvSpPr>
        <p:spPr>
          <a:xfrm>
            <a:off x="1218630" y="6906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41;p3">
            <a:extLst>
              <a:ext uri="{FF2B5EF4-FFF2-40B4-BE49-F238E27FC236}">
                <a16:creationId xmlns:a16="http://schemas.microsoft.com/office/drawing/2014/main" id="{9C45A5F7-861E-3D2D-D29A-B5B4D6E6F6C1}"/>
              </a:ext>
            </a:extLst>
          </p:cNvPr>
          <p:cNvSpPr txBox="1">
            <a:spLocks/>
          </p:cNvSpPr>
          <p:nvPr/>
        </p:nvSpPr>
        <p:spPr>
          <a:xfrm>
            <a:off x="-5084" y="1490575"/>
            <a:ext cx="8522278" cy="2300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457200" algn="just">
              <a:buNone/>
            </a:pPr>
            <a:r>
              <a:rPr lang="ru-RU" sz="1400" dirty="0">
                <a:solidFill>
                  <a:srgbClr val="FF0000"/>
                </a:solidFill>
                <a:latin typeface="+mn-lt"/>
              </a:rPr>
              <a:t>Нашими клиентами </a:t>
            </a:r>
            <a:r>
              <a:rPr lang="ru-RU" sz="1400" dirty="0">
                <a:solidFill>
                  <a:schemeClr val="bg2"/>
                </a:solidFill>
                <a:latin typeface="+mn-lt"/>
              </a:rPr>
              <a:t>являются представители  </a:t>
            </a:r>
            <a:r>
              <a:rPr lang="ru-RU" sz="1400" b="1" dirty="0">
                <a:solidFill>
                  <a:schemeClr val="bg2"/>
                </a:solidFill>
                <a:latin typeface="+mn-lt"/>
              </a:rPr>
              <a:t>сегмента А</a:t>
            </a:r>
            <a:r>
              <a:rPr lang="ru-RU" sz="1400" dirty="0">
                <a:solidFill>
                  <a:schemeClr val="bg2"/>
                </a:solidFill>
                <a:latin typeface="+mn-lt"/>
              </a:rPr>
              <a:t> - </a:t>
            </a:r>
            <a:r>
              <a:rPr lang="ru-RU" sz="1400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</a:rPr>
              <a:t>лаборатории неразрушающего контроля при предприятиях осуществляющих сварочные процессы  трубопроводов.</a:t>
            </a:r>
          </a:p>
          <a:p>
            <a:pPr indent="457200" algn="just">
              <a:buNone/>
            </a:pPr>
            <a:r>
              <a:rPr lang="ru-RU" sz="1400" dirty="0">
                <a:solidFill>
                  <a:srgbClr val="FF0000"/>
                </a:solidFill>
                <a:latin typeface="+mn-lt"/>
              </a:rPr>
              <a:t>Наши клиенты хотят </a:t>
            </a:r>
            <a:r>
              <a:rPr lang="ru-RU" sz="1400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</a:rPr>
              <a:t>быстро, недорого и объективно выполнять визуальный и измерительный контроль сварного соединения,</a:t>
            </a:r>
          </a:p>
          <a:p>
            <a:pPr indent="457200" algn="just">
              <a:buNone/>
            </a:pPr>
            <a:r>
              <a:rPr lang="ru-RU" sz="1400" dirty="0">
                <a:solidFill>
                  <a:srgbClr val="FF0000"/>
                </a:solidFill>
                <a:latin typeface="+mn-lt"/>
              </a:rPr>
              <a:t>но не могут </a:t>
            </a:r>
            <a:r>
              <a:rPr lang="ru-RU" sz="1400" dirty="0">
                <a:solidFill>
                  <a:schemeClr val="bg2"/>
                </a:solidFill>
                <a:latin typeface="+mn-lt"/>
              </a:rPr>
              <a:t>по причине неблагоприятных климатических условий и труднодоступности сварного соединения.</a:t>
            </a:r>
          </a:p>
          <a:p>
            <a:pPr indent="457200" algn="just">
              <a:buNone/>
            </a:pPr>
            <a:r>
              <a:rPr lang="ru-RU" sz="1400" dirty="0">
                <a:solidFill>
                  <a:srgbClr val="FF0000"/>
                </a:solidFill>
                <a:latin typeface="+mn-lt"/>
              </a:rPr>
              <a:t>Снижается</a:t>
            </a:r>
            <a:r>
              <a:rPr lang="ru-RU" sz="1400" dirty="0">
                <a:solidFill>
                  <a:schemeClr val="bg2"/>
                </a:solidFill>
                <a:latin typeface="+mn-lt"/>
              </a:rPr>
              <a:t> производительность труда, увеличивается финансовые затраты.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>
            <a:spLocks noGrp="1"/>
          </p:cNvSpPr>
          <p:nvPr>
            <p:ph type="title"/>
          </p:nvPr>
        </p:nvSpPr>
        <p:spPr>
          <a:xfrm>
            <a:off x="1349805" y="650115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>
            <a:spLocks noGrp="1"/>
          </p:cNvSpPr>
          <p:nvPr>
            <p:ph type="body" idx="1"/>
          </p:nvPr>
        </p:nvSpPr>
        <p:spPr>
          <a:xfrm>
            <a:off x="1317080" y="4710024"/>
            <a:ext cx="3865069" cy="36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 b="1" dirty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Технические характеристики прибора</a:t>
            </a:r>
            <a:endParaRPr sz="1400" b="1" dirty="0">
              <a:solidFill>
                <a:schemeClr val="bg2">
                  <a:lumMod val="95000"/>
                  <a:lumOff val="5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5"/>
          <p:cNvSpPr txBox="1">
            <a:spLocks noGrp="1"/>
          </p:cNvSpPr>
          <p:nvPr>
            <p:ph type="body" idx="1"/>
          </p:nvPr>
        </p:nvSpPr>
        <p:spPr>
          <a:xfrm>
            <a:off x="0" y="1934600"/>
            <a:ext cx="8449800" cy="11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 </a:t>
            </a:r>
            <a:r>
              <a:rPr lang="ru" sz="1400" b="1">
                <a:solidFill>
                  <a:srgbClr val="132C40"/>
                </a:solidFill>
              </a:rPr>
              <a:t>  </a:t>
            </a:r>
            <a:endParaRPr sz="1300">
              <a:solidFill>
                <a:srgbClr val="132C4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83D1FF4-86C9-51BF-E913-2CA449C1D3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777070"/>
              </p:ext>
            </p:extLst>
          </p:nvPr>
        </p:nvGraphicFramePr>
        <p:xfrm>
          <a:off x="401715" y="1303632"/>
          <a:ext cx="5054793" cy="3406393"/>
        </p:xfrm>
        <a:graphic>
          <a:graphicData uri="http://schemas.openxmlformats.org/drawingml/2006/table">
            <a:tbl>
              <a:tblPr firstRow="1" bandRow="1">
                <a:tableStyleId>{E47071AA-C2F5-45C4-BA18-6B7117602F8F}</a:tableStyleId>
              </a:tblPr>
              <a:tblGrid>
                <a:gridCol w="2571338">
                  <a:extLst>
                    <a:ext uri="{9D8B030D-6E8A-4147-A177-3AD203B41FA5}">
                      <a16:colId xmlns:a16="http://schemas.microsoft.com/office/drawing/2014/main" val="979265419"/>
                    </a:ext>
                  </a:extLst>
                </a:gridCol>
                <a:gridCol w="2483455">
                  <a:extLst>
                    <a:ext uri="{9D8B030D-6E8A-4147-A177-3AD203B41FA5}">
                      <a16:colId xmlns:a16="http://schemas.microsoft.com/office/drawing/2014/main" val="3450180125"/>
                    </a:ext>
                  </a:extLst>
                </a:gridCol>
              </a:tblGrid>
              <a:tr h="73604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</a:rPr>
                        <a:t>Наименование параметра или характеристики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</a:rPr>
                        <a:t>«АвтоВИК-1» -прибор для контроля качества сварных швов трубопровода            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376955"/>
                  </a:ext>
                </a:extLst>
              </a:tr>
              <a:tr h="345522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</a:rPr>
                        <a:t>Автономность системы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</a:rPr>
                        <a:t>Частичная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594585"/>
                  </a:ext>
                </a:extLst>
              </a:tr>
              <a:tr h="345522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</a:rPr>
                        <a:t>Способ сканирования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</a:rPr>
                        <a:t>Автоматизированный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329033"/>
                  </a:ext>
                </a:extLst>
              </a:tr>
              <a:tr h="54311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</a:rPr>
                        <a:t>Диапазон контролируемых диаметров трубопровода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</a:rPr>
                        <a:t>От 159 мм до 426 мм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827720"/>
                  </a:ext>
                </a:extLst>
              </a:tr>
              <a:tr h="525746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</a:rPr>
                        <a:t>Диапазон рабочих температур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</a:rPr>
                        <a:t>От -40˚С до +35˚С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254483"/>
                  </a:ext>
                </a:extLst>
              </a:tr>
              <a:tr h="384702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</a:rPr>
                        <a:t>Время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</a:rPr>
                        <a:t>От 10 до 17 минут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927030"/>
                  </a:ext>
                </a:extLst>
              </a:tr>
              <a:tr h="52574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</a:rPr>
                        <a:t>Цифровой паспорт сварного соединения с цифровой моделью</a:t>
                      </a:r>
                    </a:p>
                    <a:p>
                      <a:pPr algn="ctr"/>
                      <a:r>
                        <a:rPr lang="ru-RU" sz="12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544362"/>
                  </a:ext>
                </a:extLst>
              </a:tr>
            </a:tbl>
          </a:graphicData>
        </a:graphic>
      </p:graphicFrame>
      <p:sp>
        <p:nvSpPr>
          <p:cNvPr id="15" name="Google Shape;170;p5">
            <a:extLst>
              <a:ext uri="{FF2B5EF4-FFF2-40B4-BE49-F238E27FC236}">
                <a16:creationId xmlns:a16="http://schemas.microsoft.com/office/drawing/2014/main" id="{9920E1A1-1EB3-41CD-B249-DEC28660CDE0}"/>
              </a:ext>
            </a:extLst>
          </p:cNvPr>
          <p:cNvSpPr txBox="1">
            <a:spLocks/>
          </p:cNvSpPr>
          <p:nvPr/>
        </p:nvSpPr>
        <p:spPr>
          <a:xfrm>
            <a:off x="6308492" y="4123967"/>
            <a:ext cx="2588991" cy="36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>
              <a:buFont typeface="Raleway"/>
              <a:buNone/>
            </a:pPr>
            <a:r>
              <a:rPr lang="ru-RU" sz="1400" b="1" dirty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lang="en-US" sz="1400" b="1" dirty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 </a:t>
            </a:r>
            <a:r>
              <a:rPr lang="ru-RU" sz="1400" b="1" dirty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модель</a:t>
            </a:r>
            <a:r>
              <a:rPr lang="en-US" sz="1400" b="1" dirty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400" b="1" dirty="0">
                <a:solidFill>
                  <a:schemeClr val="bg2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прибора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608FDC1-60DC-4A53-BA37-5890ED5546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75" t="1326" r="14263" b="5420"/>
          <a:stretch/>
        </p:blipFill>
        <p:spPr>
          <a:xfrm>
            <a:off x="5740912" y="832831"/>
            <a:ext cx="2878049" cy="32911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 txBox="1">
            <a:spLocks noGrp="1"/>
          </p:cNvSpPr>
          <p:nvPr>
            <p:ph type="title"/>
          </p:nvPr>
        </p:nvSpPr>
        <p:spPr>
          <a:xfrm>
            <a:off x="401716" y="104750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337094" y="1020033"/>
            <a:ext cx="8405190" cy="331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 dirty="0">
                <a:solidFill>
                  <a:srgbClr val="00B050"/>
                </a:solidFill>
                <a:latin typeface="+mn-lt"/>
                <a:ea typeface="Times New Roman"/>
                <a:cs typeface="Times New Roman"/>
                <a:sym typeface="Times New Roman"/>
              </a:rPr>
              <a:t>    </a:t>
            </a:r>
            <a:r>
              <a:rPr lang="ru" dirty="0">
                <a:solidFill>
                  <a:srgbClr val="FF0000"/>
                </a:solidFill>
                <a:latin typeface="+mn-lt"/>
                <a:ea typeface="Times New Roman"/>
                <a:cs typeface="Times New Roman"/>
                <a:sym typeface="Times New Roman"/>
              </a:rPr>
              <a:t>Мы стартап </a:t>
            </a:r>
            <a:r>
              <a:rPr lang="ru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ea typeface="Times New Roman"/>
                <a:cs typeface="Times New Roman"/>
                <a:sym typeface="Times New Roman"/>
              </a:rPr>
              <a:t>«АвтоВИК-1», </a:t>
            </a: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dirty="0">
                <a:solidFill>
                  <a:srgbClr val="FF0000"/>
                </a:solidFill>
                <a:latin typeface="+mn-lt"/>
                <a:ea typeface="Times New Roman"/>
                <a:cs typeface="Times New Roman"/>
                <a:sym typeface="Times New Roman"/>
              </a:rPr>
              <a:t>   помогаем</a:t>
            </a:r>
            <a:r>
              <a:rPr lang="ru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ea typeface="Times New Roman"/>
                <a:cs typeface="Times New Roman"/>
                <a:sym typeface="Times New Roman"/>
              </a:rPr>
              <a:t> предприятию  с проведением контроля качества сварных соединений  </a:t>
            </a:r>
          </a:p>
          <a:p>
            <a:pPr marL="152400" indent="457200" algn="just">
              <a:lnSpc>
                <a:spcPct val="107000"/>
              </a:lnSpc>
              <a:spcAft>
                <a:spcPts val="800"/>
              </a:spcAft>
              <a:buNone/>
              <a:tabLst>
                <a:tab pos="274320" algn="l"/>
              </a:tabLst>
            </a:pPr>
            <a:r>
              <a:rPr lang="ru-RU" dirty="0">
                <a:solidFill>
                  <a:srgbClr val="FF0000"/>
                </a:solidFill>
                <a:latin typeface="+mn-lt"/>
                <a:ea typeface="Times New Roman"/>
                <a:cs typeface="Times New Roman"/>
                <a:sym typeface="Times New Roman"/>
              </a:rPr>
              <a:t>В</a:t>
            </a:r>
            <a:r>
              <a:rPr lang="ru" dirty="0">
                <a:solidFill>
                  <a:srgbClr val="FF0000"/>
                </a:solidFill>
                <a:latin typeface="+mn-lt"/>
                <a:ea typeface="Times New Roman"/>
                <a:cs typeface="Times New Roman"/>
                <a:sym typeface="Times New Roman"/>
              </a:rPr>
              <a:t> ситуации </a:t>
            </a:r>
            <a:r>
              <a:rPr lang="ru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ea typeface="Times New Roman"/>
                <a:cs typeface="Times New Roman"/>
                <a:sym typeface="Times New Roman"/>
              </a:rPr>
              <a:t>труднодоступности сварных соединений и ограниченными сроками выполнения работ,</a:t>
            </a:r>
          </a:p>
          <a:p>
            <a:pPr marL="152400" indent="457200" algn="just">
              <a:lnSpc>
                <a:spcPct val="107000"/>
              </a:lnSpc>
              <a:spcAft>
                <a:spcPts val="800"/>
              </a:spcAft>
              <a:buNone/>
              <a:tabLst>
                <a:tab pos="274320" algn="l"/>
              </a:tabLst>
            </a:pPr>
            <a:r>
              <a:rPr lang="ru" dirty="0">
                <a:solidFill>
                  <a:srgbClr val="FF0000"/>
                </a:solidFill>
                <a:latin typeface="+mn-lt"/>
                <a:ea typeface="Times New Roman"/>
                <a:cs typeface="Times New Roman"/>
                <a:sym typeface="Times New Roman"/>
              </a:rPr>
              <a:t>решать проблему </a:t>
            </a:r>
            <a:r>
              <a:rPr lang="ru-RU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ea typeface="Times New Roman"/>
                <a:cs typeface="Times New Roman"/>
                <a:sym typeface="Times New Roman"/>
              </a:rPr>
              <a:t>субъективной оценки </a:t>
            </a:r>
            <a:r>
              <a:rPr lang="ru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ea typeface="Times New Roman"/>
                <a:cs typeface="Times New Roman"/>
                <a:sym typeface="Times New Roman"/>
              </a:rPr>
              <a:t>качества сварных соединений, низкой производительности проведения контроля, </a:t>
            </a:r>
          </a:p>
          <a:p>
            <a:pPr marL="152400" indent="457200" algn="just">
              <a:lnSpc>
                <a:spcPct val="107000"/>
              </a:lnSpc>
              <a:spcAft>
                <a:spcPts val="800"/>
              </a:spcAft>
              <a:buNone/>
              <a:tabLst>
                <a:tab pos="274320" algn="l"/>
              </a:tabLst>
            </a:pPr>
            <a:r>
              <a:rPr lang="ru" dirty="0">
                <a:solidFill>
                  <a:srgbClr val="FF0000"/>
                </a:solidFill>
                <a:latin typeface="+mn-lt"/>
                <a:ea typeface="Times New Roman"/>
                <a:cs typeface="Times New Roman"/>
                <a:sym typeface="Times New Roman"/>
              </a:rPr>
              <a:t>с помощью </a:t>
            </a:r>
            <a:r>
              <a:rPr lang="ru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ea typeface="Times New Roman"/>
                <a:cs typeface="Times New Roman"/>
                <a:sym typeface="Times New Roman"/>
              </a:rPr>
              <a:t>автоматизированного прибора для визуального и измерительного контроля качества сварных соединений </a:t>
            </a:r>
          </a:p>
          <a:p>
            <a:pPr marL="152400" indent="457200" algn="just">
              <a:lnSpc>
                <a:spcPct val="107000"/>
              </a:lnSpc>
              <a:spcAft>
                <a:spcPts val="800"/>
              </a:spcAft>
              <a:tabLst>
                <a:tab pos="274320" algn="l"/>
              </a:tabLst>
            </a:pPr>
            <a:r>
              <a:rPr lang="ru-RU" dirty="0">
                <a:solidFill>
                  <a:srgbClr val="FF0000"/>
                </a:solidFill>
                <a:latin typeface="+mn-lt"/>
                <a:ea typeface="Times New Roman"/>
                <a:cs typeface="Times New Roman"/>
                <a:sym typeface="Times New Roman"/>
              </a:rPr>
              <a:t>ч</a:t>
            </a:r>
            <a:r>
              <a:rPr lang="ru" dirty="0">
                <a:solidFill>
                  <a:srgbClr val="FF0000"/>
                </a:solidFill>
                <a:latin typeface="+mn-lt"/>
                <a:ea typeface="Times New Roman"/>
                <a:cs typeface="Times New Roman"/>
                <a:sym typeface="Times New Roman"/>
              </a:rPr>
              <a:t>то позволяет </a:t>
            </a:r>
            <a:r>
              <a:rPr lang="ru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cs typeface="Times New Roman"/>
                <a:sym typeface="Times New Roman"/>
              </a:rPr>
              <a:t>снизить количество брака и финансовые затраты на </a:t>
            </a:r>
            <a:r>
              <a:rPr lang="ru-RU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cs typeface="Times New Roman"/>
              </a:rPr>
              <a:t>осуществление безопасности труда дефектоскописта. </a:t>
            </a:r>
            <a:r>
              <a:rPr lang="ru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cs typeface="Times New Roman"/>
                <a:sym typeface="Times New Roman"/>
              </a:rPr>
              <a:t>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+mn-lt"/>
                <a:ea typeface="Calibri" panose="020F0502020204030204" pitchFamily="34" charset="0"/>
              </a:rPr>
              <a:t>    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+mn-lt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FF2F2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6"/>
          <p:cNvSpPr txBox="1"/>
          <p:nvPr/>
        </p:nvSpPr>
        <p:spPr>
          <a:xfrm>
            <a:off x="-5075" y="4873750"/>
            <a:ext cx="406800" cy="1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D833DA10-6DE4-5305-2396-233C9A9F4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181863" y="959682"/>
            <a:ext cx="5632483" cy="3874294"/>
          </a:xfrm>
          <a:prstGeom prst="rect">
            <a:avLst/>
          </a:prstGeom>
        </p:spPr>
      </p:pic>
      <p:sp>
        <p:nvSpPr>
          <p:cNvPr id="197" name="Google Shape;197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401716" y="173775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7"/>
          <p:cNvSpPr txBox="1">
            <a:spLocks noGrp="1"/>
          </p:cNvSpPr>
          <p:nvPr>
            <p:ph type="title"/>
          </p:nvPr>
        </p:nvSpPr>
        <p:spPr>
          <a:xfrm>
            <a:off x="401716" y="104775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02" name="Google Shape;202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highlight>
                <a:srgbClr val="FFFF00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9F7A8F89-AF7B-4ED9-F1A2-E680F3322002}"/>
              </a:ext>
            </a:extLst>
          </p:cNvPr>
          <p:cNvSpPr/>
          <p:nvPr/>
        </p:nvSpPr>
        <p:spPr>
          <a:xfrm>
            <a:off x="1952471" y="1237340"/>
            <a:ext cx="1554186" cy="6016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2">
                    <a:lumMod val="95000"/>
                    <a:lumOff val="5000"/>
                  </a:schemeClr>
                </a:solidFill>
              </a:rPr>
              <a:t>ТАМ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6133107A-7C01-76F7-C3CA-A57E5EC29DA9}"/>
              </a:ext>
            </a:extLst>
          </p:cNvPr>
          <p:cNvSpPr/>
          <p:nvPr/>
        </p:nvSpPr>
        <p:spPr>
          <a:xfrm>
            <a:off x="1952471" y="2367519"/>
            <a:ext cx="1554186" cy="6016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2">
                    <a:lumMod val="95000"/>
                    <a:lumOff val="5000"/>
                  </a:schemeClr>
                </a:solidFill>
              </a:rPr>
              <a:t>SAM</a:t>
            </a:r>
            <a:endParaRPr lang="ru-RU" sz="2400" b="1" dirty="0">
              <a:solidFill>
                <a:schemeClr val="bg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4EF9F91F-44ED-8B1D-5063-202FF7915AB9}"/>
              </a:ext>
            </a:extLst>
          </p:cNvPr>
          <p:cNvSpPr/>
          <p:nvPr/>
        </p:nvSpPr>
        <p:spPr>
          <a:xfrm>
            <a:off x="1970116" y="3304541"/>
            <a:ext cx="1554186" cy="6016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2">
                    <a:lumMod val="95000"/>
                    <a:lumOff val="5000"/>
                  </a:schemeClr>
                </a:solidFill>
              </a:rPr>
              <a:t>SOM</a:t>
            </a:r>
            <a:endParaRPr lang="ru-RU" sz="2400" b="1" dirty="0">
              <a:solidFill>
                <a:schemeClr val="bg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DC454C6-049E-E6A5-6D5D-16B53E1CFB79}"/>
              </a:ext>
            </a:extLst>
          </p:cNvPr>
          <p:cNvSpPr txBox="1"/>
          <p:nvPr/>
        </p:nvSpPr>
        <p:spPr>
          <a:xfrm>
            <a:off x="4699855" y="1034723"/>
            <a:ext cx="39733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2">
                    <a:lumMod val="95000"/>
                    <a:lumOff val="5000"/>
                  </a:schemeClr>
                </a:solidFill>
              </a:rPr>
              <a:t>6000</a:t>
            </a:r>
          </a:p>
          <a:p>
            <a:pPr algn="ctr"/>
            <a:r>
              <a:rPr lang="ru-RU" sz="1600" dirty="0">
                <a:solidFill>
                  <a:schemeClr val="bg2">
                    <a:lumMod val="95000"/>
                    <a:lumOff val="5000"/>
                  </a:schemeClr>
                </a:solidFill>
              </a:rPr>
              <a:t>Лаборатории НК контроля </a:t>
            </a:r>
            <a:br>
              <a:rPr lang="ru-RU" sz="1600" dirty="0">
                <a:solidFill>
                  <a:schemeClr val="bg2">
                    <a:lumMod val="95000"/>
                    <a:lumOff val="5000"/>
                  </a:schemeClr>
                </a:solidFill>
              </a:rPr>
            </a:br>
            <a:r>
              <a:rPr lang="ru-RU" sz="1600" dirty="0">
                <a:solidFill>
                  <a:schemeClr val="bg2">
                    <a:lumMod val="95000"/>
                    <a:lumOff val="5000"/>
                  </a:schemeClr>
                </a:solidFill>
              </a:rPr>
              <a:t>качества в РФ</a:t>
            </a:r>
          </a:p>
          <a:p>
            <a:endParaRPr lang="ru-R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E8D4A98-AD20-0747-904D-6E896E6B0972}"/>
              </a:ext>
            </a:extLst>
          </p:cNvPr>
          <p:cNvSpPr txBox="1"/>
          <p:nvPr/>
        </p:nvSpPr>
        <p:spPr>
          <a:xfrm>
            <a:off x="4839029" y="2241628"/>
            <a:ext cx="36519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dirty="0">
                <a:solidFill>
                  <a:schemeClr val="bg2">
                    <a:lumMod val="95000"/>
                    <a:lumOff val="5000"/>
                  </a:schemeClr>
                </a:solidFill>
              </a:rPr>
              <a:t>900</a:t>
            </a:r>
          </a:p>
          <a:p>
            <a:pPr algn="ctr"/>
            <a:r>
              <a:rPr lang="ru-RU" sz="1600" dirty="0">
                <a:solidFill>
                  <a:schemeClr val="bg2">
                    <a:lumMod val="95000"/>
                    <a:lumOff val="5000"/>
                  </a:schemeClr>
                </a:solidFill>
              </a:rPr>
              <a:t>Лаборатории НК в </a:t>
            </a:r>
            <a:br>
              <a:rPr lang="ru-RU" sz="1600" dirty="0">
                <a:solidFill>
                  <a:schemeClr val="bg2">
                    <a:lumMod val="95000"/>
                    <a:lumOff val="5000"/>
                  </a:schemeClr>
                </a:solidFill>
              </a:rPr>
            </a:br>
            <a:r>
              <a:rPr lang="ru-RU" sz="1600" dirty="0">
                <a:solidFill>
                  <a:schemeClr val="bg2">
                    <a:lumMod val="95000"/>
                    <a:lumOff val="5000"/>
                  </a:schemeClr>
                </a:solidFill>
              </a:rPr>
              <a:t>Сибирском Федеральном округе</a:t>
            </a:r>
          </a:p>
          <a:p>
            <a:endParaRPr lang="ru-RU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19F285A-537A-245A-9181-5ACB42B56DD6}"/>
              </a:ext>
            </a:extLst>
          </p:cNvPr>
          <p:cNvSpPr txBox="1"/>
          <p:nvPr/>
        </p:nvSpPr>
        <p:spPr>
          <a:xfrm>
            <a:off x="3728145" y="3554779"/>
            <a:ext cx="49114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2">
                    <a:lumMod val="95000"/>
                    <a:lumOff val="5000"/>
                  </a:schemeClr>
                </a:solidFill>
              </a:rPr>
              <a:t>300 </a:t>
            </a:r>
            <a:r>
              <a:rPr lang="ru-RU" sz="1600" dirty="0">
                <a:solidFill>
                  <a:schemeClr val="bg2">
                    <a:lumMod val="95000"/>
                    <a:lumOff val="5000"/>
                  </a:schemeClr>
                </a:solidFill>
              </a:rPr>
              <a:t>лабораторий НК</a:t>
            </a:r>
          </a:p>
          <a:p>
            <a:pPr algn="ctr"/>
            <a:r>
              <a:rPr lang="ru-RU" sz="1600" dirty="0">
                <a:solidFill>
                  <a:schemeClr val="bg2">
                    <a:lumMod val="95000"/>
                    <a:lumOff val="5000"/>
                  </a:schemeClr>
                </a:solidFill>
              </a:rPr>
              <a:t>Потенциальный объем продаж составляет </a:t>
            </a:r>
            <a:br>
              <a:rPr lang="ru-RU" sz="1800" dirty="0">
                <a:solidFill>
                  <a:schemeClr val="bg2">
                    <a:lumMod val="95000"/>
                    <a:lumOff val="5000"/>
                  </a:schemeClr>
                </a:solidFill>
              </a:rPr>
            </a:br>
            <a:r>
              <a:rPr lang="ru-RU" sz="1800" dirty="0">
                <a:solidFill>
                  <a:schemeClr val="bg2">
                    <a:lumMod val="95000"/>
                    <a:lumOff val="5000"/>
                  </a:schemeClr>
                </a:solidFill>
              </a:rPr>
              <a:t>30</a:t>
            </a:r>
            <a:r>
              <a:rPr lang="en-US" sz="1800" dirty="0">
                <a:solidFill>
                  <a:schemeClr val="bg2">
                    <a:lumMod val="95000"/>
                    <a:lumOff val="5000"/>
                  </a:schemeClr>
                </a:solidFill>
              </a:rPr>
              <a:t>0*</a:t>
            </a:r>
            <a:r>
              <a:rPr lang="ru-RU" sz="1800" dirty="0">
                <a:solidFill>
                  <a:schemeClr val="bg2">
                    <a:lumMod val="95000"/>
                    <a:lumOff val="5000"/>
                  </a:schemeClr>
                </a:solidFill>
              </a:rPr>
              <a:t>3 </a:t>
            </a:r>
            <a:r>
              <a:rPr lang="ru-RU" sz="1800" dirty="0" err="1">
                <a:solidFill>
                  <a:schemeClr val="bg2">
                    <a:lumMod val="95000"/>
                    <a:lumOff val="5000"/>
                  </a:schemeClr>
                </a:solidFill>
              </a:rPr>
              <a:t>шт</a:t>
            </a:r>
            <a:r>
              <a:rPr lang="en-US" sz="1800" dirty="0">
                <a:solidFill>
                  <a:schemeClr val="bg2">
                    <a:lumMod val="95000"/>
                    <a:lumOff val="5000"/>
                  </a:schemeClr>
                </a:solidFill>
              </a:rPr>
              <a:t>.*</a:t>
            </a:r>
            <a:r>
              <a:rPr lang="ru-RU" sz="1800" dirty="0">
                <a:solidFill>
                  <a:schemeClr val="bg2">
                    <a:lumMod val="95000"/>
                    <a:lumOff val="5000"/>
                  </a:schemeClr>
                </a:solidFill>
              </a:rPr>
              <a:t>80</a:t>
            </a:r>
            <a:r>
              <a:rPr lang="en-US" sz="1800" dirty="0">
                <a:solidFill>
                  <a:schemeClr val="bg2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2">
                    <a:lumMod val="95000"/>
                    <a:lumOff val="5000"/>
                  </a:schemeClr>
                </a:solidFill>
              </a:rPr>
              <a:t>тыс.руб</a:t>
            </a:r>
            <a:r>
              <a:rPr lang="ru-RU" sz="1800" dirty="0">
                <a:solidFill>
                  <a:schemeClr val="bg2">
                    <a:lumMod val="95000"/>
                    <a:lumOff val="5000"/>
                  </a:schemeClr>
                </a:solidFill>
              </a:rPr>
              <a:t>= </a:t>
            </a:r>
            <a:r>
              <a:rPr lang="ru-RU" sz="1800" dirty="0">
                <a:solidFill>
                  <a:srgbClr val="00B050"/>
                </a:solidFill>
              </a:rPr>
              <a:t>72 млн. руб. </a:t>
            </a:r>
          </a:p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DB532A-CF62-A2D3-E231-22F9DC45A482}"/>
              </a:ext>
            </a:extLst>
          </p:cNvPr>
          <p:cNvSpPr txBox="1"/>
          <p:nvPr/>
        </p:nvSpPr>
        <p:spPr>
          <a:xfrm>
            <a:off x="2085164" y="257250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bg2">
                    <a:lumMod val="95000"/>
                    <a:lumOff val="5000"/>
                  </a:schemeClr>
                </a:solidFill>
              </a:rPr>
              <a:t>Рынок В2В</a:t>
            </a:r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25601F-9E75-C43E-E488-82793A9645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236107">
            <a:off x="4962184" y="1690039"/>
            <a:ext cx="833872" cy="38468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E0A7AD4-E7B3-4DD6-08FC-794AC24297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236107">
            <a:off x="4214728" y="3019934"/>
            <a:ext cx="833872" cy="3846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A3AE31-B72D-8DF2-3D2D-B259A5E2E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236107">
            <a:off x="3302171" y="4115016"/>
            <a:ext cx="833872" cy="38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537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456825" y="53661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8"/>
          <p:cNvSpPr txBox="1">
            <a:spLocks noGrp="1"/>
          </p:cNvSpPr>
          <p:nvPr>
            <p:ph type="title"/>
          </p:nvPr>
        </p:nvSpPr>
        <p:spPr>
          <a:xfrm>
            <a:off x="456825" y="4598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EDCDF2C-3FDD-3753-4D86-62CDFA5FF759}"/>
              </a:ext>
            </a:extLst>
          </p:cNvPr>
          <p:cNvSpPr/>
          <p:nvPr/>
        </p:nvSpPr>
        <p:spPr>
          <a:xfrm>
            <a:off x="497584" y="716091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Прямые конкуренты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659103D-A0DC-8B79-10DB-80AF0BC1AFE7}"/>
              </a:ext>
            </a:extLst>
          </p:cNvPr>
          <p:cNvSpPr/>
          <p:nvPr/>
        </p:nvSpPr>
        <p:spPr>
          <a:xfrm>
            <a:off x="503169" y="1417712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tx1">
                    <a:lumMod val="50000"/>
                  </a:schemeClr>
                </a:solidFill>
                <a:effectLst/>
              </a:rPr>
              <a:t>ООО "Нижневолжский Центр 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«</a:t>
            </a:r>
            <a:r>
              <a:rPr lang="ru-RU" b="0" i="0" dirty="0">
                <a:solidFill>
                  <a:schemeClr val="tx1">
                    <a:lumMod val="50000"/>
                  </a:schemeClr>
                </a:solidFill>
                <a:effectLst/>
              </a:rPr>
              <a:t>Сварка</a:t>
            </a:r>
            <a:r>
              <a:rPr lang="ru-RU" b="0" i="0" dirty="0">
                <a:solidFill>
                  <a:schemeClr val="tx1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» </a:t>
            </a:r>
            <a:endParaRPr lang="ru-RU" dirty="0">
              <a:solidFill>
                <a:schemeClr val="tx1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2421BDC-5DC4-8836-3EB4-D71F7CA9FDB0}"/>
              </a:ext>
            </a:extLst>
          </p:cNvPr>
          <p:cNvSpPr/>
          <p:nvPr/>
        </p:nvSpPr>
        <p:spPr>
          <a:xfrm>
            <a:off x="4616524" y="719296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Косвенные конкуренты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AB6C14D-9F7D-BF4A-2250-C5F0FE9E5D60}"/>
              </a:ext>
            </a:extLst>
          </p:cNvPr>
          <p:cNvSpPr/>
          <p:nvPr/>
        </p:nvSpPr>
        <p:spPr>
          <a:xfrm>
            <a:off x="4616524" y="1404477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ПАО «Северсталь»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DB5B7EB-6A8C-D584-9627-250CC6BE4B5A}"/>
              </a:ext>
            </a:extLst>
          </p:cNvPr>
          <p:cNvSpPr/>
          <p:nvPr/>
        </p:nvSpPr>
        <p:spPr>
          <a:xfrm>
            <a:off x="2680519" y="2108635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tx1">
                    <a:lumMod val="50000"/>
                  </a:schemeClr>
                </a:solidFill>
                <a:effectLst/>
              </a:rPr>
              <a:t>Недостатки конкурентов: </a:t>
            </a:r>
            <a:endParaRPr lang="ru-RU" dirty="0">
              <a:solidFill>
                <a:schemeClr val="tx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A9D0ABC-3E6F-A1B7-C6FD-D79672448D1A}"/>
              </a:ext>
            </a:extLst>
          </p:cNvPr>
          <p:cNvSpPr/>
          <p:nvPr/>
        </p:nvSpPr>
        <p:spPr>
          <a:xfrm>
            <a:off x="497585" y="2842237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tx1">
                    <a:lumMod val="50000"/>
                  </a:schemeClr>
                </a:solidFill>
                <a:effectLst/>
              </a:rPr>
              <a:t>Оборудование пригодно только для работы в цеховых условиях</a:t>
            </a:r>
            <a:endParaRPr lang="ru-RU" dirty="0">
              <a:solidFill>
                <a:schemeClr val="tx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7F45D41-9607-C80F-AE1A-2FFC2E4684B5}"/>
              </a:ext>
            </a:extLst>
          </p:cNvPr>
          <p:cNvSpPr/>
          <p:nvPr/>
        </p:nvSpPr>
        <p:spPr>
          <a:xfrm>
            <a:off x="4642910" y="3561289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tx1">
                    <a:lumMod val="50000"/>
                  </a:schemeClr>
                </a:solidFill>
                <a:effectLst/>
              </a:rPr>
              <a:t>Оборудование настроено на обнаружение дефектов в листовом прокате</a:t>
            </a:r>
            <a:endParaRPr lang="ru-RU" dirty="0">
              <a:solidFill>
                <a:schemeClr val="tx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8F420EF-3398-E854-A6D0-9913D72F2DBD}"/>
              </a:ext>
            </a:extLst>
          </p:cNvPr>
          <p:cNvSpPr/>
          <p:nvPr/>
        </p:nvSpPr>
        <p:spPr>
          <a:xfrm>
            <a:off x="4616524" y="2828904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tx1">
                    <a:lumMod val="50000"/>
                  </a:schemeClr>
                </a:solidFill>
                <a:effectLst/>
              </a:rPr>
              <a:t>Оборудование пригодно только для работы в цеховых условиях</a:t>
            </a:r>
            <a:endParaRPr lang="ru-RU" dirty="0">
              <a:solidFill>
                <a:schemeClr val="tx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E7DA668-C04B-385A-B746-C22ABBDB7891}"/>
              </a:ext>
            </a:extLst>
          </p:cNvPr>
          <p:cNvSpPr/>
          <p:nvPr/>
        </p:nvSpPr>
        <p:spPr>
          <a:xfrm>
            <a:off x="497585" y="3561289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tx1">
                    <a:lumMod val="50000"/>
                  </a:schemeClr>
                </a:solidFill>
                <a:effectLst/>
              </a:rPr>
              <a:t>Субъективная оценка, длительность анализа из-за отсутствия ИИ в применяемом оборудовании </a:t>
            </a:r>
            <a:endParaRPr lang="ru-RU" dirty="0">
              <a:solidFill>
                <a:schemeClr val="tx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C8E8BBF-7EB7-2DF9-9D7F-E540F8CCD2A6}"/>
              </a:ext>
            </a:extLst>
          </p:cNvPr>
          <p:cNvSpPr/>
          <p:nvPr/>
        </p:nvSpPr>
        <p:spPr>
          <a:xfrm>
            <a:off x="4642910" y="4286957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tx1">
                    <a:lumMod val="50000"/>
                  </a:schemeClr>
                </a:solidFill>
                <a:effectLst/>
              </a:rPr>
              <a:t>Высокая</a:t>
            </a:r>
            <a:r>
              <a:rPr lang="ru-RU" b="0" i="0" dirty="0">
                <a:solidFill>
                  <a:schemeClr val="tx1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 стоимость, область деятельности не связанная со сваркой</a:t>
            </a:r>
            <a:endParaRPr lang="ru-RU" dirty="0">
              <a:solidFill>
                <a:schemeClr val="tx1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D88D759-3F32-C0BC-8C07-1C27EA1BE91B}"/>
              </a:ext>
            </a:extLst>
          </p:cNvPr>
          <p:cNvSpPr/>
          <p:nvPr/>
        </p:nvSpPr>
        <p:spPr>
          <a:xfrm>
            <a:off x="497585" y="4256005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Используют исключительно зару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бежные оборудование, что повышает риск срывов поставок и ремонтопригодности</a:t>
            </a:r>
            <a:endParaRPr lang="ru-RU" dirty="0">
              <a:solidFill>
                <a:schemeClr val="tx1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44BE8C2-5A4D-9FE8-C38B-81AA7D12E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57831">
            <a:off x="3959287" y="1330066"/>
            <a:ext cx="334932" cy="16844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D6E2AA9-84E7-D850-FA65-7AC3F67F1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904007">
            <a:off x="8022406" y="1283274"/>
            <a:ext cx="334932" cy="21998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0B45C6B-AEC5-313D-0FB0-A6A6BD656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57831">
            <a:off x="2653360" y="2722181"/>
            <a:ext cx="387624" cy="19494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EC3391B-589C-B50F-AF91-649283EFD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904007">
            <a:off x="6269231" y="2702801"/>
            <a:ext cx="334932" cy="21998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Google Shape;224;p9">
            <a:extLst>
              <a:ext uri="{FF2B5EF4-FFF2-40B4-BE49-F238E27FC236}">
                <a16:creationId xmlns:a16="http://schemas.microsoft.com/office/drawing/2014/main" id="{9B615582-BF7F-9BA1-AD24-428A7C504F4B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Google Shape;225;p9">
            <a:extLst>
              <a:ext uri="{FF2B5EF4-FFF2-40B4-BE49-F238E27FC236}">
                <a16:creationId xmlns:a16="http://schemas.microsoft.com/office/drawing/2014/main" id="{26B562D9-579C-4E81-C752-697491614BAB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26;p9">
            <a:extLst>
              <a:ext uri="{FF2B5EF4-FFF2-40B4-BE49-F238E27FC236}">
                <a16:creationId xmlns:a16="http://schemas.microsoft.com/office/drawing/2014/main" id="{72021E4A-EEEE-2ED6-381E-DA8C04056595}"/>
              </a:ext>
            </a:extLst>
          </p:cNvPr>
          <p:cNvSpPr/>
          <p:nvPr/>
        </p:nvSpPr>
        <p:spPr>
          <a:xfrm>
            <a:off x="263258" y="164082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27;p9">
            <a:extLst>
              <a:ext uri="{FF2B5EF4-FFF2-40B4-BE49-F238E27FC236}">
                <a16:creationId xmlns:a16="http://schemas.microsoft.com/office/drawing/2014/main" id="{B9DD98D3-1218-99D6-D2BA-67EEEE2018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7607" y="149201"/>
            <a:ext cx="7202451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БИЗНЕС-МОДЕЛЬ*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6797D5B-4A21-F602-89C1-A23200034797}"/>
              </a:ext>
            </a:extLst>
          </p:cNvPr>
          <p:cNvSpPr/>
          <p:nvPr/>
        </p:nvSpPr>
        <p:spPr>
          <a:xfrm>
            <a:off x="532865" y="1803688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Доходы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96D6472-D3EE-D258-11C7-86BE61F82A31}"/>
              </a:ext>
            </a:extLst>
          </p:cNvPr>
          <p:cNvSpPr/>
          <p:nvPr/>
        </p:nvSpPr>
        <p:spPr>
          <a:xfrm>
            <a:off x="543515" y="2717062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B050"/>
                </a:solidFill>
                <a:cs typeface="Times New Roman" panose="02020603050405020304" pitchFamily="18" charset="0"/>
              </a:rPr>
              <a:t>Прямая п</a:t>
            </a:r>
            <a:r>
              <a:rPr lang="ru-RU" sz="1400" u="none" strike="noStrike" dirty="0">
                <a:solidFill>
                  <a:srgbClr val="00B050"/>
                </a:solidFill>
                <a:effectLst/>
                <a:cs typeface="Times New Roman" panose="02020603050405020304" pitchFamily="18" charset="0"/>
              </a:rPr>
              <a:t>родажа прибора в лаборатории </a:t>
            </a:r>
            <a:r>
              <a:rPr lang="ru-RU" dirty="0">
                <a:solidFill>
                  <a:srgbClr val="00B050"/>
                </a:solidFill>
                <a:cs typeface="Times New Roman" panose="02020603050405020304" pitchFamily="18" charset="0"/>
              </a:rPr>
              <a:t>при предприятиях осуществляющих сварку трубопроводов</a:t>
            </a:r>
            <a:endParaRPr lang="ru-RU" sz="1400" u="none" strike="noStrike" dirty="0">
              <a:solidFill>
                <a:srgbClr val="00B050"/>
              </a:solidFill>
              <a:effectLst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ECA27EC-738F-7E35-0144-14EAC91E266A}"/>
              </a:ext>
            </a:extLst>
          </p:cNvPr>
          <p:cNvSpPr/>
          <p:nvPr/>
        </p:nvSpPr>
        <p:spPr>
          <a:xfrm>
            <a:off x="543514" y="3510563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B050"/>
                </a:solidFill>
                <a:cs typeface="Times New Roman" panose="02020603050405020304" pitchFamily="18" charset="0"/>
              </a:rPr>
              <a:t>Постгарантийное обслуживание прибора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CFABFE3-570B-C2B6-01BE-47AD6839EABA}"/>
              </a:ext>
            </a:extLst>
          </p:cNvPr>
          <p:cNvSpPr/>
          <p:nvPr/>
        </p:nvSpPr>
        <p:spPr>
          <a:xfrm>
            <a:off x="543514" y="4356055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B050"/>
                </a:solidFill>
                <a:cs typeface="Times New Roman" panose="02020603050405020304" pitchFamily="18" charset="0"/>
              </a:rPr>
              <a:t>Продажа модернизированного ПО</a:t>
            </a:r>
            <a:endParaRPr lang="ru-RU" sz="1400" u="none" strike="noStrike" dirty="0">
              <a:solidFill>
                <a:srgbClr val="00B050"/>
              </a:solidFill>
              <a:effectLst/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D564F6D-527A-1538-0207-2F2CEFF4E2B8}"/>
              </a:ext>
            </a:extLst>
          </p:cNvPr>
          <p:cNvSpPr/>
          <p:nvPr/>
        </p:nvSpPr>
        <p:spPr>
          <a:xfrm>
            <a:off x="4642612" y="944683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Пути к покупателям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E20DAF6-54FE-A9EE-3F09-F6E9D15CC2D9}"/>
              </a:ext>
            </a:extLst>
          </p:cNvPr>
          <p:cNvSpPr/>
          <p:nvPr/>
        </p:nvSpPr>
        <p:spPr>
          <a:xfrm>
            <a:off x="4658409" y="1803688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B050"/>
                </a:solidFill>
                <a:cs typeface="Times New Roman" panose="02020603050405020304" pitchFamily="18" charset="0"/>
              </a:rPr>
              <a:t>Конференции по тематике неразрушающего контроля</a:t>
            </a:r>
            <a:endParaRPr lang="ru-RU" sz="1400" u="none" strike="noStrike" dirty="0">
              <a:solidFill>
                <a:srgbClr val="00B050"/>
              </a:solidFill>
              <a:effectLst/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A78C007-7AF9-0E5F-9BAC-F86043F840D7}"/>
              </a:ext>
            </a:extLst>
          </p:cNvPr>
          <p:cNvSpPr/>
          <p:nvPr/>
        </p:nvSpPr>
        <p:spPr>
          <a:xfrm>
            <a:off x="4642611" y="2668329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B050"/>
                </a:solidFill>
                <a:cs typeface="Times New Roman" panose="02020603050405020304" pitchFamily="18" charset="0"/>
              </a:rPr>
              <a:t>Проведение практических семинаров по тематике «АвтоВИК-1»</a:t>
            </a:r>
            <a:endParaRPr lang="ru-RU" sz="1400" u="none" strike="noStrike" dirty="0">
              <a:solidFill>
                <a:srgbClr val="00B050"/>
              </a:solidFill>
              <a:effectLst/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52C852E-D38C-330F-BA1A-B6D8402E4827}"/>
              </a:ext>
            </a:extLst>
          </p:cNvPr>
          <p:cNvSpPr/>
          <p:nvPr/>
        </p:nvSpPr>
        <p:spPr>
          <a:xfrm>
            <a:off x="4658409" y="3513821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B050"/>
                </a:solidFill>
                <a:cs typeface="Times New Roman" panose="02020603050405020304" pitchFamily="18" charset="0"/>
              </a:rPr>
              <a:t>Участие в выставках неразрушающего контроля</a:t>
            </a:r>
            <a:endParaRPr lang="ru-RU" sz="1400" u="none" strike="noStrike" dirty="0">
              <a:solidFill>
                <a:srgbClr val="00B050"/>
              </a:solidFill>
              <a:effectLst/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D23084C-FEEC-E159-2ACC-DD875BA0A2A1}"/>
              </a:ext>
            </a:extLst>
          </p:cNvPr>
          <p:cNvSpPr/>
          <p:nvPr/>
        </p:nvSpPr>
        <p:spPr>
          <a:xfrm>
            <a:off x="4658409" y="4370413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B050"/>
                </a:solidFill>
                <a:cs typeface="Times New Roman" panose="02020603050405020304" pitchFamily="18" charset="0"/>
              </a:rPr>
              <a:t>С</a:t>
            </a:r>
            <a:r>
              <a:rPr lang="ru-RU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айт с ознакомительной информацией об «АвтоВИК-1»</a:t>
            </a:r>
            <a:endParaRPr lang="ru-RU" sz="1400" u="none" strike="noStrike" dirty="0">
              <a:solidFill>
                <a:srgbClr val="00B050"/>
              </a:solidFill>
              <a:effectLst/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760F94-78A3-596D-5BB5-C95DC046A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57831">
            <a:off x="2362003" y="2412892"/>
            <a:ext cx="387624" cy="19494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4D0842-5A1F-EB2B-E023-0EB862709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57831">
            <a:off x="6424636" y="1545557"/>
            <a:ext cx="387624" cy="19494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4F0A1D8-785A-C1A0-A468-C01275E207A9}"/>
              </a:ext>
            </a:extLst>
          </p:cNvPr>
          <p:cNvSpPr/>
          <p:nvPr/>
        </p:nvSpPr>
        <p:spPr>
          <a:xfrm>
            <a:off x="563785" y="944683"/>
            <a:ext cx="3782961" cy="5944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Партнерство: производство возможно проводить на базе кафедры вуза </a:t>
            </a:r>
            <a:r>
              <a:rPr lang="ru-RU" dirty="0" err="1">
                <a:solidFill>
                  <a:schemeClr val="tx1">
                    <a:lumMod val="50000"/>
                  </a:schemeClr>
                </a:solidFill>
              </a:rPr>
              <a:t>АлтГТУ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 им. И. И. Ползунова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5E90025-C929-74FF-B169-9CF5D9A02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57831">
            <a:off x="3817558" y="691978"/>
            <a:ext cx="387624" cy="19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541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26;p9">
            <a:extLst>
              <a:ext uri="{FF2B5EF4-FFF2-40B4-BE49-F238E27FC236}">
                <a16:creationId xmlns:a16="http://schemas.microsoft.com/office/drawing/2014/main" id="{6D557CFA-899E-990D-DC36-D3016D2BE33D}"/>
              </a:ext>
            </a:extLst>
          </p:cNvPr>
          <p:cNvSpPr/>
          <p:nvPr/>
        </p:nvSpPr>
        <p:spPr>
          <a:xfrm>
            <a:off x="401716" y="67634"/>
            <a:ext cx="4435755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0"/>
          <p:cNvSpPr txBox="1">
            <a:spLocks noGrp="1"/>
          </p:cNvSpPr>
          <p:nvPr>
            <p:ph type="title"/>
          </p:nvPr>
        </p:nvSpPr>
        <p:spPr>
          <a:xfrm>
            <a:off x="401716" y="58089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solidFill>
                <a:schemeClr val="bg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9" name="Google Shape;239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Google Shape;224;p9">
            <a:extLst>
              <a:ext uri="{FF2B5EF4-FFF2-40B4-BE49-F238E27FC236}">
                <a16:creationId xmlns:a16="http://schemas.microsoft.com/office/drawing/2014/main" id="{9B615582-BF7F-9BA1-AD24-428A7C504F4B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Google Shape;225;p9">
            <a:extLst>
              <a:ext uri="{FF2B5EF4-FFF2-40B4-BE49-F238E27FC236}">
                <a16:creationId xmlns:a16="http://schemas.microsoft.com/office/drawing/2014/main" id="{26B562D9-579C-4E81-C752-697491614BAB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96B30CB1-B2E0-808F-F336-3B9586B59739}"/>
              </a:ext>
            </a:extLst>
          </p:cNvPr>
          <p:cNvSpPr txBox="1">
            <a:spLocks/>
          </p:cNvSpPr>
          <p:nvPr/>
        </p:nvSpPr>
        <p:spPr>
          <a:xfrm>
            <a:off x="-5084" y="971327"/>
            <a:ext cx="5144826" cy="320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lnSpc>
                <a:spcPct val="200000"/>
              </a:lnSpc>
            </a:pPr>
            <a:r>
              <a:rPr lang="ru-RU" sz="1400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cs typeface="Times New Roman" panose="02020603050405020304" pitchFamily="18" charset="0"/>
              </a:rPr>
              <a:t>Создана база данных для ИИ с целью  обучения машинного зрения для обнаружения дефектов.</a:t>
            </a:r>
          </a:p>
          <a:p>
            <a:pPr>
              <a:lnSpc>
                <a:spcPct val="200000"/>
              </a:lnSpc>
            </a:pPr>
            <a:r>
              <a:rPr lang="ru-RU" sz="1400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cs typeface="Times New Roman" panose="02020603050405020304" pitchFamily="18" charset="0"/>
              </a:rPr>
              <a:t>Была разработана 3 </a:t>
            </a:r>
            <a:r>
              <a:rPr lang="en-US" sz="1400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cs typeface="Times New Roman" panose="02020603050405020304" pitchFamily="18" charset="0"/>
              </a:rPr>
              <a:t>D </a:t>
            </a:r>
            <a:r>
              <a:rPr lang="ru-RU" sz="1400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cs typeface="Times New Roman" panose="02020603050405020304" pitchFamily="18" charset="0"/>
              </a:rPr>
              <a:t>модель прибора «АвтоВИК-1».</a:t>
            </a:r>
          </a:p>
          <a:p>
            <a:pPr>
              <a:lnSpc>
                <a:spcPct val="200000"/>
              </a:lnSpc>
            </a:pPr>
            <a:r>
              <a:rPr lang="ru-RU" sz="1400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cs typeface="Times New Roman" panose="02020603050405020304" pitchFamily="18" charset="0"/>
              </a:rPr>
              <a:t>Был выполнен анализ рынка оборудования неразрушающего контроля. </a:t>
            </a:r>
          </a:p>
          <a:p>
            <a:pPr>
              <a:lnSpc>
                <a:spcPct val="200000"/>
              </a:lnSpc>
            </a:pPr>
            <a:r>
              <a:rPr lang="ru-RU" sz="1400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cs typeface="Times New Roman" panose="02020603050405020304" pitchFamily="18" charset="0"/>
              </a:rPr>
              <a:t>Разработан сайт «АвтоВИК-1» с целью продвижения продукции на рынке</a:t>
            </a:r>
            <a:r>
              <a:rPr lang="ru-RU" sz="1400" b="1" dirty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bg2"/>
                </a:solidFill>
                <a:latin typeface="+mn-lt"/>
                <a:cs typeface="Times New Roman" panose="02020603050405020304" pitchFamily="18" charset="0"/>
              </a:rPr>
              <a:t>(</a:t>
            </a:r>
            <a:r>
              <a:rPr lang="en-US" sz="1400" i="0" u="none" strike="noStrike" dirty="0">
                <a:solidFill>
                  <a:schemeClr val="bg2"/>
                </a:solidFill>
                <a:effectLst/>
                <a:latin typeface="+mn-lt"/>
                <a:hlinkClick r:id="rId3" tooltip="Автоматизированный прибор для контроля качества сварных соединений с применением машинного зрени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http://avtovik.22.tilda.ws/</a:t>
            </a:r>
            <a:r>
              <a:rPr lang="ru-RU" sz="1400" dirty="0">
                <a:solidFill>
                  <a:schemeClr val="bg2"/>
                </a:solidFill>
                <a:latin typeface="+mn-lt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C5A1FB-33D5-260E-B346-A766704DDC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6118" y="2329204"/>
            <a:ext cx="3080659" cy="22280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76079EC-4ADF-DD6E-4B53-B3EBF495B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1200" y="252005"/>
            <a:ext cx="3005577" cy="174690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26;p9">
            <a:extLst>
              <a:ext uri="{FF2B5EF4-FFF2-40B4-BE49-F238E27FC236}">
                <a16:creationId xmlns:a16="http://schemas.microsoft.com/office/drawing/2014/main" id="{2A17EAE7-07FB-1A9A-0ED7-3F038D6D5527}"/>
              </a:ext>
            </a:extLst>
          </p:cNvPr>
          <p:cNvSpPr/>
          <p:nvPr/>
        </p:nvSpPr>
        <p:spPr>
          <a:xfrm>
            <a:off x="2086747" y="119150"/>
            <a:ext cx="4435755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47;p11">
            <a:extLst>
              <a:ext uri="{FF2B5EF4-FFF2-40B4-BE49-F238E27FC236}">
                <a16:creationId xmlns:a16="http://schemas.microsoft.com/office/drawing/2014/main" id="{2282AEDC-3B8A-BB75-8886-4DE1FFBA3E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76774" y="81218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bg1"/>
                </a:solidFill>
              </a:rPr>
              <a:t>КОМАНДА СТАРТАПА</a:t>
            </a:r>
            <a:endParaRPr sz="3000" dirty="0">
              <a:solidFill>
                <a:schemeClr val="bg1"/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BCDD30E-021C-EA93-D551-A33B8CB22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048" y="1168531"/>
            <a:ext cx="1772995" cy="241537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68EFFD9-F887-63DA-C7CC-550731121E01}"/>
              </a:ext>
            </a:extLst>
          </p:cNvPr>
          <p:cNvSpPr txBox="1"/>
          <p:nvPr/>
        </p:nvSpPr>
        <p:spPr>
          <a:xfrm>
            <a:off x="530592" y="3646761"/>
            <a:ext cx="1924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Читпанова Милена - </a:t>
            </a:r>
            <a:r>
              <a:rPr lang="ru-RU" dirty="0">
                <a:sym typeface="Raleway SemiBold"/>
              </a:rPr>
              <a:t>лидер, аналитик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835D381-C577-C331-750D-1A5D3B7C5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480" y="1168531"/>
            <a:ext cx="1734969" cy="241537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9A47AEC-AF4E-E17D-5776-E0174FA761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5362" t="27177" r="5362" b="-206"/>
          <a:stretch/>
        </p:blipFill>
        <p:spPr>
          <a:xfrm>
            <a:off x="4774886" y="1168531"/>
            <a:ext cx="1924054" cy="241537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674A7AD-673C-24A5-7FC2-625A3CC25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V="1">
            <a:off x="7051377" y="1168531"/>
            <a:ext cx="1800834" cy="241537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F49C284-FA30-F5FB-5DB4-BB2A0B7ABE36}"/>
              </a:ext>
            </a:extLst>
          </p:cNvPr>
          <p:cNvSpPr txBox="1"/>
          <p:nvPr/>
        </p:nvSpPr>
        <p:spPr>
          <a:xfrm>
            <a:off x="2437262" y="3646761"/>
            <a:ext cx="2087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Сауков Александр -</a:t>
            </a:r>
          </a:p>
          <a:p>
            <a:pPr algn="ctr"/>
            <a:r>
              <a:rPr lang="ru-RU" dirty="0">
                <a:sym typeface="Raleway SemiBold"/>
              </a:rPr>
              <a:t>инженер-конструктор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D4B4029-6CB5-566F-1BBD-DE4DE1A6F5A5}"/>
              </a:ext>
            </a:extLst>
          </p:cNvPr>
          <p:cNvSpPr txBox="1"/>
          <p:nvPr/>
        </p:nvSpPr>
        <p:spPr>
          <a:xfrm>
            <a:off x="4617054" y="3636944"/>
            <a:ext cx="223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Хворов Станислав - </a:t>
            </a:r>
            <a:r>
              <a:rPr lang="ru-RU" dirty="0">
                <a:sym typeface="Raleway SemiBold"/>
              </a:rPr>
              <a:t>инженер-технолог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BE4865D-A38A-84CD-2A65-9497147BE627}"/>
              </a:ext>
            </a:extLst>
          </p:cNvPr>
          <p:cNvSpPr txBox="1"/>
          <p:nvPr/>
        </p:nvSpPr>
        <p:spPr>
          <a:xfrm>
            <a:off x="6972316" y="3636944"/>
            <a:ext cx="1879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Маленко Игорь - </a:t>
            </a:r>
            <a:r>
              <a:rPr lang="ru-RU" dirty="0">
                <a:sym typeface="Raleway SemiBold"/>
              </a:rPr>
              <a:t>инженер, аналитик</a:t>
            </a:r>
          </a:p>
        </p:txBody>
      </p:sp>
    </p:spTree>
    <p:extLst>
      <p:ext uri="{BB962C8B-B14F-4D97-AF65-F5344CB8AC3E}">
        <p14:creationId xmlns:p14="http://schemas.microsoft.com/office/powerpoint/2010/main" val="2434534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"/>
          <p:cNvSpPr txBox="1">
            <a:spLocks noGrp="1"/>
          </p:cNvSpPr>
          <p:nvPr>
            <p:ph type="title"/>
          </p:nvPr>
        </p:nvSpPr>
        <p:spPr>
          <a:xfrm>
            <a:off x="1502435" y="17592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456818" y="175921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249897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C5AE5A0-F96E-2874-1BCD-9B00F16971DC}"/>
              </a:ext>
            </a:extLst>
          </p:cNvPr>
          <p:cNvSpPr/>
          <p:nvPr/>
        </p:nvSpPr>
        <p:spPr>
          <a:xfrm>
            <a:off x="3437615" y="2730027"/>
            <a:ext cx="1718187" cy="7294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cs typeface="Times New Roman" panose="02020603050405020304" pitchFamily="18" charset="0"/>
              </a:rPr>
              <a:t>Печать макета приспособления на 3</a:t>
            </a:r>
            <a:r>
              <a:rPr lang="en-US" sz="1400" b="1" dirty="0">
                <a:solidFill>
                  <a:schemeClr val="accent4">
                    <a:lumMod val="50000"/>
                  </a:schemeClr>
                </a:solidFill>
                <a:cs typeface="Times New Roman" panose="02020603050405020304" pitchFamily="18" charset="0"/>
              </a:rPr>
              <a:t>D 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cs typeface="Times New Roman" panose="02020603050405020304" pitchFamily="18" charset="0"/>
              </a:rPr>
              <a:t>принтере</a:t>
            </a:r>
            <a:endParaRPr lang="ru-RU" dirty="0"/>
          </a:p>
          <a:p>
            <a:pPr algn="ctr"/>
            <a:endParaRPr lang="ru-RU" dirty="0">
              <a:solidFill>
                <a:schemeClr val="tx1">
                  <a:lumMod val="50000"/>
                </a:schemeClr>
              </a:solidFill>
              <a:latin typeface="Roboto" panose="02000000000000000000" pitchFamily="2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522DD6C-4D1F-8455-A9D0-DD0C85E600FC}"/>
              </a:ext>
            </a:extLst>
          </p:cNvPr>
          <p:cNvSpPr/>
          <p:nvPr/>
        </p:nvSpPr>
        <p:spPr>
          <a:xfrm>
            <a:off x="4439948" y="2054079"/>
            <a:ext cx="1718187" cy="6431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u="none" strike="noStrike" cap="none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u="none" strike="noStrike" cap="none" dirty="0">
                <a:solidFill>
                  <a:schemeClr val="accent4">
                    <a:lumMod val="50000"/>
                  </a:schemeClr>
                </a:solidFill>
                <a:cs typeface="Times New Roman" panose="02020603050405020304" pitchFamily="18" charset="0"/>
              </a:rPr>
              <a:t>Расширение базы данных для обучения ИИ </a:t>
            </a:r>
          </a:p>
          <a:p>
            <a:pPr algn="ctr"/>
            <a:endParaRPr lang="ru-RU" dirty="0"/>
          </a:p>
          <a:p>
            <a:pPr algn="ctr"/>
            <a:endParaRPr lang="ru-RU" dirty="0">
              <a:solidFill>
                <a:schemeClr val="tx1">
                  <a:lumMod val="50000"/>
                </a:schemeClr>
              </a:solidFill>
              <a:latin typeface="Roboto" panose="02000000000000000000" pitchFamily="2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94E6C64-B082-D0EF-2476-9B3755B1D122}"/>
              </a:ext>
            </a:extLst>
          </p:cNvPr>
          <p:cNvSpPr/>
          <p:nvPr/>
        </p:nvSpPr>
        <p:spPr>
          <a:xfrm>
            <a:off x="5426660" y="1142628"/>
            <a:ext cx="1850892" cy="87136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u="none" strike="noStrike" cap="none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u="none" strike="noStrike" cap="none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u="none" strike="noStrike" cap="none" dirty="0">
                <a:solidFill>
                  <a:schemeClr val="accent4">
                    <a:lumMod val="50000"/>
                  </a:schemeClr>
                </a:solidFill>
                <a:cs typeface="Times New Roman" panose="02020603050405020304" pitchFamily="18" charset="0"/>
              </a:rPr>
              <a:t>Анализ алгоритмов для усовершенствования работы ИИ</a:t>
            </a:r>
          </a:p>
          <a:p>
            <a:pPr algn="ctr"/>
            <a:endParaRPr lang="ru-RU" dirty="0"/>
          </a:p>
          <a:p>
            <a:pPr algn="ctr"/>
            <a:endParaRPr lang="ru-RU" dirty="0">
              <a:solidFill>
                <a:schemeClr val="tx1">
                  <a:lumMod val="50000"/>
                </a:schemeClr>
              </a:solidFill>
              <a:latin typeface="Roboto" panose="02000000000000000000" pitchFamily="2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6C5C998-FFC1-3AB5-F9EC-68CBFB6D8F33}"/>
              </a:ext>
            </a:extLst>
          </p:cNvPr>
          <p:cNvSpPr/>
          <p:nvPr/>
        </p:nvSpPr>
        <p:spPr>
          <a:xfrm>
            <a:off x="6584710" y="45444"/>
            <a:ext cx="1850892" cy="107132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u="none" strike="noStrike" cap="none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u="none" strike="noStrike" cap="none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u="none" strike="noStrike" cap="none" dirty="0">
                <a:solidFill>
                  <a:schemeClr val="accent4">
                    <a:lumMod val="50000"/>
                  </a:schemeClr>
                </a:solidFill>
                <a:cs typeface="Times New Roman" panose="02020603050405020304" pitchFamily="18" charset="0"/>
              </a:rPr>
              <a:t>Испытание опытного образца в полевых условиях </a:t>
            </a:r>
          </a:p>
          <a:p>
            <a:pPr algn="ctr"/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cs typeface="Times New Roman" panose="02020603050405020304" pitchFamily="18" charset="0"/>
              </a:rPr>
              <a:t>2024 год</a:t>
            </a:r>
            <a:endParaRPr lang="ru-RU" sz="1400" b="1" i="1" u="none" strike="noStrike" cap="none" dirty="0">
              <a:solidFill>
                <a:schemeClr val="accent4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dirty="0"/>
          </a:p>
          <a:p>
            <a:pPr algn="ctr"/>
            <a:endParaRPr lang="ru-RU" dirty="0">
              <a:solidFill>
                <a:schemeClr val="tx1">
                  <a:lumMod val="50000"/>
                </a:schemeClr>
              </a:solidFill>
              <a:latin typeface="Roboto" panose="02000000000000000000" pitchFamily="2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1FF073-F728-974B-F4A1-46094B6B940B}"/>
              </a:ext>
            </a:extLst>
          </p:cNvPr>
          <p:cNvSpPr/>
          <p:nvPr/>
        </p:nvSpPr>
        <p:spPr>
          <a:xfrm>
            <a:off x="2305220" y="3488747"/>
            <a:ext cx="1849890" cy="81845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cs typeface="Times New Roman" panose="02020603050405020304" pitchFamily="18" charset="0"/>
              </a:rPr>
              <a:t>Проведение переговоров с вузом о взаимодействия</a:t>
            </a:r>
            <a:endParaRPr lang="ru-RU" b="1" dirty="0"/>
          </a:p>
          <a:p>
            <a:pPr algn="ctr"/>
            <a:endParaRPr lang="ru-RU" dirty="0">
              <a:solidFill>
                <a:schemeClr val="tx1">
                  <a:lumMod val="50000"/>
                </a:schemeClr>
              </a:solidFill>
              <a:latin typeface="Roboto" panose="02000000000000000000" pitchFamily="2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5B0F399-E087-8476-E6B2-65CBCD43A1C6}"/>
              </a:ext>
            </a:extLst>
          </p:cNvPr>
          <p:cNvSpPr/>
          <p:nvPr/>
        </p:nvSpPr>
        <p:spPr>
          <a:xfrm>
            <a:off x="1415655" y="4348159"/>
            <a:ext cx="1607764" cy="7218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cs typeface="Times New Roman" panose="02020603050405020304" pitchFamily="18" charset="0"/>
              </a:rPr>
              <a:t>Экономический анализ</a:t>
            </a:r>
          </a:p>
          <a:p>
            <a:pPr algn="ctr"/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cs typeface="Times New Roman" panose="02020603050405020304" pitchFamily="18" charset="0"/>
              </a:rPr>
              <a:t>2023 год</a:t>
            </a:r>
            <a:endParaRPr lang="ru-RU" sz="1400" b="1" i="1" dirty="0">
              <a:solidFill>
                <a:schemeClr val="accent4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1744FA-4622-F58D-0332-4DE986FC8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957247">
            <a:off x="1675787" y="3888193"/>
            <a:ext cx="608610" cy="30608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EE9801-BCF5-3B41-59EB-F9B1C52C33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957247">
            <a:off x="2772924" y="3048598"/>
            <a:ext cx="608610" cy="30608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72F0E2-9F7D-CC2D-4744-69F033D0E2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957247">
            <a:off x="3792886" y="2296242"/>
            <a:ext cx="608610" cy="30608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7A0AC0-0A25-C64E-3FFC-4238B66AA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957247">
            <a:off x="4797227" y="1599884"/>
            <a:ext cx="608610" cy="30608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0C714B-7758-9466-2A42-9CDEF13E8E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957247">
            <a:off x="5955277" y="703934"/>
            <a:ext cx="608610" cy="30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784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>
            <a:spLocks noGrp="1"/>
          </p:cNvSpPr>
          <p:nvPr>
            <p:ph type="title"/>
          </p:nvPr>
        </p:nvSpPr>
        <p:spPr>
          <a:xfrm>
            <a:off x="250440" y="530274"/>
            <a:ext cx="840519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                   </a:t>
            </a:r>
            <a:r>
              <a:rPr lang="ru" sz="2800" dirty="0">
                <a:solidFill>
                  <a:schemeClr val="dk1"/>
                </a:solidFill>
              </a:rPr>
              <a:t>КОНТАКТЫ ЛИДЕРА</a:t>
            </a:r>
            <a:br>
              <a:rPr lang="ru" sz="2800" dirty="0">
                <a:solidFill>
                  <a:schemeClr val="dk1"/>
                </a:solidFill>
              </a:rPr>
            </a:br>
            <a:r>
              <a:rPr lang="ru" sz="2800" dirty="0">
                <a:solidFill>
                  <a:schemeClr val="dk1"/>
                </a:solidFill>
              </a:rPr>
              <a:t>                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78" name="Google Shape;278;p13"/>
          <p:cNvSpPr txBox="1">
            <a:spLocks noGrp="1"/>
          </p:cNvSpPr>
          <p:nvPr>
            <p:ph type="body" idx="1"/>
          </p:nvPr>
        </p:nvSpPr>
        <p:spPr>
          <a:xfrm>
            <a:off x="1880701" y="1080331"/>
            <a:ext cx="6872896" cy="978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Электронный адрес: </a:t>
            </a:r>
            <a:r>
              <a:rPr lang="en-US" dirty="0">
                <a:solidFill>
                  <a:srgbClr val="132C40"/>
                </a:solidFill>
                <a:hlinkClick r:id="rId3"/>
              </a:rPr>
              <a:t>milena.chitpanova@bk.ru</a:t>
            </a:r>
            <a:endParaRPr lang="en-US"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Сотовый номер телефона: +7 (923) 661 02 29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129107" y="144024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3766" y="181878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6C4149-012C-BBAB-AFFC-D7D382B4AB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9621" b="18059"/>
          <a:stretch/>
        </p:blipFill>
        <p:spPr>
          <a:xfrm>
            <a:off x="2566571" y="1740421"/>
            <a:ext cx="2248760" cy="26894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Google Shape;121;p2">
            <a:extLst>
              <a:ext uri="{FF2B5EF4-FFF2-40B4-BE49-F238E27FC236}">
                <a16:creationId xmlns:a16="http://schemas.microsoft.com/office/drawing/2014/main" id="{0AF56F89-ABEB-64B2-7DA5-54E36ABCF66F}"/>
              </a:ext>
            </a:extLst>
          </p:cNvPr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Google Shape;122;p2">
            <a:extLst>
              <a:ext uri="{FF2B5EF4-FFF2-40B4-BE49-F238E27FC236}">
                <a16:creationId xmlns:a16="http://schemas.microsoft.com/office/drawing/2014/main" id="{163EA585-9A10-5D53-6446-E1ABDEB276FA}"/>
              </a:ext>
            </a:extLst>
          </p:cNvPr>
          <p:cNvSpPr/>
          <p:nvPr/>
        </p:nvSpPr>
        <p:spPr>
          <a:xfrm>
            <a:off x="7478040" y="3460304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Google Shape;123;p2">
            <a:extLst>
              <a:ext uri="{FF2B5EF4-FFF2-40B4-BE49-F238E27FC236}">
                <a16:creationId xmlns:a16="http://schemas.microsoft.com/office/drawing/2014/main" id="{409A0F03-9FB7-87B5-2224-964A5FB8FAD1}"/>
              </a:ext>
            </a:extLst>
          </p:cNvPr>
          <p:cNvSpPr/>
          <p:nvPr/>
        </p:nvSpPr>
        <p:spPr>
          <a:xfrm>
            <a:off x="7494443" y="357255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Google Shape;124;p2">
            <a:extLst>
              <a:ext uri="{FF2B5EF4-FFF2-40B4-BE49-F238E27FC236}">
                <a16:creationId xmlns:a16="http://schemas.microsoft.com/office/drawing/2014/main" id="{3071E317-341E-9982-C2FA-CC553B745819}"/>
              </a:ext>
            </a:extLst>
          </p:cNvPr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" name="Google Shape;127;p2">
            <a:extLst>
              <a:ext uri="{FF2B5EF4-FFF2-40B4-BE49-F238E27FC236}">
                <a16:creationId xmlns:a16="http://schemas.microsoft.com/office/drawing/2014/main" id="{1C6D6811-9C87-CF23-F49F-AA88249A8520}"/>
              </a:ext>
            </a:extLst>
          </p:cNvPr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1877</TotalTime>
  <Words>638</Words>
  <Application>Microsoft Office PowerPoint</Application>
  <PresentationFormat>Экран (16:9)</PresentationFormat>
  <Paragraphs>123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Helvetica Neue</vt:lpstr>
      <vt:lpstr>Raleway SemiBold</vt:lpstr>
      <vt:lpstr>Arial</vt:lpstr>
      <vt:lpstr>Raleway</vt:lpstr>
      <vt:lpstr>Calibri</vt:lpstr>
      <vt:lpstr>Century Gothic</vt:lpstr>
      <vt:lpstr>Times New Roman</vt:lpstr>
      <vt:lpstr>Roboto</vt:lpstr>
      <vt:lpstr>Simple Light</vt:lpstr>
      <vt:lpstr>Simple Light</vt:lpstr>
      <vt:lpstr>Автоматизированный прибор для контроля качества сварных соединений с применением машинного зрения</vt:lpstr>
      <vt:lpstr>Презентация PowerPoint</vt:lpstr>
      <vt:lpstr>Проблема</vt:lpstr>
      <vt:lpstr>Целевая аудитория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                   КОНТАКТЫ ЛИДЕРА      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приспособления и методики оценки качества монтажной сборки и сварки участка линии трубопровода</dc:title>
  <dc:creator>Алексей HH</dc:creator>
  <cp:lastModifiedBy>Алексей</cp:lastModifiedBy>
  <cp:revision>74</cp:revision>
  <dcterms:modified xsi:type="dcterms:W3CDTF">2023-12-05T03:13:37Z</dcterms:modified>
</cp:coreProperties>
</file>