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5" r:id="rId1"/>
  </p:sldMasterIdLst>
  <p:notesMasterIdLst>
    <p:notesMasterId r:id="rId20"/>
  </p:notes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</p:sldIdLst>
  <p:sldSz cx="9144000" cy="5143500" type="screen16x9"/>
  <p:notesSz cx="6858000" cy="9144000"/>
  <p:embeddedFontLst>
    <p:embeddedFont>
      <p:font typeface="STZhongsong" panose="02010600040101010101" pitchFamily="2" charset="-122"/>
      <p:regular r:id="rId21"/>
    </p:embeddedFont>
    <p:embeddedFont>
      <p:font typeface="Catamaran Light" panose="020B0604020202020204" charset="0"/>
      <p:regular r:id="rId22"/>
      <p:bold r:id="rId23"/>
    </p:embeddedFont>
    <p:embeddedFont>
      <p:font typeface="Livvic" pitchFamily="2" charset="0"/>
      <p:regular r:id="rId24"/>
      <p:bold r:id="rId25"/>
      <p:italic r:id="rId26"/>
      <p:boldItalic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FC4426C-7003-41B9-80D6-F73419238D9C}">
  <a:tblStyle styleId="{2FC4426C-7003-41B9-80D6-F73419238D9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34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2a002a3fd8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2a002a3fd8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05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a002a3fd85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g2a002a3fd85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a02fde5236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g2a02fde5236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a02fde5236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g2a02fde5236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a02fde5236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g2a02fde5236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fd3fe9fe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9fd3fe9fe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a002a3fd85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g2a002a3fd85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a02fde523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g2a02fde523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a02fde5236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g2a02fde5236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a02fde5236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g2a02fde5236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7" name="Google Shape;18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05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59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>
  <p:cSld name="CUSTOM_7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39575" y="1701225"/>
            <a:ext cx="4592400" cy="17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4800">
                <a:solidFill>
                  <a:srgbClr val="43434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4800">
                <a:solidFill>
                  <a:srgbClr val="43434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4800">
                <a:solidFill>
                  <a:srgbClr val="43434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4800">
                <a:solidFill>
                  <a:srgbClr val="43434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4800">
                <a:solidFill>
                  <a:srgbClr val="43434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4800">
                <a:solidFill>
                  <a:srgbClr val="43434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4800">
                <a:solidFill>
                  <a:srgbClr val="43434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4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039575" y="3206400"/>
            <a:ext cx="2402100" cy="7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CUSTOM_3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 rot="5400000">
            <a:off x="6603595" y="1930225"/>
            <a:ext cx="34812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CUSTOM_13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672375" y="1432475"/>
            <a:ext cx="34980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subTitle" idx="1"/>
          </p:nvPr>
        </p:nvSpPr>
        <p:spPr>
          <a:xfrm flipH="1">
            <a:off x="1667175" y="2154225"/>
            <a:ext cx="2503200" cy="11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>
                <a:solidFill>
                  <a:srgbClr val="43434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1">
  <p:cSld name="CUSTOM_27_1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ctrTitle"/>
          </p:nvPr>
        </p:nvSpPr>
        <p:spPr>
          <a:xfrm>
            <a:off x="631875" y="842025"/>
            <a:ext cx="2871300" cy="6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subTitle" idx="1"/>
          </p:nvPr>
        </p:nvSpPr>
        <p:spPr>
          <a:xfrm>
            <a:off x="631884" y="1410841"/>
            <a:ext cx="2480700" cy="5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ctrTitle" idx="2"/>
          </p:nvPr>
        </p:nvSpPr>
        <p:spPr>
          <a:xfrm>
            <a:off x="4213664" y="842025"/>
            <a:ext cx="2697900" cy="6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ubTitle" idx="3"/>
          </p:nvPr>
        </p:nvSpPr>
        <p:spPr>
          <a:xfrm>
            <a:off x="4213664" y="1410841"/>
            <a:ext cx="2586000" cy="7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ctrTitle" idx="4"/>
          </p:nvPr>
        </p:nvSpPr>
        <p:spPr>
          <a:xfrm>
            <a:off x="631883" y="3331927"/>
            <a:ext cx="2871300" cy="6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5"/>
          </p:nvPr>
        </p:nvSpPr>
        <p:spPr>
          <a:xfrm>
            <a:off x="631884" y="3914208"/>
            <a:ext cx="24807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ctrTitle" idx="6"/>
          </p:nvPr>
        </p:nvSpPr>
        <p:spPr>
          <a:xfrm rot="5400000">
            <a:off x="6685437" y="1646270"/>
            <a:ext cx="29133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ctrTitle" idx="7"/>
          </p:nvPr>
        </p:nvSpPr>
        <p:spPr>
          <a:xfrm>
            <a:off x="4213664" y="3331934"/>
            <a:ext cx="2586000" cy="6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8"/>
          </p:nvPr>
        </p:nvSpPr>
        <p:spPr>
          <a:xfrm>
            <a:off x="4213664" y="3914208"/>
            <a:ext cx="2586000" cy="7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1">
  <p:cSld name="CUSTOM_27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ctrTitle"/>
          </p:nvPr>
        </p:nvSpPr>
        <p:spPr>
          <a:xfrm>
            <a:off x="4921575" y="2993035"/>
            <a:ext cx="1828200" cy="6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ubTitle" idx="1"/>
          </p:nvPr>
        </p:nvSpPr>
        <p:spPr>
          <a:xfrm>
            <a:off x="4921575" y="3553810"/>
            <a:ext cx="15222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ctrTitle" idx="2"/>
          </p:nvPr>
        </p:nvSpPr>
        <p:spPr>
          <a:xfrm>
            <a:off x="906139" y="2993035"/>
            <a:ext cx="1828200" cy="6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ubTitle" idx="3"/>
          </p:nvPr>
        </p:nvSpPr>
        <p:spPr>
          <a:xfrm>
            <a:off x="906139" y="3553810"/>
            <a:ext cx="15222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ctrTitle" idx="4"/>
          </p:nvPr>
        </p:nvSpPr>
        <p:spPr>
          <a:xfrm rot="5400000">
            <a:off x="6685437" y="1646270"/>
            <a:ext cx="29133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ctrTitle" idx="5"/>
          </p:nvPr>
        </p:nvSpPr>
        <p:spPr>
          <a:xfrm>
            <a:off x="2928557" y="2993035"/>
            <a:ext cx="1798800" cy="6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1800">
                <a:solidFill>
                  <a:srgbClr val="F3F3F3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ubTitle" idx="6"/>
          </p:nvPr>
        </p:nvSpPr>
        <p:spPr>
          <a:xfrm>
            <a:off x="2928550" y="3553810"/>
            <a:ext cx="14763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2">
  <p:cSld name="CUSTOM_14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>
            <a:spLocks noGrp="1"/>
          </p:cNvSpPr>
          <p:nvPr>
            <p:ph type="ctrTitle"/>
          </p:nvPr>
        </p:nvSpPr>
        <p:spPr>
          <a:xfrm>
            <a:off x="5432000" y="710675"/>
            <a:ext cx="2888100" cy="20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ubTitle" idx="1"/>
          </p:nvPr>
        </p:nvSpPr>
        <p:spPr>
          <a:xfrm>
            <a:off x="5363550" y="2724625"/>
            <a:ext cx="2956500" cy="17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3">
  <p:cSld name="CUSTOM_16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>
            <a:spLocks noGrp="1"/>
          </p:cNvSpPr>
          <p:nvPr>
            <p:ph type="subTitle" idx="1"/>
          </p:nvPr>
        </p:nvSpPr>
        <p:spPr>
          <a:xfrm>
            <a:off x="2117847" y="3380460"/>
            <a:ext cx="29514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/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ctrTitle"/>
          </p:nvPr>
        </p:nvSpPr>
        <p:spPr>
          <a:xfrm rot="-5400000">
            <a:off x="-343101" y="1759150"/>
            <a:ext cx="2888100" cy="89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143000" y="841772"/>
            <a:ext cx="2996952" cy="1790700"/>
          </a:xfrm>
        </p:spPr>
        <p:txBody>
          <a:bodyPr anchor="b"/>
          <a:lstStyle>
            <a:lvl1pPr algn="ctr" defTabSz="658367">
              <a:defRPr sz="6900">
                <a:solidFill>
                  <a:srgbClr val="8F00FF"/>
                </a:solidFill>
                <a:latin typeface="Gilroy-ExtraBold"/>
                <a:sym typeface="Gilroy-ExtraBold"/>
              </a:defRPr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500" dirty="0"/>
              <a:t>НАЗВАНИЕ </a:t>
            </a:r>
            <a:br>
              <a:rPr lang="ru-RU" sz="4500" dirty="0"/>
            </a:br>
            <a:r>
              <a:rPr lang="ru-RU" sz="45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143000" y="2701528"/>
            <a:ext cx="2996952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206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411" y="1077486"/>
            <a:ext cx="4139952" cy="1790700"/>
          </a:xfrm>
        </p:spPr>
        <p:txBody>
          <a:bodyPr>
            <a:noAutofit/>
          </a:bodyPr>
          <a:lstStyle/>
          <a:p>
            <a:r>
              <a:rPr lang="en-US" sz="8000" dirty="0">
                <a:latin typeface="STZhongsong" panose="02010600040101010101" pitchFamily="2" charset="-122"/>
                <a:ea typeface="STZhongsong" panose="02010600040101010101" pitchFamily="2" charset="-122"/>
              </a:rPr>
              <a:t>PetCare</a:t>
            </a:r>
            <a:endParaRPr lang="ru-RU" sz="8000" dirty="0">
              <a:latin typeface="STZhongsong" panose="02010600040101010101" pitchFamily="2" charset="-122"/>
              <a:ea typeface="STZhongsong" panose="02010600040101010101" pitchFamily="2" charset="-122"/>
            </a:endParaRP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461" y="2690048"/>
            <a:ext cx="2996952" cy="356276"/>
          </a:xfrm>
        </p:spPr>
        <p:txBody>
          <a:bodyPr>
            <a:normAutofit fontScale="25000" lnSpcReduction="20000"/>
          </a:bodyPr>
          <a:lstStyle/>
          <a:p>
            <a:pPr rtl="0"/>
            <a:r>
              <a:rPr lang="ru-RU" sz="4800" dirty="0">
                <a:solidFill>
                  <a:srgbClr val="BA5DFF"/>
                </a:solidFill>
                <a:latin typeface="STZhongsong" panose="02010600040101010101" pitchFamily="2" charset="-122"/>
                <a:ea typeface="STZhongsong" panose="02010600040101010101" pitchFamily="2" charset="-122"/>
              </a:rPr>
              <a:t>Мобильное приложение для передержки домашних животных</a:t>
            </a:r>
          </a:p>
          <a:p>
            <a:endParaRPr lang="ru-RU" dirty="0">
              <a:solidFill>
                <a:srgbClr val="8F00F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57CB53-D0B5-8639-B978-8563E82E6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0955" y="0"/>
            <a:ext cx="4593045" cy="5143500"/>
          </a:xfrm>
          <a:prstGeom prst="rect">
            <a:avLst/>
          </a:prstGeom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4B282B1C-E76E-D906-FA51-5C295FA38E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842F45D9-96BE-9A18-B8EB-1D956D767D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>
            <a:extLst>
              <a:ext uri="{FF2B5EF4-FFF2-40B4-BE49-F238E27FC236}">
                <a16:creationId xmlns:a16="http://schemas.microsoft.com/office/drawing/2014/main" id="{F88438A8-E6C0-96CC-FFDF-AF200D9C45B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27241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271F12F4-2B1F-76BF-82BA-F1E1BA001A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2" t="1644" r="21597"/>
          <a:stretch/>
        </p:blipFill>
        <p:spPr bwMode="auto">
          <a:xfrm>
            <a:off x="6586788" y="1752601"/>
            <a:ext cx="2557213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3;p11">
            <a:extLst>
              <a:ext uri="{FF2B5EF4-FFF2-40B4-BE49-F238E27FC236}">
                <a16:creationId xmlns:a16="http://schemas.microsoft.com/office/drawing/2014/main" id="{F4316E13-4542-8F74-821B-30871DAF7A33}"/>
              </a:ext>
            </a:extLst>
          </p:cNvPr>
          <p:cNvSpPr/>
          <p:nvPr/>
        </p:nvSpPr>
        <p:spPr>
          <a:xfrm rot="16200000" flipH="1">
            <a:off x="1430476" y="863934"/>
            <a:ext cx="2848002" cy="36237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0"/>
          <p:cNvSpPr/>
          <p:nvPr/>
        </p:nvSpPr>
        <p:spPr>
          <a:xfrm rot="-5400000" flipH="1">
            <a:off x="1390259" y="823714"/>
            <a:ext cx="2844480" cy="37076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0"/>
          <p:cNvSpPr txBox="1">
            <a:spLocks noGrp="1"/>
          </p:cNvSpPr>
          <p:nvPr>
            <p:ph type="ctrTitle"/>
          </p:nvPr>
        </p:nvSpPr>
        <p:spPr>
          <a:xfrm>
            <a:off x="878821" y="248357"/>
            <a:ext cx="4592400" cy="89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Рассматриваемая проблема</a:t>
            </a:r>
            <a:endParaRPr sz="24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3" name="Google Shape;53;p10"/>
          <p:cNvSpPr txBox="1">
            <a:spLocks noGrp="1"/>
          </p:cNvSpPr>
          <p:nvPr>
            <p:ph type="subTitle" idx="1"/>
          </p:nvPr>
        </p:nvSpPr>
        <p:spPr>
          <a:xfrm>
            <a:off x="1042606" y="1463098"/>
            <a:ext cx="3529394" cy="24847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В условиях реального мира, жизнь с домашним животным может быть омрачена командировками или различными поездками, ведь не всегда есть возможность взять питомца с собой.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Именно эта причина стала отправной точкой для разработки нашего проекта.</a:t>
            </a:r>
            <a:endParaRPr sz="1600" dirty="0">
              <a:solidFill>
                <a:schemeClr val="accent6">
                  <a:lumMod val="50000"/>
                </a:schemeClr>
              </a:solidFill>
              <a:latin typeface="Livvic" pitchFamily="2" charset="0"/>
            </a:endParaRPr>
          </a:p>
        </p:txBody>
      </p:sp>
      <p:pic>
        <p:nvPicPr>
          <p:cNvPr id="56" name="Google Shape;56;p10"/>
          <p:cNvPicPr preferRelativeResize="0"/>
          <p:nvPr/>
        </p:nvPicPr>
        <p:blipFill rotWithShape="1">
          <a:blip r:embed="rId3">
            <a:alphaModFix/>
          </a:blip>
          <a:srcRect l="12178" r="5468"/>
          <a:stretch/>
        </p:blipFill>
        <p:spPr>
          <a:xfrm>
            <a:off x="4666343" y="1251800"/>
            <a:ext cx="3519006" cy="284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74;p12">
            <a:extLst>
              <a:ext uri="{FF2B5EF4-FFF2-40B4-BE49-F238E27FC236}">
                <a16:creationId xmlns:a16="http://schemas.microsoft.com/office/drawing/2014/main" id="{CFA4B30B-6531-25CB-12DB-C21AB3E0C96B}"/>
              </a:ext>
            </a:extLst>
          </p:cNvPr>
          <p:cNvSpPr txBox="1">
            <a:spLocks/>
          </p:cNvSpPr>
          <p:nvPr/>
        </p:nvSpPr>
        <p:spPr>
          <a:xfrm>
            <a:off x="0" y="-178789"/>
            <a:ext cx="12015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ivvic"/>
              <a:buNone/>
              <a:defRPr sz="4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>
              <a:buSzPts val="2800"/>
            </a:pPr>
            <a:r>
              <a:rPr lang="en-US" sz="16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PetCare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3;p11">
            <a:extLst>
              <a:ext uri="{FF2B5EF4-FFF2-40B4-BE49-F238E27FC236}">
                <a16:creationId xmlns:a16="http://schemas.microsoft.com/office/drawing/2014/main" id="{B3140C5A-4E67-A9DB-E8C0-83280BB7227F}"/>
              </a:ext>
            </a:extLst>
          </p:cNvPr>
          <p:cNvSpPr/>
          <p:nvPr/>
        </p:nvSpPr>
        <p:spPr>
          <a:xfrm rot="16200000" flipH="1">
            <a:off x="5826216" y="949418"/>
            <a:ext cx="2745742" cy="284480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3;p11">
            <a:extLst>
              <a:ext uri="{FF2B5EF4-FFF2-40B4-BE49-F238E27FC236}">
                <a16:creationId xmlns:a16="http://schemas.microsoft.com/office/drawing/2014/main" id="{58EDBE09-D9E8-1C4B-3345-72F78B04A932}"/>
              </a:ext>
            </a:extLst>
          </p:cNvPr>
          <p:cNvSpPr/>
          <p:nvPr/>
        </p:nvSpPr>
        <p:spPr>
          <a:xfrm rot="16200000" flipH="1">
            <a:off x="322942" y="-322942"/>
            <a:ext cx="486229" cy="1132114"/>
          </a:xfrm>
          <a:prstGeom prst="rect">
            <a:avLst/>
          </a:prstGeom>
          <a:solidFill>
            <a:srgbClr val="D5CB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1"/>
          <p:cNvSpPr txBox="1">
            <a:spLocks noGrp="1"/>
          </p:cNvSpPr>
          <p:nvPr>
            <p:ph type="ctrTitle"/>
          </p:nvPr>
        </p:nvSpPr>
        <p:spPr>
          <a:xfrm>
            <a:off x="656293" y="699224"/>
            <a:ext cx="34812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Введение</a:t>
            </a:r>
            <a:endParaRPr dirty="0">
              <a:solidFill>
                <a:srgbClr val="2C271E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1"/>
          <p:cNvSpPr txBox="1">
            <a:spLocks noGrp="1"/>
          </p:cNvSpPr>
          <p:nvPr>
            <p:ph type="subTitle" idx="4294967295"/>
          </p:nvPr>
        </p:nvSpPr>
        <p:spPr>
          <a:xfrm flipH="1">
            <a:off x="522514" y="1337549"/>
            <a:ext cx="5040313" cy="291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None/>
            </a:pPr>
            <a:r>
              <a:rPr lang="ru-RU" sz="1800" b="1" i="0" u="none" strike="noStrike" cap="none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PetCare</a:t>
            </a:r>
            <a:r>
              <a:rPr lang="ru-RU" sz="1800" b="0" i="0" u="none" strike="noStrike" cap="none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 – это </a:t>
            </a:r>
            <a:r>
              <a:rPr lang="ru-RU" sz="1800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онлайн сервис</a:t>
            </a:r>
            <a:r>
              <a:rPr lang="ru-RU" sz="1800" b="0" i="0" u="none" strike="noStrike" cap="none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 для передержки домашних животных, </a:t>
            </a:r>
            <a:r>
              <a:rPr lang="ru-RU" sz="1800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хозяева</a:t>
            </a:r>
            <a:r>
              <a:rPr lang="ru-RU" sz="1800" b="0" i="0" u="none" strike="noStrike" cap="none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 которых ищут надежных </a:t>
            </a:r>
            <a:r>
              <a:rPr lang="ru-RU" sz="1800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людей, способных присмотреть за их</a:t>
            </a:r>
            <a:r>
              <a:rPr lang="ru-RU" sz="1800" b="0" i="0" u="none" strike="noStrike" cap="none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 питомц</a:t>
            </a:r>
            <a:r>
              <a:rPr lang="ru-RU" sz="1800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ами</a:t>
            </a:r>
            <a:r>
              <a:rPr lang="ru-RU" sz="1800" b="0" i="0" u="none" strike="noStrike" cap="none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, а также для тех, кто</a:t>
            </a:r>
            <a:r>
              <a:rPr lang="ru-RU" sz="1800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не может завести собственного питомца </a:t>
            </a:r>
            <a:r>
              <a:rPr lang="ru-RU" sz="1800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по каким-либо обстоятельствам</a:t>
            </a:r>
            <a:r>
              <a:rPr lang="ru-RU" sz="1800" b="0" i="0" u="none" strike="noStrike" cap="none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. </a:t>
            </a:r>
            <a:endParaRPr sz="1100" dirty="0">
              <a:latin typeface="+mn-lt"/>
            </a:endParaRPr>
          </a:p>
        </p:txBody>
      </p:sp>
      <p:sp>
        <p:nvSpPr>
          <p:cNvPr id="63" name="Google Shape;63;p11"/>
          <p:cNvSpPr/>
          <p:nvPr/>
        </p:nvSpPr>
        <p:spPr>
          <a:xfrm rot="-5400000" flipH="1">
            <a:off x="8404682" y="4404181"/>
            <a:ext cx="390069" cy="1088569"/>
          </a:xfrm>
          <a:prstGeom prst="rect">
            <a:avLst/>
          </a:prstGeom>
          <a:solidFill>
            <a:srgbClr val="D5CB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8839" y="1402863"/>
            <a:ext cx="19050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74;p12">
            <a:extLst>
              <a:ext uri="{FF2B5EF4-FFF2-40B4-BE49-F238E27FC236}">
                <a16:creationId xmlns:a16="http://schemas.microsoft.com/office/drawing/2014/main" id="{A433AA01-327B-DB5D-E4D1-2B097164F5D9}"/>
              </a:ext>
            </a:extLst>
          </p:cNvPr>
          <p:cNvSpPr txBox="1">
            <a:spLocks/>
          </p:cNvSpPr>
          <p:nvPr/>
        </p:nvSpPr>
        <p:spPr>
          <a:xfrm>
            <a:off x="0" y="-205235"/>
            <a:ext cx="12015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ivvic"/>
              <a:buNone/>
              <a:defRPr sz="4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>
              <a:buSzPts val="2800"/>
            </a:pPr>
            <a:r>
              <a:rPr lang="en-US" sz="16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PetCare</a:t>
            </a:r>
          </a:p>
        </p:txBody>
      </p:sp>
      <p:sp>
        <p:nvSpPr>
          <p:cNvPr id="5" name="Google Shape;63;p11">
            <a:extLst>
              <a:ext uri="{FF2B5EF4-FFF2-40B4-BE49-F238E27FC236}">
                <a16:creationId xmlns:a16="http://schemas.microsoft.com/office/drawing/2014/main" id="{BBF33D35-EC8B-DA21-10AA-331B3EAEF420}"/>
              </a:ext>
            </a:extLst>
          </p:cNvPr>
          <p:cNvSpPr/>
          <p:nvPr/>
        </p:nvSpPr>
        <p:spPr>
          <a:xfrm rot="16200000" flipH="1">
            <a:off x="8430078" y="4429578"/>
            <a:ext cx="375557" cy="1052286"/>
          </a:xfrm>
          <a:prstGeom prst="rect">
            <a:avLst/>
          </a:prstGeom>
          <a:solidFill>
            <a:srgbClr val="D5CB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2"/>
          <p:cNvSpPr/>
          <p:nvPr/>
        </p:nvSpPr>
        <p:spPr>
          <a:xfrm rot="-5400000" flipH="1">
            <a:off x="629061" y="819152"/>
            <a:ext cx="4380680" cy="35052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2"/>
          <p:cNvSpPr txBox="1">
            <a:spLocks noGrp="1"/>
          </p:cNvSpPr>
          <p:nvPr>
            <p:ph type="title"/>
          </p:nvPr>
        </p:nvSpPr>
        <p:spPr>
          <a:xfrm>
            <a:off x="0" y="-244171"/>
            <a:ext cx="12015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16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PetCare</a:t>
            </a:r>
            <a:endParaRPr sz="1600"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2"/>
          <p:cNvSpPr txBox="1">
            <a:spLocks noGrp="1"/>
          </p:cNvSpPr>
          <p:nvPr>
            <p:ph type="subTitle" idx="1"/>
          </p:nvPr>
        </p:nvSpPr>
        <p:spPr>
          <a:xfrm flipH="1">
            <a:off x="1377586" y="1501615"/>
            <a:ext cx="3569118" cy="429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71E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accent6">
                    <a:lumMod val="50000"/>
                  </a:schemeClr>
                </a:solidFill>
                <a:latin typeface="+mn-lt"/>
                <a:ea typeface="Arial"/>
                <a:cs typeface="Arial"/>
                <a:sym typeface="Arial"/>
              </a:rPr>
              <a:t> Платформа предлагает: </a:t>
            </a:r>
            <a:endParaRPr sz="1600" b="0" i="0" u="none" strike="noStrike" cap="none" dirty="0">
              <a:solidFill>
                <a:schemeClr val="accent6">
                  <a:lumMod val="50000"/>
                </a:schemeClr>
              </a:solidFill>
              <a:latin typeface="+mn-lt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71E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+mn-lt"/>
                <a:ea typeface="Arial"/>
                <a:cs typeface="Arial"/>
                <a:sym typeface="Arial"/>
              </a:rPr>
              <a:t>поиск надежных ситтеров,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71E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600" b="0" i="0" u="none" strike="noStrike" cap="none" dirty="0">
                <a:solidFill>
                  <a:schemeClr val="accent6">
                    <a:lumMod val="50000"/>
                  </a:schemeClr>
                </a:solidFill>
                <a:latin typeface="+mn-lt"/>
                <a:ea typeface="Arial"/>
                <a:cs typeface="Arial"/>
                <a:sym typeface="Arial"/>
              </a:rPr>
              <a:t>возможность бронирования,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+mn-lt"/>
              <a:ea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71E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600" b="0" i="0" u="none" strike="noStrike" cap="none" dirty="0">
                <a:solidFill>
                  <a:schemeClr val="accent6">
                    <a:lumMod val="50000"/>
                  </a:schemeClr>
                </a:solidFill>
                <a:latin typeface="+mn-lt"/>
                <a:ea typeface="Arial"/>
                <a:cs typeface="Arial"/>
                <a:sym typeface="Arial"/>
              </a:rPr>
              <a:t>чат для общения, 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+mn-lt"/>
              <a:ea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71E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600" b="0" i="0" u="none" strike="noStrike" cap="none" dirty="0">
                <a:solidFill>
                  <a:schemeClr val="accent6">
                    <a:lumMod val="50000"/>
                  </a:schemeClr>
                </a:solidFill>
                <a:latin typeface="+mn-lt"/>
                <a:ea typeface="Arial"/>
                <a:cs typeface="Arial"/>
                <a:sym typeface="Arial"/>
              </a:rPr>
              <a:t>рекламу,</a:t>
            </a:r>
            <a:endParaRPr lang="ru-RU" sz="1600" b="0" i="0" u="none" strike="noStrike" cap="none" dirty="0">
              <a:solidFill>
                <a:schemeClr val="accent6">
                  <a:lumMod val="50000"/>
                </a:schemeClr>
              </a:solidFill>
              <a:latin typeface="+mn-lt"/>
              <a:ea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71E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+mn-lt"/>
                <a:ea typeface="Arial"/>
                <a:cs typeface="Arial"/>
                <a:sym typeface="Arial"/>
              </a:rPr>
              <a:t>техническую </a:t>
            </a:r>
            <a:r>
              <a:rPr lang="ru-RU" sz="1600" b="0" i="0" u="none" strike="noStrike" cap="none" dirty="0">
                <a:solidFill>
                  <a:schemeClr val="accent6">
                    <a:lumMod val="50000"/>
                  </a:schemeClr>
                </a:solidFill>
                <a:latin typeface="+mn-lt"/>
                <a:ea typeface="Arial"/>
                <a:cs typeface="Arial"/>
                <a:sym typeface="Arial"/>
              </a:rPr>
              <a:t>поддержку.</a:t>
            </a:r>
            <a:endParaRPr sz="1600" dirty="0">
              <a:solidFill>
                <a:schemeClr val="accent6">
                  <a:lumMod val="50000"/>
                </a:schemeClr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73" name="Google Shape;73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381410"/>
            <a:ext cx="3633328" cy="4380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/>
          <p:nvPr/>
        </p:nvSpPr>
        <p:spPr>
          <a:xfrm>
            <a:off x="862326" y="7896"/>
            <a:ext cx="3607500" cy="2632200"/>
          </a:xfrm>
          <a:prstGeom prst="rect">
            <a:avLst/>
          </a:prstGeom>
          <a:solidFill>
            <a:srgbClr val="EAE5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3"/>
          <p:cNvSpPr/>
          <p:nvPr/>
        </p:nvSpPr>
        <p:spPr>
          <a:xfrm>
            <a:off x="4469819" y="4623"/>
            <a:ext cx="3607500" cy="2632200"/>
          </a:xfrm>
          <a:prstGeom prst="rect">
            <a:avLst/>
          </a:prstGeom>
          <a:solidFill>
            <a:srgbClr val="D5CB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3"/>
          <p:cNvSpPr/>
          <p:nvPr/>
        </p:nvSpPr>
        <p:spPr>
          <a:xfrm>
            <a:off x="871935" y="2636823"/>
            <a:ext cx="3607500" cy="2511300"/>
          </a:xfrm>
          <a:prstGeom prst="rect">
            <a:avLst/>
          </a:prstGeom>
          <a:solidFill>
            <a:srgbClr val="D5CB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3"/>
          <p:cNvSpPr/>
          <p:nvPr/>
        </p:nvSpPr>
        <p:spPr>
          <a:xfrm>
            <a:off x="4464319" y="2636823"/>
            <a:ext cx="3607500" cy="2511300"/>
          </a:xfrm>
          <a:prstGeom prst="rect">
            <a:avLst/>
          </a:prstGeom>
          <a:solidFill>
            <a:srgbClr val="EBE6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1300659" y="159868"/>
            <a:ext cx="2871300" cy="6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b="1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Потребительские сегменты</a:t>
            </a:r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ubTitle" idx="1"/>
          </p:nvPr>
        </p:nvSpPr>
        <p:spPr>
          <a:xfrm>
            <a:off x="1288294" y="835710"/>
            <a:ext cx="2871301" cy="155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71E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Мы создаем ценностное предложение для двух основных потребительских сегментов: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71E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- Владельцы домашних животных, которые ищут надежных арендаторов для своих питомцев.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71E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- Люди, которые не могут завести питомцев на длительный период. </a:t>
            </a:r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ubTitle" idx="3"/>
          </p:nvPr>
        </p:nvSpPr>
        <p:spPr>
          <a:xfrm>
            <a:off x="4523846" y="804568"/>
            <a:ext cx="2515887" cy="1929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Платформа гарантирует удобство, безопасность и интуитивно понятный интерфейс как для владельцев, так и для временных опекунов, создавая новый и инновационный способ ухода за животными.</a:t>
            </a:r>
            <a:endParaRPr sz="1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5"/>
          </p:nvPr>
        </p:nvSpPr>
        <p:spPr>
          <a:xfrm>
            <a:off x="1325391" y="3254926"/>
            <a:ext cx="2675109" cy="1966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обеспечиваем заботу и временный уход за домашними животными в периоды отсутствия их владельцев, предлагая при этом не только надежность и безопасность, но и уникальный опыт общения с питомцами без необходимости их приобретения. 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4486133" y="-24327"/>
            <a:ext cx="1787439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vvic"/>
              <a:buNone/>
            </a:pPr>
            <a:r>
              <a:rPr lang="ru-RU" sz="1800" b="1" i="0" u="none" strike="noStrike" cap="none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Описание продукта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4567496" y="2525259"/>
            <a:ext cx="2871300" cy="6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vvic"/>
              <a:buNone/>
            </a:pPr>
            <a:r>
              <a:rPr lang="ru-RU" sz="1800" b="1" i="0" u="none" strike="noStrike" cap="none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Проблемы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4567496" y="3200478"/>
            <a:ext cx="3493195" cy="2166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71E"/>
              </a:buClr>
              <a:buSzPts val="1100"/>
              <a:buFont typeface="Catamaran Light"/>
              <a:buNone/>
            </a:pPr>
            <a:r>
              <a:rPr lang="ru-RU" sz="1100" b="0" i="0" u="none" strike="noStrike" cap="none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Владельцы домашних животных часто сталкиваются с необходимостью найти кого-то, кто временно позаботится о своих питомцах в периоды своего отсутствия из-за разъездов или других обстоятельств. Также люди, которые не могут завести собственных питомцев из-за длительных командировок или других причин, ищут возможность наслаждаться общением с животными.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1313025" y="2695921"/>
            <a:ext cx="2871300" cy="6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vvic"/>
              <a:buNone/>
            </a:pPr>
            <a:r>
              <a:rPr lang="ru-RU" sz="1800" b="1" i="0" u="none" strike="noStrike" cap="none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Уникальное предложение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2;p11">
            <a:extLst>
              <a:ext uri="{FF2B5EF4-FFF2-40B4-BE49-F238E27FC236}">
                <a16:creationId xmlns:a16="http://schemas.microsoft.com/office/drawing/2014/main" id="{77CFA319-3ACC-0F44-3398-E3CD3F85CF1E}"/>
              </a:ext>
            </a:extLst>
          </p:cNvPr>
          <p:cNvSpPr/>
          <p:nvPr/>
        </p:nvSpPr>
        <p:spPr>
          <a:xfrm rot="16200000" flipH="1">
            <a:off x="1471711" y="822243"/>
            <a:ext cx="3029207" cy="39261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4"/>
          <p:cNvSpPr txBox="1">
            <a:spLocks noGrp="1"/>
          </p:cNvSpPr>
          <p:nvPr>
            <p:ph type="ctrTitle"/>
          </p:nvPr>
        </p:nvSpPr>
        <p:spPr>
          <a:xfrm>
            <a:off x="941810" y="565978"/>
            <a:ext cx="42114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Формулирование рынка</a:t>
            </a:r>
            <a:endParaRPr dirty="0">
              <a:solidFill>
                <a:schemeClr val="accent6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4294967295"/>
          </p:nvPr>
        </p:nvSpPr>
        <p:spPr>
          <a:xfrm flipH="1">
            <a:off x="941810" y="1270698"/>
            <a:ext cx="4089008" cy="3029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None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Отрасль: 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Временное содержание и уход за животными</a:t>
            </a:r>
            <a:endParaRPr sz="1600" dirty="0">
              <a:solidFill>
                <a:schemeClr val="accent6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152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None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Целевая аудитория: 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Люди, не способные заботиться о домашнем животном, в течение некоторого времени</a:t>
            </a:r>
            <a:endParaRPr sz="1600" dirty="0">
              <a:solidFill>
                <a:schemeClr val="accent6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152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None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География: 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Глобальный проект</a:t>
            </a:r>
            <a:endParaRPr sz="1600" dirty="0">
              <a:solidFill>
                <a:schemeClr val="accent6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152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None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Конечный продукт: 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Сервис для поиска людей для передержки</a:t>
            </a:r>
            <a:endParaRPr sz="1600" dirty="0">
              <a:solidFill>
                <a:schemeClr val="accent6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152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None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Рынок:  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Онлайн сервисы</a:t>
            </a:r>
            <a:endParaRPr sz="1600" dirty="0">
              <a:solidFill>
                <a:schemeClr val="accent6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14"/>
          <p:cNvPicPr preferRelativeResize="0"/>
          <p:nvPr/>
        </p:nvPicPr>
        <p:blipFill rotWithShape="1">
          <a:blip r:embed="rId3">
            <a:alphaModFix/>
          </a:blip>
          <a:srcRect l="16441" t="1" r="13362" b="1796"/>
          <a:stretch/>
        </p:blipFill>
        <p:spPr>
          <a:xfrm>
            <a:off x="4949372" y="1270696"/>
            <a:ext cx="3171372" cy="302920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74;p12">
            <a:extLst>
              <a:ext uri="{FF2B5EF4-FFF2-40B4-BE49-F238E27FC236}">
                <a16:creationId xmlns:a16="http://schemas.microsoft.com/office/drawing/2014/main" id="{2DB08753-546E-5AF8-FB13-3E2803E34FCC}"/>
              </a:ext>
            </a:extLst>
          </p:cNvPr>
          <p:cNvSpPr txBox="1">
            <a:spLocks/>
          </p:cNvSpPr>
          <p:nvPr/>
        </p:nvSpPr>
        <p:spPr>
          <a:xfrm>
            <a:off x="0" y="-176475"/>
            <a:ext cx="12015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ivvic"/>
              <a:buNone/>
              <a:defRPr sz="4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>
              <a:buSzPts val="2800"/>
            </a:pPr>
            <a:r>
              <a:rPr lang="en-US" sz="16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PetCare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xfrm>
            <a:off x="860595" y="720224"/>
            <a:ext cx="34812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Оценка рынка</a:t>
            </a:r>
            <a:endParaRPr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5"/>
          <p:cNvSpPr txBox="1">
            <a:spLocks noGrp="1"/>
          </p:cNvSpPr>
          <p:nvPr>
            <p:ph type="subTitle" idx="4294967295"/>
          </p:nvPr>
        </p:nvSpPr>
        <p:spPr>
          <a:xfrm flipH="1">
            <a:off x="718456" y="1236483"/>
            <a:ext cx="6589486" cy="3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None/>
            </a:pPr>
            <a:r>
              <a:rPr lang="ru-RU" sz="18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Оценка проведена по методам: TAM, SAM, SOM.</a:t>
            </a:r>
            <a:endParaRPr sz="1800"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2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None/>
            </a:pPr>
            <a:r>
              <a:rPr lang="ru-RU" sz="18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Результаты:</a:t>
            </a:r>
            <a:endParaRPr sz="1800"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2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None/>
            </a:pPr>
            <a:r>
              <a:rPr lang="ru-RU" sz="18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TAM: 35 млрд. руб.</a:t>
            </a:r>
            <a:endParaRPr sz="1800"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2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None/>
            </a:pPr>
            <a:r>
              <a:rPr lang="ru-RU" sz="18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SAM: 3,5 млрд. руб.</a:t>
            </a:r>
            <a:endParaRPr sz="1800"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2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None/>
            </a:pPr>
            <a:r>
              <a:rPr lang="ru-RU" sz="18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SOM: 875 млн. руб.</a:t>
            </a:r>
            <a:endParaRPr sz="1800"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63;p11">
            <a:extLst>
              <a:ext uri="{FF2B5EF4-FFF2-40B4-BE49-F238E27FC236}">
                <a16:creationId xmlns:a16="http://schemas.microsoft.com/office/drawing/2014/main" id="{BC896169-44E3-AD84-3FAC-A4B255A7EE48}"/>
              </a:ext>
            </a:extLst>
          </p:cNvPr>
          <p:cNvSpPr/>
          <p:nvPr/>
        </p:nvSpPr>
        <p:spPr>
          <a:xfrm rot="16200000" flipH="1">
            <a:off x="322943" y="-333880"/>
            <a:ext cx="486229" cy="1132114"/>
          </a:xfrm>
          <a:prstGeom prst="rect">
            <a:avLst/>
          </a:prstGeom>
          <a:solidFill>
            <a:srgbClr val="D5CB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3;p11">
            <a:extLst>
              <a:ext uri="{FF2B5EF4-FFF2-40B4-BE49-F238E27FC236}">
                <a16:creationId xmlns:a16="http://schemas.microsoft.com/office/drawing/2014/main" id="{9A4470CE-D35A-AB61-5A08-3E9FF0971769}"/>
              </a:ext>
            </a:extLst>
          </p:cNvPr>
          <p:cNvSpPr/>
          <p:nvPr/>
        </p:nvSpPr>
        <p:spPr>
          <a:xfrm rot="16200000" flipH="1">
            <a:off x="8334829" y="4334329"/>
            <a:ext cx="486229" cy="1132114"/>
          </a:xfrm>
          <a:prstGeom prst="rect">
            <a:avLst/>
          </a:prstGeom>
          <a:solidFill>
            <a:srgbClr val="D5CB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74;p12">
            <a:extLst>
              <a:ext uri="{FF2B5EF4-FFF2-40B4-BE49-F238E27FC236}">
                <a16:creationId xmlns:a16="http://schemas.microsoft.com/office/drawing/2014/main" id="{84B03B2D-FE85-1797-30BE-A04C81D295FF}"/>
              </a:ext>
            </a:extLst>
          </p:cNvPr>
          <p:cNvSpPr txBox="1">
            <a:spLocks/>
          </p:cNvSpPr>
          <p:nvPr/>
        </p:nvSpPr>
        <p:spPr>
          <a:xfrm>
            <a:off x="0" y="-205235"/>
            <a:ext cx="12015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ivvic"/>
              <a:buNone/>
              <a:defRPr sz="4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>
              <a:buSzPts val="2800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PetCare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 txBox="1">
            <a:spLocks noGrp="1"/>
          </p:cNvSpPr>
          <p:nvPr>
            <p:ph type="ctrTitle"/>
          </p:nvPr>
        </p:nvSpPr>
        <p:spPr>
          <a:xfrm>
            <a:off x="991224" y="720224"/>
            <a:ext cx="34812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Маркетинг</a:t>
            </a:r>
            <a:endParaRPr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6"/>
          <p:cNvSpPr txBox="1">
            <a:spLocks noGrp="1"/>
          </p:cNvSpPr>
          <p:nvPr>
            <p:ph type="subTitle" idx="4294967295"/>
          </p:nvPr>
        </p:nvSpPr>
        <p:spPr>
          <a:xfrm flipH="1">
            <a:off x="860594" y="1265692"/>
            <a:ext cx="6353005" cy="3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None/>
            </a:pPr>
            <a:r>
              <a:rPr lang="ru-RU" sz="18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Для распространения информации о нашем сервисе мы планируем использовать следующие способы:</a:t>
            </a:r>
          </a:p>
          <a:p>
            <a:r>
              <a:rPr lang="ru-RU" sz="18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Реклама</a:t>
            </a:r>
          </a:p>
          <a:p>
            <a:r>
              <a:rPr lang="ru-RU" sz="18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Партнерство</a:t>
            </a:r>
          </a:p>
          <a:p>
            <a:r>
              <a:rPr lang="ru-RU" sz="18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“Сарафанное радио”</a:t>
            </a:r>
            <a:endParaRPr sz="1800"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63;p11">
            <a:extLst>
              <a:ext uri="{FF2B5EF4-FFF2-40B4-BE49-F238E27FC236}">
                <a16:creationId xmlns:a16="http://schemas.microsoft.com/office/drawing/2014/main" id="{BFEBBC0E-3E5C-F024-2050-B5BC46EC5B16}"/>
              </a:ext>
            </a:extLst>
          </p:cNvPr>
          <p:cNvSpPr/>
          <p:nvPr/>
        </p:nvSpPr>
        <p:spPr>
          <a:xfrm rot="16200000" flipH="1">
            <a:off x="322943" y="-329066"/>
            <a:ext cx="486229" cy="1132114"/>
          </a:xfrm>
          <a:prstGeom prst="rect">
            <a:avLst/>
          </a:prstGeom>
          <a:solidFill>
            <a:srgbClr val="D5CB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63;p11">
            <a:extLst>
              <a:ext uri="{FF2B5EF4-FFF2-40B4-BE49-F238E27FC236}">
                <a16:creationId xmlns:a16="http://schemas.microsoft.com/office/drawing/2014/main" id="{0FA1BED3-D6DA-99BC-DD23-F45709392456}"/>
              </a:ext>
            </a:extLst>
          </p:cNvPr>
          <p:cNvSpPr/>
          <p:nvPr/>
        </p:nvSpPr>
        <p:spPr>
          <a:xfrm rot="16200000" flipH="1">
            <a:off x="8334829" y="4334329"/>
            <a:ext cx="486229" cy="1132114"/>
          </a:xfrm>
          <a:prstGeom prst="rect">
            <a:avLst/>
          </a:prstGeom>
          <a:solidFill>
            <a:srgbClr val="D5CB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74;p12">
            <a:extLst>
              <a:ext uri="{FF2B5EF4-FFF2-40B4-BE49-F238E27FC236}">
                <a16:creationId xmlns:a16="http://schemas.microsoft.com/office/drawing/2014/main" id="{5F180374-F748-9A5F-B2ED-8F2B2FDB5AEF}"/>
              </a:ext>
            </a:extLst>
          </p:cNvPr>
          <p:cNvSpPr txBox="1">
            <a:spLocks/>
          </p:cNvSpPr>
          <p:nvPr/>
        </p:nvSpPr>
        <p:spPr>
          <a:xfrm>
            <a:off x="0" y="-205235"/>
            <a:ext cx="12015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ivvic"/>
              <a:buNone/>
              <a:defRPr sz="4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>
              <a:buSzPts val="2800"/>
            </a:pPr>
            <a:r>
              <a:rPr lang="en-US" sz="16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PetCare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/>
          <p:nvPr/>
        </p:nvSpPr>
        <p:spPr>
          <a:xfrm rot="-5400000" flipH="1">
            <a:off x="1564094" y="946689"/>
            <a:ext cx="2646188" cy="33713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7"/>
          <p:cNvSpPr txBox="1">
            <a:spLocks noGrp="1"/>
          </p:cNvSpPr>
          <p:nvPr>
            <p:ph type="ctrTitle"/>
          </p:nvPr>
        </p:nvSpPr>
        <p:spPr>
          <a:xfrm>
            <a:off x="1201500" y="673777"/>
            <a:ext cx="34812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Возможные риски</a:t>
            </a:r>
            <a:endParaRPr dirty="0">
              <a:solidFill>
                <a:schemeClr val="accent6">
                  <a:lumMod val="50000"/>
                </a:schemeClr>
              </a:solidFill>
              <a:latin typeface="Livvic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7"/>
          <p:cNvSpPr txBox="1">
            <a:spLocks noGrp="1"/>
          </p:cNvSpPr>
          <p:nvPr>
            <p:ph type="subTitle" idx="4294967295"/>
          </p:nvPr>
        </p:nvSpPr>
        <p:spPr>
          <a:xfrm flipH="1">
            <a:off x="1142563" y="1779095"/>
            <a:ext cx="3281363" cy="170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+mn-lt"/>
                <a:ea typeface="Arial"/>
                <a:cs typeface="Arial"/>
                <a:sym typeface="Arial"/>
              </a:rPr>
              <a:t>Конкуренция</a:t>
            </a:r>
            <a:endParaRPr sz="1600" dirty="0">
              <a:solidFill>
                <a:schemeClr val="accent6">
                  <a:lumMod val="50000"/>
                </a:schemeClr>
              </a:solidFill>
              <a:latin typeface="+mn-lt"/>
              <a:ea typeface="Arial"/>
              <a:cs typeface="Arial"/>
              <a:sym typeface="Arial"/>
            </a:endParaRPr>
          </a:p>
          <a:p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+mn-lt"/>
                <a:ea typeface="Arial"/>
                <a:cs typeface="Arial"/>
                <a:sym typeface="Arial"/>
              </a:rPr>
              <a:t>Трудности в завоевании   доверия клиентов</a:t>
            </a:r>
          </a:p>
          <a:p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+mn-lt"/>
                <a:ea typeface="Arial"/>
                <a:cs typeface="Arial"/>
                <a:sym typeface="Arial"/>
              </a:rPr>
              <a:t>Технические проблемы</a:t>
            </a:r>
          </a:p>
          <a:p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+mn-lt"/>
                <a:ea typeface="Arial"/>
                <a:cs typeface="Arial"/>
                <a:sym typeface="Arial"/>
              </a:rPr>
              <a:t>Валидация кураторов</a:t>
            </a:r>
            <a:endParaRPr sz="1600" dirty="0">
              <a:solidFill>
                <a:schemeClr val="accent6">
                  <a:lumMod val="50000"/>
                </a:schemeClr>
              </a:solidFill>
              <a:latin typeface="+mn-lt"/>
              <a:ea typeface="Arial"/>
              <a:cs typeface="Arial"/>
              <a:sym typeface="Arial"/>
            </a:endParaRPr>
          </a:p>
          <a:p>
            <a:pPr marL="152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None/>
            </a:pPr>
            <a:endParaRPr sz="1800"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p17"/>
          <p:cNvPicPr preferRelativeResize="0"/>
          <p:nvPr/>
        </p:nvPicPr>
        <p:blipFill rotWithShape="1">
          <a:blip r:embed="rId3">
            <a:alphaModFix/>
          </a:blip>
          <a:srcRect l="7367" t="349" r="-7367" b="-349"/>
          <a:stretch/>
        </p:blipFill>
        <p:spPr>
          <a:xfrm>
            <a:off x="4572000" y="1309283"/>
            <a:ext cx="3952876" cy="26461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74;p12">
            <a:extLst>
              <a:ext uri="{FF2B5EF4-FFF2-40B4-BE49-F238E27FC236}">
                <a16:creationId xmlns:a16="http://schemas.microsoft.com/office/drawing/2014/main" id="{F1A1630F-2E9E-C6CF-6345-BD5E92A97F6E}"/>
              </a:ext>
            </a:extLst>
          </p:cNvPr>
          <p:cNvSpPr txBox="1">
            <a:spLocks/>
          </p:cNvSpPr>
          <p:nvPr/>
        </p:nvSpPr>
        <p:spPr>
          <a:xfrm>
            <a:off x="0" y="-205235"/>
            <a:ext cx="12015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ivvic"/>
              <a:buNone/>
              <a:defRPr sz="4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>
              <a:buSzPts val="2800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PetCare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2"/>
                </a:solidFill>
                <a:latin typeface="+mn-lt"/>
              </a:rPr>
              <a:t>Главные конкуренты</a:t>
            </a:r>
            <a:endParaRPr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31" name="Google Shape;131;p18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+mn-lt"/>
              </a:rPr>
              <a:t>Единственный прямой конкурент </a:t>
            </a:r>
            <a:r>
              <a:rPr lang="ru-RU" dirty="0"/>
              <a:t>- Dogsy</a:t>
            </a:r>
            <a:endParaRPr dirty="0"/>
          </a:p>
        </p:txBody>
      </p:sp>
      <p:sp>
        <p:nvSpPr>
          <p:cNvPr id="132" name="Google Shape;132;p18"/>
          <p:cNvSpPr txBox="1">
            <a:spLocks noGrp="1"/>
          </p:cNvSpPr>
          <p:nvPr>
            <p:ph type="ctrTitle" idx="2"/>
          </p:nvPr>
        </p:nvSpPr>
        <p:spPr>
          <a:xfrm>
            <a:off x="931962" y="2954877"/>
            <a:ext cx="1828200" cy="6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Косвенные конкуренты</a:t>
            </a:r>
            <a:endParaRPr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3" name="Google Shape;133;p18"/>
          <p:cNvSpPr txBox="1">
            <a:spLocks noGrp="1"/>
          </p:cNvSpPr>
          <p:nvPr>
            <p:ph type="subTitle" idx="3"/>
          </p:nvPr>
        </p:nvSpPr>
        <p:spPr>
          <a:xfrm>
            <a:off x="931962" y="3553810"/>
            <a:ext cx="15222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Авито, Яндекс Услуги</a:t>
            </a:r>
            <a:endParaRPr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4" name="Google Shape;134;p18"/>
          <p:cNvSpPr txBox="1">
            <a:spLocks noGrp="1"/>
          </p:cNvSpPr>
          <p:nvPr>
            <p:ph type="ctrTitle" idx="4"/>
          </p:nvPr>
        </p:nvSpPr>
        <p:spPr>
          <a:xfrm>
            <a:off x="906147" y="2165900"/>
            <a:ext cx="3680100" cy="48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Анализ конкурентов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6" name="Google Shape;136;p18"/>
          <p:cNvSpPr txBox="1">
            <a:spLocks noGrp="1"/>
          </p:cNvSpPr>
          <p:nvPr>
            <p:ph type="ctrTitle" idx="5"/>
          </p:nvPr>
        </p:nvSpPr>
        <p:spPr>
          <a:xfrm>
            <a:off x="2960265" y="2614076"/>
            <a:ext cx="1798800" cy="6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171717"/>
                </a:solidFill>
                <a:latin typeface="+mn-lt"/>
              </a:rPr>
              <a:t>Конкуренты</a:t>
            </a:r>
            <a:endParaRPr dirty="0">
              <a:solidFill>
                <a:srgbClr val="171717"/>
              </a:solidFill>
              <a:latin typeface="+mn-lt"/>
            </a:endParaRPr>
          </a:p>
        </p:txBody>
      </p:sp>
      <p:sp>
        <p:nvSpPr>
          <p:cNvPr id="135" name="Google Shape;135;p18"/>
          <p:cNvSpPr txBox="1">
            <a:spLocks noGrp="1"/>
          </p:cNvSpPr>
          <p:nvPr>
            <p:ph type="subTitle" idx="6"/>
          </p:nvPr>
        </p:nvSpPr>
        <p:spPr>
          <a:xfrm>
            <a:off x="2988533" y="3152048"/>
            <a:ext cx="1476300" cy="12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+mn-lt"/>
              </a:rPr>
              <a:t>Конкуренты из той же области, но покрывающие лишь часть нашей сферы: Гуляй-Виляй и Собака-гуляка</a:t>
            </a:r>
            <a:endParaRPr dirty="0">
              <a:latin typeface="+mn-lt"/>
            </a:endParaRPr>
          </a:p>
        </p:txBody>
      </p:sp>
      <p:pic>
        <p:nvPicPr>
          <p:cNvPr id="137" name="Google Shape;13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4704" y="326963"/>
            <a:ext cx="1752750" cy="175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7723" y="250084"/>
            <a:ext cx="1447450" cy="144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49334" y="243115"/>
            <a:ext cx="1447450" cy="1454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20135" y="1693095"/>
            <a:ext cx="1040460" cy="1053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98845" y="504914"/>
            <a:ext cx="1040451" cy="104045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63;p11">
            <a:extLst>
              <a:ext uri="{FF2B5EF4-FFF2-40B4-BE49-F238E27FC236}">
                <a16:creationId xmlns:a16="http://schemas.microsoft.com/office/drawing/2014/main" id="{95C6C043-9394-FB4B-611C-7E8A7A3E5985}"/>
              </a:ext>
            </a:extLst>
          </p:cNvPr>
          <p:cNvSpPr/>
          <p:nvPr/>
        </p:nvSpPr>
        <p:spPr>
          <a:xfrm rot="16200000" flipH="1">
            <a:off x="322942" y="-322942"/>
            <a:ext cx="486229" cy="1132114"/>
          </a:xfrm>
          <a:prstGeom prst="rect">
            <a:avLst/>
          </a:prstGeom>
          <a:solidFill>
            <a:srgbClr val="D5CB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63;p11">
            <a:extLst>
              <a:ext uri="{FF2B5EF4-FFF2-40B4-BE49-F238E27FC236}">
                <a16:creationId xmlns:a16="http://schemas.microsoft.com/office/drawing/2014/main" id="{4E6D8090-8C46-0E61-F0D0-0B8466671CEE}"/>
              </a:ext>
            </a:extLst>
          </p:cNvPr>
          <p:cNvSpPr/>
          <p:nvPr/>
        </p:nvSpPr>
        <p:spPr>
          <a:xfrm rot="16200000" flipH="1">
            <a:off x="8334829" y="4334329"/>
            <a:ext cx="486229" cy="1132114"/>
          </a:xfrm>
          <a:prstGeom prst="rect">
            <a:avLst/>
          </a:prstGeom>
          <a:solidFill>
            <a:srgbClr val="D5CB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74;p12">
            <a:extLst>
              <a:ext uri="{FF2B5EF4-FFF2-40B4-BE49-F238E27FC236}">
                <a16:creationId xmlns:a16="http://schemas.microsoft.com/office/drawing/2014/main" id="{099F29D2-690A-3214-E140-6C3B75432322}"/>
              </a:ext>
            </a:extLst>
          </p:cNvPr>
          <p:cNvSpPr txBox="1">
            <a:spLocks/>
          </p:cNvSpPr>
          <p:nvPr/>
        </p:nvSpPr>
        <p:spPr>
          <a:xfrm>
            <a:off x="0" y="-205235"/>
            <a:ext cx="12015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ivvic"/>
              <a:buNone/>
              <a:defRPr sz="4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ivvic"/>
              <a:buNone/>
              <a:defRPr sz="4800" b="1" i="0" u="none" strike="noStrike" cap="none">
                <a:solidFill>
                  <a:srgbClr val="434343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>
              <a:buSzPts val="2800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PetCare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9"/>
          <p:cNvSpPr txBox="1">
            <a:spLocks noGrp="1"/>
          </p:cNvSpPr>
          <p:nvPr>
            <p:ph type="ctrTitle"/>
          </p:nvPr>
        </p:nvSpPr>
        <p:spPr>
          <a:xfrm>
            <a:off x="1259365" y="674740"/>
            <a:ext cx="34812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Результаты опроса</a:t>
            </a:r>
            <a:endParaRPr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9"/>
          <p:cNvSpPr txBox="1">
            <a:spLocks noGrp="1"/>
          </p:cNvSpPr>
          <p:nvPr>
            <p:ph type="subTitle" idx="4294967295"/>
          </p:nvPr>
        </p:nvSpPr>
        <p:spPr>
          <a:xfrm flipH="1">
            <a:off x="1132114" y="1319032"/>
            <a:ext cx="5040313" cy="2911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indent="0">
              <a:buNone/>
            </a:pPr>
            <a:r>
              <a:rPr lang="ru-RU" sz="1600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Данный опрос состоял из 10 вопросов, но ключевые вопросы для нас были следующие:</a:t>
            </a:r>
          </a:p>
          <a:p>
            <a:r>
              <a:rPr lang="ru-RU" sz="1600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Наличие питомца(69,9%)</a:t>
            </a:r>
          </a:p>
          <a:p>
            <a:r>
              <a:rPr lang="ru-RU" sz="1600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Готовность отдать питомца на передержку(49,4%)</a:t>
            </a:r>
          </a:p>
          <a:p>
            <a:r>
              <a:rPr lang="ru-RU" sz="1600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Готовность взять питомца на передержку(68,7%)</a:t>
            </a:r>
          </a:p>
          <a:p>
            <a:r>
              <a:rPr lang="ru-RU" sz="1600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Готовность платить за передержку(72,3%)</a:t>
            </a:r>
          </a:p>
          <a:p>
            <a:r>
              <a:rPr lang="ru-RU" sz="1600" dirty="0">
                <a:solidFill>
                  <a:srgbClr val="2C271E"/>
                </a:solidFill>
                <a:latin typeface="+mn-lt"/>
                <a:ea typeface="Arial"/>
                <a:cs typeface="Arial"/>
                <a:sym typeface="Arial"/>
              </a:rPr>
              <a:t>Частота разъездов(равновероятны 1-5)</a:t>
            </a:r>
            <a:endParaRPr sz="1600" dirty="0">
              <a:solidFill>
                <a:srgbClr val="2C271E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" name="Google Shape;63;p11">
            <a:extLst>
              <a:ext uri="{FF2B5EF4-FFF2-40B4-BE49-F238E27FC236}">
                <a16:creationId xmlns:a16="http://schemas.microsoft.com/office/drawing/2014/main" id="{AE7DE575-E264-7694-1AFC-394D1EFA7ECE}"/>
              </a:ext>
            </a:extLst>
          </p:cNvPr>
          <p:cNvSpPr/>
          <p:nvPr/>
        </p:nvSpPr>
        <p:spPr>
          <a:xfrm rot="16200000" flipH="1">
            <a:off x="322942" y="-321176"/>
            <a:ext cx="486229" cy="1132114"/>
          </a:xfrm>
          <a:prstGeom prst="rect">
            <a:avLst/>
          </a:prstGeom>
          <a:solidFill>
            <a:srgbClr val="D5CB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63;p11">
            <a:extLst>
              <a:ext uri="{FF2B5EF4-FFF2-40B4-BE49-F238E27FC236}">
                <a16:creationId xmlns:a16="http://schemas.microsoft.com/office/drawing/2014/main" id="{57F3BE46-3AAA-3008-3790-A7221D5815C7}"/>
              </a:ext>
            </a:extLst>
          </p:cNvPr>
          <p:cNvSpPr/>
          <p:nvPr/>
        </p:nvSpPr>
        <p:spPr>
          <a:xfrm rot="16200000" flipH="1">
            <a:off x="8334829" y="4334329"/>
            <a:ext cx="486229" cy="1132114"/>
          </a:xfrm>
          <a:prstGeom prst="rect">
            <a:avLst/>
          </a:prstGeom>
          <a:solidFill>
            <a:srgbClr val="D5CB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BF5C97-455C-200B-765D-80BE47BD8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742" y="-208703"/>
            <a:ext cx="1237595" cy="8961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>
            <a:spLocks noGrp="1"/>
          </p:cNvSpPr>
          <p:nvPr>
            <p:ph type="ctrTitle"/>
          </p:nvPr>
        </p:nvSpPr>
        <p:spPr>
          <a:xfrm>
            <a:off x="642885" y="705711"/>
            <a:ext cx="43686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Необходимые вложения</a:t>
            </a:r>
            <a:endParaRPr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0"/>
          <p:cNvSpPr txBox="1">
            <a:spLocks noGrp="1"/>
          </p:cNvSpPr>
          <p:nvPr>
            <p:ph type="subTitle" idx="4294967295"/>
          </p:nvPr>
        </p:nvSpPr>
        <p:spPr>
          <a:xfrm flipH="1">
            <a:off x="449942" y="1360034"/>
            <a:ext cx="8244115" cy="3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None/>
            </a:pPr>
            <a:r>
              <a:rPr lang="ru-RU" sz="18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Для реализации данного проекта необходимы следующие вложения:</a:t>
            </a:r>
            <a:endParaRPr sz="1800"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271E"/>
              </a:buClr>
              <a:buSzPts val="1800"/>
              <a:buFont typeface="Arial"/>
              <a:buChar char="●"/>
            </a:pPr>
            <a:r>
              <a:rPr lang="ru-RU" sz="18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200,000 руб. собственных вложений</a:t>
            </a:r>
            <a:endParaRPr sz="1800"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271E"/>
              </a:buClr>
              <a:buSzPts val="1800"/>
              <a:buFont typeface="Arial"/>
              <a:buChar char="●"/>
            </a:pPr>
            <a:r>
              <a:rPr lang="ru-RU" sz="18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3,500,000 руб. кредитных средств</a:t>
            </a:r>
            <a:endParaRPr sz="1800"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63;p11">
            <a:extLst>
              <a:ext uri="{FF2B5EF4-FFF2-40B4-BE49-F238E27FC236}">
                <a16:creationId xmlns:a16="http://schemas.microsoft.com/office/drawing/2014/main" id="{F5E8CC2E-D526-01ED-81F3-F805E8F1CA59}"/>
              </a:ext>
            </a:extLst>
          </p:cNvPr>
          <p:cNvSpPr/>
          <p:nvPr/>
        </p:nvSpPr>
        <p:spPr>
          <a:xfrm rot="16200000" flipH="1">
            <a:off x="8334829" y="4334329"/>
            <a:ext cx="486229" cy="1132114"/>
          </a:xfrm>
          <a:prstGeom prst="rect">
            <a:avLst/>
          </a:prstGeom>
          <a:solidFill>
            <a:srgbClr val="D5CB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63;p11">
            <a:extLst>
              <a:ext uri="{FF2B5EF4-FFF2-40B4-BE49-F238E27FC236}">
                <a16:creationId xmlns:a16="http://schemas.microsoft.com/office/drawing/2014/main" id="{7ABBB885-7821-51FA-3777-BE66173D93C8}"/>
              </a:ext>
            </a:extLst>
          </p:cNvPr>
          <p:cNvSpPr/>
          <p:nvPr/>
        </p:nvSpPr>
        <p:spPr>
          <a:xfrm rot="16200000" flipH="1">
            <a:off x="322943" y="-322943"/>
            <a:ext cx="486229" cy="1132114"/>
          </a:xfrm>
          <a:prstGeom prst="rect">
            <a:avLst/>
          </a:prstGeom>
          <a:solidFill>
            <a:srgbClr val="D5CB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84364E-4DE0-07A2-F8FA-EB89B88AF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742" y="-208703"/>
            <a:ext cx="1237595" cy="89619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 txBox="1">
            <a:spLocks noGrp="1"/>
          </p:cNvSpPr>
          <p:nvPr>
            <p:ph type="ctrTitle"/>
          </p:nvPr>
        </p:nvSpPr>
        <p:spPr>
          <a:xfrm>
            <a:off x="860601" y="720225"/>
            <a:ext cx="45258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Потоки поступления дохода</a:t>
            </a:r>
            <a:endParaRPr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1"/>
          <p:cNvSpPr txBox="1">
            <a:spLocks noGrp="1"/>
          </p:cNvSpPr>
          <p:nvPr>
            <p:ph type="subTitle" idx="4294967295"/>
          </p:nvPr>
        </p:nvSpPr>
        <p:spPr>
          <a:xfrm flipH="1">
            <a:off x="714350" y="1316492"/>
            <a:ext cx="6487886" cy="3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None/>
            </a:pPr>
            <a:r>
              <a:rPr lang="ru-RU" sz="18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Мы выделили два потока поступления доходов:</a:t>
            </a:r>
            <a:endParaRPr sz="1800"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271E"/>
              </a:buClr>
              <a:buSzPts val="1800"/>
              <a:buFont typeface="Arial"/>
              <a:buChar char="●"/>
            </a:pPr>
            <a:r>
              <a:rPr lang="ru-RU" sz="18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Реклама внутри сервиса</a:t>
            </a:r>
            <a:endParaRPr sz="1800"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271E"/>
              </a:buClr>
              <a:buSzPts val="1800"/>
              <a:buFont typeface="Arial"/>
              <a:buChar char="●"/>
            </a:pPr>
            <a:r>
              <a:rPr lang="ru-RU" sz="18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Комиссия 10%</a:t>
            </a:r>
            <a:endParaRPr sz="1800"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63;p11">
            <a:extLst>
              <a:ext uri="{FF2B5EF4-FFF2-40B4-BE49-F238E27FC236}">
                <a16:creationId xmlns:a16="http://schemas.microsoft.com/office/drawing/2014/main" id="{DA28D316-F390-4EED-7613-ABF9BDC576A6}"/>
              </a:ext>
            </a:extLst>
          </p:cNvPr>
          <p:cNvSpPr/>
          <p:nvPr/>
        </p:nvSpPr>
        <p:spPr>
          <a:xfrm rot="16200000" flipH="1">
            <a:off x="8334829" y="4334329"/>
            <a:ext cx="486229" cy="1132114"/>
          </a:xfrm>
          <a:prstGeom prst="rect">
            <a:avLst/>
          </a:prstGeom>
          <a:solidFill>
            <a:srgbClr val="D5CB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63;p11">
            <a:extLst>
              <a:ext uri="{FF2B5EF4-FFF2-40B4-BE49-F238E27FC236}">
                <a16:creationId xmlns:a16="http://schemas.microsoft.com/office/drawing/2014/main" id="{0F3E5D3A-998C-69CE-7E63-9C0A521119FE}"/>
              </a:ext>
            </a:extLst>
          </p:cNvPr>
          <p:cNvSpPr/>
          <p:nvPr/>
        </p:nvSpPr>
        <p:spPr>
          <a:xfrm rot="16200000" flipH="1">
            <a:off x="322943" y="-322943"/>
            <a:ext cx="486229" cy="1132114"/>
          </a:xfrm>
          <a:prstGeom prst="rect">
            <a:avLst/>
          </a:prstGeom>
          <a:solidFill>
            <a:srgbClr val="D5CB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23D8CF-AD53-1073-0E22-E44B75B64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742" y="-208703"/>
            <a:ext cx="1237595" cy="89619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3;p11">
            <a:extLst>
              <a:ext uri="{FF2B5EF4-FFF2-40B4-BE49-F238E27FC236}">
                <a16:creationId xmlns:a16="http://schemas.microsoft.com/office/drawing/2014/main" id="{6CA1C6FE-EDEE-22BD-94B8-52A55D9E8E48}"/>
              </a:ext>
            </a:extLst>
          </p:cNvPr>
          <p:cNvSpPr/>
          <p:nvPr/>
        </p:nvSpPr>
        <p:spPr>
          <a:xfrm rot="16200000" flipH="1">
            <a:off x="2383737" y="-734359"/>
            <a:ext cx="3709725" cy="721856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63;p11">
            <a:extLst>
              <a:ext uri="{FF2B5EF4-FFF2-40B4-BE49-F238E27FC236}">
                <a16:creationId xmlns:a16="http://schemas.microsoft.com/office/drawing/2014/main" id="{8E6C6321-D59D-7C14-3B0B-4C543B709A30}"/>
              </a:ext>
            </a:extLst>
          </p:cNvPr>
          <p:cNvSpPr/>
          <p:nvPr/>
        </p:nvSpPr>
        <p:spPr>
          <a:xfrm rot="16200000" flipH="1">
            <a:off x="322941" y="-322943"/>
            <a:ext cx="486229" cy="1132114"/>
          </a:xfrm>
          <a:prstGeom prst="rect">
            <a:avLst/>
          </a:prstGeom>
          <a:solidFill>
            <a:srgbClr val="D5CB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2"/>
          <p:cNvSpPr txBox="1">
            <a:spLocks noGrp="1"/>
          </p:cNvSpPr>
          <p:nvPr>
            <p:ph type="ctrTitle"/>
          </p:nvPr>
        </p:nvSpPr>
        <p:spPr>
          <a:xfrm>
            <a:off x="566055" y="476081"/>
            <a:ext cx="34812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Доходность</a:t>
            </a:r>
            <a:endParaRPr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349" y="1112799"/>
            <a:ext cx="7048500" cy="352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0D5745E-DDA3-703E-78FA-8964B471BE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742" y="-208703"/>
            <a:ext cx="1237595" cy="896190"/>
          </a:xfrm>
          <a:prstGeom prst="rect">
            <a:avLst/>
          </a:prstGeom>
        </p:spPr>
      </p:pic>
      <p:sp>
        <p:nvSpPr>
          <p:cNvPr id="4" name="Google Shape;63;p11">
            <a:extLst>
              <a:ext uri="{FF2B5EF4-FFF2-40B4-BE49-F238E27FC236}">
                <a16:creationId xmlns:a16="http://schemas.microsoft.com/office/drawing/2014/main" id="{3895B07B-EBD3-9CB2-823F-6A509B7AEEB9}"/>
              </a:ext>
            </a:extLst>
          </p:cNvPr>
          <p:cNvSpPr/>
          <p:nvPr/>
        </p:nvSpPr>
        <p:spPr>
          <a:xfrm rot="16200000" flipH="1">
            <a:off x="8334829" y="4334329"/>
            <a:ext cx="486229" cy="1132114"/>
          </a:xfrm>
          <a:prstGeom prst="rect">
            <a:avLst/>
          </a:prstGeom>
          <a:solidFill>
            <a:srgbClr val="D5CB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3"/>
          <p:cNvSpPr/>
          <p:nvPr/>
        </p:nvSpPr>
        <p:spPr>
          <a:xfrm>
            <a:off x="3858622" y="2323302"/>
            <a:ext cx="3579949" cy="1929384"/>
          </a:xfrm>
          <a:prstGeom prst="rect">
            <a:avLst/>
          </a:prstGeom>
          <a:solidFill>
            <a:srgbClr val="F5F2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3"/>
          <p:cNvSpPr/>
          <p:nvPr/>
        </p:nvSpPr>
        <p:spPr>
          <a:xfrm>
            <a:off x="3858622" y="709915"/>
            <a:ext cx="4173351" cy="1473842"/>
          </a:xfrm>
          <a:prstGeom prst="rect">
            <a:avLst/>
          </a:prstGeom>
          <a:solidFill>
            <a:srgbClr val="F5F2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3"/>
          <p:cNvSpPr/>
          <p:nvPr/>
        </p:nvSpPr>
        <p:spPr>
          <a:xfrm>
            <a:off x="291839" y="574106"/>
            <a:ext cx="2541181" cy="3995287"/>
          </a:xfrm>
          <a:prstGeom prst="rect">
            <a:avLst/>
          </a:prstGeom>
          <a:solidFill>
            <a:srgbClr val="D5CB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3"/>
          <p:cNvSpPr txBox="1">
            <a:spLocks noGrp="1"/>
          </p:cNvSpPr>
          <p:nvPr>
            <p:ph type="ctrTitle"/>
          </p:nvPr>
        </p:nvSpPr>
        <p:spPr>
          <a:xfrm>
            <a:off x="373250" y="2013899"/>
            <a:ext cx="2888100" cy="89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Денежные </a:t>
            </a:r>
            <a:br>
              <a:rPr lang="ru-RU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потоки</a:t>
            </a:r>
            <a:endParaRPr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3" name="Google Shape;183;p23"/>
          <p:cNvGraphicFramePr/>
          <p:nvPr>
            <p:extLst>
              <p:ext uri="{D42A27DB-BD31-4B8C-83A1-F6EECF244321}">
                <p14:modId xmlns:p14="http://schemas.microsoft.com/office/powerpoint/2010/main" val="4143465180"/>
              </p:ext>
            </p:extLst>
          </p:nvPr>
        </p:nvGraphicFramePr>
        <p:xfrm>
          <a:off x="3983148" y="829711"/>
          <a:ext cx="3924300" cy="1207300"/>
        </p:xfrm>
        <a:graphic>
          <a:graphicData uri="http://schemas.openxmlformats.org/drawingml/2006/table">
            <a:tbl>
              <a:tblPr>
                <a:noFill/>
                <a:tableStyleId>{2FC4426C-7003-41B9-80D6-F73419238D9C}</a:tableStyleId>
              </a:tblPr>
              <a:tblGrid>
                <a:gridCol w="119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1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5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/>
                        <a:t>Инвестиции</a:t>
                      </a:r>
                      <a:endParaRPr/>
                    </a:p>
                  </a:txBody>
                  <a:tcPr marL="22850" marR="2285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/>
                        <a:t>1</a:t>
                      </a:r>
                      <a:endParaRPr/>
                    </a:p>
                  </a:txBody>
                  <a:tcPr marL="22850" marR="22850" marT="0" marB="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/>
                        <a:t>2</a:t>
                      </a:r>
                      <a:endParaRPr/>
                    </a:p>
                  </a:txBody>
                  <a:tcPr marL="22850" marR="22850" marT="0" marB="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/>
                        <a:t>3</a:t>
                      </a:r>
                      <a:endParaRPr/>
                    </a:p>
                  </a:txBody>
                  <a:tcPr marL="22850" marR="22850" marT="0" marB="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1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 dirty="0"/>
                        <a:t>-3500000</a:t>
                      </a:r>
                      <a:endParaRPr dirty="0"/>
                    </a:p>
                  </a:txBody>
                  <a:tcPr marL="22850" marR="2285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 dirty="0"/>
                        <a:t>309125</a:t>
                      </a:r>
                      <a:endParaRPr dirty="0"/>
                    </a:p>
                  </a:txBody>
                  <a:tcPr marL="22850" marR="22850" marT="0" marB="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/>
                        <a:t>-63300</a:t>
                      </a:r>
                      <a:endParaRPr/>
                    </a:p>
                  </a:txBody>
                  <a:tcPr marL="22850" marR="22850" marT="0" marB="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 dirty="0"/>
                        <a:t>10823300</a:t>
                      </a:r>
                      <a:endParaRPr dirty="0"/>
                    </a:p>
                  </a:txBody>
                  <a:tcPr marL="22850" marR="22850" marT="0" marB="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84" name="Google Shape;184;p23"/>
          <p:cNvGraphicFramePr/>
          <p:nvPr>
            <p:extLst>
              <p:ext uri="{D42A27DB-BD31-4B8C-83A1-F6EECF244321}">
                <p14:modId xmlns:p14="http://schemas.microsoft.com/office/powerpoint/2010/main" val="2149528933"/>
              </p:ext>
            </p:extLst>
          </p:nvPr>
        </p:nvGraphicFramePr>
        <p:xfrm>
          <a:off x="4003765" y="2462849"/>
          <a:ext cx="3307075" cy="1630345"/>
        </p:xfrm>
        <a:graphic>
          <a:graphicData uri="http://schemas.openxmlformats.org/drawingml/2006/table">
            <a:tbl>
              <a:tblPr>
                <a:noFill/>
                <a:tableStyleId>{2FC4426C-7003-41B9-80D6-F73419238D9C}</a:tableStyleId>
              </a:tblPr>
              <a:tblGrid>
                <a:gridCol w="160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6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0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/>
                        <a:t>NPV</a:t>
                      </a:r>
                      <a:endParaRPr/>
                    </a:p>
                  </a:txBody>
                  <a:tcPr marL="22850" marR="2285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 dirty="0"/>
                        <a:t>2 977 129,63 ₽</a:t>
                      </a:r>
                      <a:endParaRPr dirty="0"/>
                    </a:p>
                  </a:txBody>
                  <a:tcPr marL="22850" marR="22850" marT="0" marB="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/>
                        <a:t>Рентабельность</a:t>
                      </a:r>
                      <a:endParaRPr/>
                    </a:p>
                  </a:txBody>
                  <a:tcPr marL="22850" marR="2285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/>
                        <a:t>1,85 ₽</a:t>
                      </a:r>
                      <a:endParaRPr/>
                    </a:p>
                  </a:txBody>
                  <a:tcPr marL="22850" marR="22850" marT="0" marB="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2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/>
                        <a:t>IRR</a:t>
                      </a:r>
                      <a:endParaRPr/>
                    </a:p>
                  </a:txBody>
                  <a:tcPr marL="22850" marR="2285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/>
                        <a:t>48%</a:t>
                      </a:r>
                      <a:endParaRPr/>
                    </a:p>
                  </a:txBody>
                  <a:tcPr marL="22850" marR="22850" marT="0" marB="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 dirty="0" err="1"/>
                        <a:t>Cрок</a:t>
                      </a:r>
                      <a:r>
                        <a:rPr lang="ru-RU" sz="1400" b="1" u="none" strike="noStrike" cap="none" dirty="0"/>
                        <a:t> окупаемости</a:t>
                      </a:r>
                      <a:endParaRPr dirty="0"/>
                    </a:p>
                  </a:txBody>
                  <a:tcPr marL="22850" marR="2285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 dirty="0"/>
                        <a:t>0,9485844635</a:t>
                      </a:r>
                      <a:endParaRPr dirty="0"/>
                    </a:p>
                  </a:txBody>
                  <a:tcPr marL="22850" marR="22850" marT="0" marB="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/>
          <p:nvPr/>
        </p:nvSpPr>
        <p:spPr>
          <a:xfrm>
            <a:off x="131185" y="62381"/>
            <a:ext cx="4085344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2C271E"/>
                </a:solidFill>
              </a:rPr>
              <a:t>Бизнес-модель</a:t>
            </a:r>
            <a:endParaRPr sz="1400" b="1" i="0" u="none" strike="noStrike" cap="none"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4"/>
          <p:cNvSpPr txBox="1"/>
          <p:nvPr/>
        </p:nvSpPr>
        <p:spPr>
          <a:xfrm>
            <a:off x="7269149" y="600440"/>
            <a:ext cx="1770679" cy="1881364"/>
          </a:xfrm>
          <a:prstGeom prst="rect">
            <a:avLst/>
          </a:prstGeom>
          <a:solidFill>
            <a:srgbClr val="EAE5DB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Потребительские сегменты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Владельцы домашних животных, которые ищут надежных арендаторов для своих питомцев.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Люди, которые не могут завести питомцев на длительный период.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91" name="Google Shape;191;p24"/>
          <p:cNvSpPr txBox="1"/>
          <p:nvPr/>
        </p:nvSpPr>
        <p:spPr>
          <a:xfrm>
            <a:off x="149584" y="600440"/>
            <a:ext cx="1634753" cy="3257096"/>
          </a:xfrm>
          <a:prstGeom prst="rect">
            <a:avLst/>
          </a:prstGeom>
          <a:solidFill>
            <a:srgbClr val="EBE6DD"/>
          </a:solidFill>
          <a:ln w="9525" cap="flat" cmpd="sng">
            <a:solidFill>
              <a:srgbClr val="C0B1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0" u="none" strike="noStrike" cap="none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Ключевые партнеры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4"/>
          <p:cNvSpPr txBox="1"/>
          <p:nvPr/>
        </p:nvSpPr>
        <p:spPr>
          <a:xfrm>
            <a:off x="3632140" y="590745"/>
            <a:ext cx="1844767" cy="1863672"/>
          </a:xfrm>
          <a:prstGeom prst="rect">
            <a:avLst/>
          </a:prstGeom>
          <a:solidFill>
            <a:srgbClr val="EBE6DD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Владельцам животных: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бережем одного из членов семьи клиента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решаем проблему ухода за питомцем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Арендаторам: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доступ к домашним животным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уникальный опыт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4"/>
          <p:cNvSpPr txBox="1"/>
          <p:nvPr/>
        </p:nvSpPr>
        <p:spPr>
          <a:xfrm>
            <a:off x="184684" y="3859479"/>
            <a:ext cx="4230391" cy="954107"/>
          </a:xfrm>
          <a:prstGeom prst="rect">
            <a:avLst/>
          </a:prstGeom>
          <a:solidFill>
            <a:srgbClr val="EAE5DB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Структура издержек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Разработка и поддержка мобильного приложения, маркетинг и реклама, аренда серверов и хостинг, зарплата сотрудников, комиссии агентства, службы поддержки клиентов, обслуживание приложения и серверов</a:t>
            </a:r>
            <a:endParaRPr sz="12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4"/>
          <p:cNvSpPr txBox="1"/>
          <p:nvPr/>
        </p:nvSpPr>
        <p:spPr>
          <a:xfrm>
            <a:off x="4415075" y="3841784"/>
            <a:ext cx="4624753" cy="971801"/>
          </a:xfrm>
          <a:prstGeom prst="rect">
            <a:avLst/>
          </a:prstGeom>
          <a:solidFill>
            <a:srgbClr val="EAE5DB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Потоки поступления доходов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Реклама в приложении, процент с совершения сделок;</a:t>
            </a:r>
            <a:endParaRPr sz="1200" b="0" i="0" u="none" strike="noStrike" cap="none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4"/>
          <p:cNvSpPr txBox="1"/>
          <p:nvPr/>
        </p:nvSpPr>
        <p:spPr>
          <a:xfrm>
            <a:off x="5484681" y="589634"/>
            <a:ext cx="1792819" cy="461665"/>
          </a:xfrm>
          <a:prstGeom prst="rect">
            <a:avLst/>
          </a:prstGeom>
          <a:solidFill>
            <a:srgbClr val="EAE5DB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Взаимоотношения с клиентами: </a:t>
            </a:r>
            <a:endParaRPr/>
          </a:p>
        </p:txBody>
      </p:sp>
      <p:sp>
        <p:nvSpPr>
          <p:cNvPr id="196" name="Google Shape;196;p24"/>
          <p:cNvSpPr txBox="1"/>
          <p:nvPr/>
        </p:nvSpPr>
        <p:spPr>
          <a:xfrm>
            <a:off x="1765939" y="590743"/>
            <a:ext cx="1860902" cy="1868521"/>
          </a:xfrm>
          <a:prstGeom prst="rect">
            <a:avLst/>
          </a:prstGeom>
          <a:solidFill>
            <a:srgbClr val="EBE6DD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Ключевые виды деятельности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- Разработка и поддержка приложения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- Маркетинг и реклама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- Модерация и проверка профилей пользователей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 - Обеспечение безопасности животных</a:t>
            </a:r>
            <a:endParaRPr sz="1050" b="0" i="0" u="none" strike="noStrike" cap="none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4"/>
          <p:cNvSpPr txBox="1"/>
          <p:nvPr/>
        </p:nvSpPr>
        <p:spPr>
          <a:xfrm>
            <a:off x="5485544" y="1051299"/>
            <a:ext cx="1799730" cy="1409100"/>
          </a:xfrm>
          <a:prstGeom prst="rect">
            <a:avLst/>
          </a:prstGeom>
          <a:solidFill>
            <a:srgbClr val="EAE5D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Обратная связь через чат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Служба поддержки для решения проблем и вопросов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Обеспечение безопасности животных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Забота о животных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24"/>
          <p:cNvSpPr txBox="1"/>
          <p:nvPr/>
        </p:nvSpPr>
        <p:spPr>
          <a:xfrm>
            <a:off x="4663464" y="2476320"/>
            <a:ext cx="4393068" cy="1367522"/>
          </a:xfrm>
          <a:prstGeom prst="rect">
            <a:avLst/>
          </a:prstGeom>
          <a:solidFill>
            <a:srgbClr val="EAE5DB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Каналы коммуникаций и сбыта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Мобильное приложение и веб-сайт для регистрации и бронирования   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Чат для вопросов и обратной связи 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Реклама в социальных сетях и поисковых системах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Сотрудничество с ветеринарными клиниками и зоомагазинами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 - Служба поддержки для решения проблем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4"/>
          <p:cNvSpPr txBox="1"/>
          <p:nvPr/>
        </p:nvSpPr>
        <p:spPr>
          <a:xfrm>
            <a:off x="1765503" y="2462627"/>
            <a:ext cx="2889610" cy="1394908"/>
          </a:xfrm>
          <a:prstGeom prst="rect">
            <a:avLst/>
          </a:prstGeom>
          <a:solidFill>
            <a:srgbClr val="EAE5DB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Каналы коммуникаций и сбыта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Мобильное приложение и веб-платформа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Технические ресурсы для хранения информации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Команда разработчиков, модераторов и службы поддержки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Доверительные взаимоотношения с клиентами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4"/>
          <p:cNvSpPr txBox="1"/>
          <p:nvPr/>
        </p:nvSpPr>
        <p:spPr>
          <a:xfrm>
            <a:off x="157934" y="1051298"/>
            <a:ext cx="1599218" cy="1546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-Ветеринарные клиники и специалисты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-Приюты и организации по защите животных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Поставщики товаров и услуг для животных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Страховые компании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5"/>
          <p:cNvSpPr/>
          <p:nvPr/>
        </p:nvSpPr>
        <p:spPr>
          <a:xfrm rot="-5400000" flipH="1">
            <a:off x="998178" y="1085774"/>
            <a:ext cx="3871041" cy="32766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5"/>
          <p:cNvSpPr txBox="1">
            <a:spLocks noGrp="1"/>
          </p:cNvSpPr>
          <p:nvPr>
            <p:ph type="title"/>
          </p:nvPr>
        </p:nvSpPr>
        <p:spPr>
          <a:xfrm>
            <a:off x="0" y="-238763"/>
            <a:ext cx="34980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16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PetCare</a:t>
            </a:r>
            <a:endParaRPr sz="1600"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5"/>
          <p:cNvSpPr txBox="1">
            <a:spLocks noGrp="1"/>
          </p:cNvSpPr>
          <p:nvPr>
            <p:ph type="subTitle" idx="1"/>
          </p:nvPr>
        </p:nvSpPr>
        <p:spPr>
          <a:xfrm flipH="1">
            <a:off x="1427548" y="1860750"/>
            <a:ext cx="3012300" cy="14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71E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Денис Давыдов</a:t>
            </a:r>
            <a:endParaRPr sz="1800"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rgbClr val="2C271E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Юлаев Елисей</a:t>
            </a:r>
            <a:endParaRPr sz="1800"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71E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Сергей Егоров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71E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800" i="0" u="none" strike="noStrike" cap="none" dirty="0">
                <a:solidFill>
                  <a:srgbClr val="2C271E"/>
                </a:solidFill>
                <a:latin typeface="Arial"/>
                <a:ea typeface="Arial"/>
                <a:cs typeface="Arial"/>
                <a:sym typeface="Arial"/>
              </a:rPr>
              <a:t>Фролова Наталья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71E"/>
              </a:buClr>
              <a:buSzPts val="1800"/>
              <a:buFont typeface="Arial"/>
              <a:buNone/>
            </a:pPr>
            <a:endParaRPr sz="1800" i="0" u="none" strike="noStrike" cap="none"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5"/>
          <p:cNvSpPr txBox="1"/>
          <p:nvPr/>
        </p:nvSpPr>
        <p:spPr>
          <a:xfrm>
            <a:off x="1295398" y="1010883"/>
            <a:ext cx="5320200" cy="5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2C271E"/>
                </a:solidFill>
              </a:rPr>
              <a:t>Наша команда: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400" b="1" i="0" u="none" strike="noStrike" cap="none" dirty="0">
              <a:solidFill>
                <a:srgbClr val="2C27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25"/>
          <p:cNvPicPr preferRelativeResize="0"/>
          <p:nvPr/>
        </p:nvPicPr>
        <p:blipFill rotWithShape="1">
          <a:blip r:embed="rId3">
            <a:alphaModFix/>
          </a:blip>
          <a:srcRect l="14043" r="25725"/>
          <a:stretch/>
        </p:blipFill>
        <p:spPr>
          <a:xfrm>
            <a:off x="4572004" y="788550"/>
            <a:ext cx="3314944" cy="3871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971" y="1238250"/>
            <a:ext cx="4139952" cy="1790700"/>
          </a:xfrm>
        </p:spPr>
        <p:txBody>
          <a:bodyPr>
            <a:noAutofit/>
          </a:bodyPr>
          <a:lstStyle/>
          <a:p>
            <a:r>
              <a:rPr lang="ru-RU" sz="6500" dirty="0">
                <a:latin typeface="STZhongsong" panose="02010600040101010101" pitchFamily="2" charset="-122"/>
                <a:ea typeface="STZhongsong" panose="02010600040101010101" pitchFamily="2" charset="-122"/>
              </a:rPr>
              <a:t>Спасибо!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57CB53-D0B5-8639-B978-8563E82E6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0955" y="0"/>
            <a:ext cx="4593045" cy="5143500"/>
          </a:xfrm>
          <a:prstGeom prst="rect">
            <a:avLst/>
          </a:prstGeom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4B282B1C-E76E-D906-FA51-5C295FA38E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842F45D9-96BE-9A18-B8EB-1D956D767D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>
            <a:extLst>
              <a:ext uri="{FF2B5EF4-FFF2-40B4-BE49-F238E27FC236}">
                <a16:creationId xmlns:a16="http://schemas.microsoft.com/office/drawing/2014/main" id="{F88438A8-E6C0-96CC-FFDF-AF200D9C45B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27241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271F12F4-2B1F-76BF-82BA-F1E1BA001A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2" t="1644" r="21597"/>
          <a:stretch/>
        </p:blipFill>
        <p:spPr bwMode="auto">
          <a:xfrm>
            <a:off x="6586788" y="1752601"/>
            <a:ext cx="2557213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3420558"/>
      </p:ext>
    </p:extLst>
  </p:cSld>
  <p:clrMapOvr>
    <a:masterClrMapping/>
  </p:clrMapOvr>
</p:sld>
</file>

<file path=ppt/theme/theme1.xml><?xml version="1.0" encoding="utf-8"?>
<a:theme xmlns:a="http://schemas.openxmlformats.org/drawingml/2006/main" name="Engineering Project Proposal by Slidesgo">
  <a:themeElements>
    <a:clrScheme name="Simple Light">
      <a:dk1>
        <a:srgbClr val="434343"/>
      </a:dk1>
      <a:lt1>
        <a:srgbClr val="FFFFFF"/>
      </a:lt1>
      <a:dk2>
        <a:srgbClr val="595959"/>
      </a:dk2>
      <a:lt2>
        <a:srgbClr val="EEEEEE"/>
      </a:lt2>
      <a:accent1>
        <a:srgbClr val="908269"/>
      </a:accent1>
      <a:accent2>
        <a:srgbClr val="212121"/>
      </a:accent2>
      <a:accent3>
        <a:srgbClr val="CFC3AC"/>
      </a:accent3>
      <a:accent4>
        <a:srgbClr val="976E26"/>
      </a:accent4>
      <a:accent5>
        <a:srgbClr val="927D59"/>
      </a:accent5>
      <a:accent6>
        <a:srgbClr val="584F3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782</Words>
  <Application>Microsoft Office PowerPoint</Application>
  <PresentationFormat>On-screen Show (16:9)</PresentationFormat>
  <Paragraphs>142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STZhongsong</vt:lpstr>
      <vt:lpstr>Catamaran Light</vt:lpstr>
      <vt:lpstr>Arial</vt:lpstr>
      <vt:lpstr>Livvic</vt:lpstr>
      <vt:lpstr>Roboto</vt:lpstr>
      <vt:lpstr>Gilroy-ExtraBold</vt:lpstr>
      <vt:lpstr>Engineering Project Proposal by Slidesgo</vt:lpstr>
      <vt:lpstr>PetCare</vt:lpstr>
      <vt:lpstr>Рассматриваемая проблема</vt:lpstr>
      <vt:lpstr>Введение</vt:lpstr>
      <vt:lpstr>PetCare</vt:lpstr>
      <vt:lpstr>Потребительские сегменты</vt:lpstr>
      <vt:lpstr>Формулирование рынка</vt:lpstr>
      <vt:lpstr>Оценка рынка</vt:lpstr>
      <vt:lpstr>Маркетинг</vt:lpstr>
      <vt:lpstr>Возможные риски</vt:lpstr>
      <vt:lpstr>Главные конкуренты</vt:lpstr>
      <vt:lpstr>Результаты опроса</vt:lpstr>
      <vt:lpstr>Необходимые вложения</vt:lpstr>
      <vt:lpstr>Потоки поступления дохода</vt:lpstr>
      <vt:lpstr>Доходность</vt:lpstr>
      <vt:lpstr>Денежные  потоки</vt:lpstr>
      <vt:lpstr>PowerPoint Presentation</vt:lpstr>
      <vt:lpstr>PetCare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PetCare</dc:title>
  <cp:lastModifiedBy>Ангелина</cp:lastModifiedBy>
  <cp:revision>2</cp:revision>
  <dcterms:modified xsi:type="dcterms:W3CDTF">2023-12-06T07:23:39Z</dcterms:modified>
</cp:coreProperties>
</file>