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7" r:id="rId10"/>
    <p:sldId id="268" r:id="rId11"/>
    <p:sldId id="271" r:id="rId12"/>
    <p:sldId id="270" r:id="rId13"/>
  </p:sldIdLst>
  <p:sldSz cx="12192000" cy="6858000"/>
  <p:notesSz cx="12192000" cy="6858000"/>
  <p:embeddedFontLst>
    <p:embeddedFont>
      <p:font typeface="Arial Black" panose="020B0A04020102020204" pitchFamily="34" charset="0"/>
      <p:bold r:id="rId15"/>
    </p:embeddedFont>
    <p:embeddedFont>
      <p:font typeface="Cambria Math" panose="02040503050406030204" pitchFamily="18" charset="0"/>
      <p:regular r:id="rId1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15C88-A65C-4BE7-A7D8-2D690B71B322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D41D535-5EEC-494C-9252-122B1BE17121}">
      <dgm:prSet phldrT="[Текст]" phldr="0"/>
      <dgm:spPr bwMode="auto"/>
      <dgm:t>
        <a:bodyPr/>
        <a:lstStyle/>
        <a:p>
          <a:pPr>
            <a:defRPr/>
          </a:pPr>
          <a:r>
            <a:rPr lang="en-US" dirty="0"/>
            <a:t>SAM</a:t>
          </a:r>
          <a:endParaRPr lang="ru-RU" dirty="0"/>
        </a:p>
      </dgm:t>
    </dgm:pt>
    <dgm:pt modelId="{32C96CFD-0784-4980-8C98-A408E5EB150D}" type="parTrans" cxnId="{2946CD2A-F95F-4400-9875-F6B981F1B5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56B1AE-FBEF-4F06-B55B-88A67E6776F5}" type="sibTrans" cxnId="{2946CD2A-F95F-4400-9875-F6B981F1B5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1559A8-32EE-4FF4-82CC-6D780F9D4955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SOM</a:t>
          </a:r>
          <a:endParaRPr lang="ru-RU"/>
        </a:p>
      </dgm:t>
    </dgm:pt>
    <dgm:pt modelId="{D87715F5-02F7-444C-B7DC-12D533EBEDDD}" type="parTrans" cxnId="{23F2A51B-A55E-4123-8DEB-AFA2EB3294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73A036-9B36-40CD-985F-FF8A3C0E828F}" type="sibTrans" cxnId="{23F2A51B-A55E-4123-8DEB-AFA2EB3294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31D8E9-4766-42E3-AAC6-4DFACD2FCC9D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TAM</a:t>
          </a:r>
          <a:endParaRPr lang="ru-RU"/>
        </a:p>
      </dgm:t>
    </dgm:pt>
    <dgm:pt modelId="{E3F3A88B-C0E4-4D9F-ADF6-2965FB94E4FC}" type="parTrans" cxnId="{A2323680-5358-4FB4-9F6B-DB35E765A8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7086FE-B009-48FC-86B8-B60CE3F42D60}" type="sibTrans" cxnId="{A2323680-5358-4FB4-9F6B-DB35E765A8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2A28FF-C029-4FDD-B8B1-B07BFD8C928A}" type="pres">
      <dgm:prSet presAssocID="{9C215C88-A65C-4BE7-A7D8-2D690B71B322}" presName="Name0" presStyleCnt="0">
        <dgm:presLayoutVars>
          <dgm:chMax val="7"/>
          <dgm:resizeHandles val="exact"/>
        </dgm:presLayoutVars>
      </dgm:prSet>
      <dgm:spPr bwMode="auto"/>
    </dgm:pt>
    <dgm:pt modelId="{DDB7C761-DC98-449D-B2B5-2F57982CB754}" type="pres">
      <dgm:prSet presAssocID="{9C215C88-A65C-4BE7-A7D8-2D690B71B322}" presName="comp1" presStyleCnt="0"/>
      <dgm:spPr bwMode="auto"/>
    </dgm:pt>
    <dgm:pt modelId="{DC24E6AD-B6D1-4A77-9DB5-3E1386ECCB6A}" type="pres">
      <dgm:prSet presAssocID="{9C215C88-A65C-4BE7-A7D8-2D690B71B322}" presName="circle1" presStyleLbl="node1" presStyleIdx="0" presStyleCnt="3"/>
      <dgm:spPr bwMode="auto"/>
    </dgm:pt>
    <dgm:pt modelId="{EE8FBAF8-4A44-4513-8D88-938890F991DC}" type="pres">
      <dgm:prSet presAssocID="{9C215C88-A65C-4BE7-A7D8-2D690B71B322}" presName="c1text" presStyleLbl="node1" presStyleIdx="0" presStyleCnt="3">
        <dgm:presLayoutVars>
          <dgm:bulletEnabled val="1"/>
        </dgm:presLayoutVars>
      </dgm:prSet>
      <dgm:spPr bwMode="auto"/>
    </dgm:pt>
    <dgm:pt modelId="{E4F8608A-B163-4E36-89BA-21C04AEA89F4}" type="pres">
      <dgm:prSet presAssocID="{9C215C88-A65C-4BE7-A7D8-2D690B71B322}" presName="comp2" presStyleCnt="0"/>
      <dgm:spPr bwMode="auto"/>
    </dgm:pt>
    <dgm:pt modelId="{62FB5387-9D25-4099-8F64-34D7F79CFD20}" type="pres">
      <dgm:prSet presAssocID="{9C215C88-A65C-4BE7-A7D8-2D690B71B322}" presName="circle2" presStyleLbl="node1" presStyleIdx="1" presStyleCnt="3"/>
      <dgm:spPr bwMode="auto"/>
    </dgm:pt>
    <dgm:pt modelId="{8F5E7ACA-EBCB-48BF-B80E-B072701530EE}" type="pres">
      <dgm:prSet presAssocID="{9C215C88-A65C-4BE7-A7D8-2D690B71B322}" presName="c2text" presStyleLbl="node1" presStyleIdx="1" presStyleCnt="3">
        <dgm:presLayoutVars>
          <dgm:bulletEnabled val="1"/>
        </dgm:presLayoutVars>
      </dgm:prSet>
      <dgm:spPr bwMode="auto"/>
    </dgm:pt>
    <dgm:pt modelId="{594EB964-BB0A-4A3A-B755-3D35D3960D8B}" type="pres">
      <dgm:prSet presAssocID="{9C215C88-A65C-4BE7-A7D8-2D690B71B322}" presName="comp3" presStyleCnt="0"/>
      <dgm:spPr bwMode="auto"/>
    </dgm:pt>
    <dgm:pt modelId="{D5C4B4B4-C519-47B6-81E8-5D9CD8CB48E3}" type="pres">
      <dgm:prSet presAssocID="{9C215C88-A65C-4BE7-A7D8-2D690B71B322}" presName="circle3" presStyleLbl="node1" presStyleIdx="2" presStyleCnt="3"/>
      <dgm:spPr bwMode="auto"/>
    </dgm:pt>
    <dgm:pt modelId="{6F2D91ED-7A5E-47C2-984F-9510B41690A1}" type="pres">
      <dgm:prSet presAssocID="{9C215C88-A65C-4BE7-A7D8-2D690B71B322}" presName="c3text" presStyleLbl="node1" presStyleIdx="2" presStyleCnt="3">
        <dgm:presLayoutVars>
          <dgm:bulletEnabled val="1"/>
        </dgm:presLayoutVars>
      </dgm:prSet>
      <dgm:spPr bwMode="auto"/>
    </dgm:pt>
  </dgm:ptLst>
  <dgm:cxnLst>
    <dgm:cxn modelId="{6C2E8F03-A931-48D4-89C7-00AE339FB5EB}" type="presOf" srcId="{B931D8E9-4766-42E3-AAC6-4DFACD2FCC9D}" destId="{DC24E6AD-B6D1-4A77-9DB5-3E1386ECCB6A}" srcOrd="0" destOrd="0" presId="urn:microsoft.com/office/officeart/2005/8/layout/venn2"/>
    <dgm:cxn modelId="{D0D1FB19-B5DE-4928-97C4-5A71464C3FF7}" type="presOf" srcId="{D51559A8-32EE-4FF4-82CC-6D780F9D4955}" destId="{6F2D91ED-7A5E-47C2-984F-9510B41690A1}" srcOrd="1" destOrd="0" presId="urn:microsoft.com/office/officeart/2005/8/layout/venn2"/>
    <dgm:cxn modelId="{23F2A51B-A55E-4123-8DEB-AFA2EB32946A}" srcId="{9C215C88-A65C-4BE7-A7D8-2D690B71B322}" destId="{D51559A8-32EE-4FF4-82CC-6D780F9D4955}" srcOrd="2" destOrd="0" parTransId="{D87715F5-02F7-444C-B7DC-12D533EBEDDD}" sibTransId="{1C73A036-9B36-40CD-985F-FF8A3C0E828F}"/>
    <dgm:cxn modelId="{2946CD2A-F95F-4400-9875-F6B981F1B593}" srcId="{9C215C88-A65C-4BE7-A7D8-2D690B71B322}" destId="{CD41D535-5EEC-494C-9252-122B1BE17121}" srcOrd="1" destOrd="0" parTransId="{32C96CFD-0784-4980-8C98-A408E5EB150D}" sibTransId="{6656B1AE-FBEF-4F06-B55B-88A67E6776F5}"/>
    <dgm:cxn modelId="{16BF935F-2940-423F-9BB7-FEFB05A8BA5F}" type="presOf" srcId="{D51559A8-32EE-4FF4-82CC-6D780F9D4955}" destId="{D5C4B4B4-C519-47B6-81E8-5D9CD8CB48E3}" srcOrd="0" destOrd="0" presId="urn:microsoft.com/office/officeart/2005/8/layout/venn2"/>
    <dgm:cxn modelId="{AA10344C-A21F-4580-B371-497303DC2E86}" type="presOf" srcId="{CD41D535-5EEC-494C-9252-122B1BE17121}" destId="{8F5E7ACA-EBCB-48BF-B80E-B072701530EE}" srcOrd="1" destOrd="0" presId="urn:microsoft.com/office/officeart/2005/8/layout/venn2"/>
    <dgm:cxn modelId="{3868D678-7186-401C-B77C-7F2AC0301412}" type="presOf" srcId="{B931D8E9-4766-42E3-AAC6-4DFACD2FCC9D}" destId="{EE8FBAF8-4A44-4513-8D88-938890F991DC}" srcOrd="1" destOrd="0" presId="urn:microsoft.com/office/officeart/2005/8/layout/venn2"/>
    <dgm:cxn modelId="{A2323680-5358-4FB4-9F6B-DB35E765A87B}" srcId="{9C215C88-A65C-4BE7-A7D8-2D690B71B322}" destId="{B931D8E9-4766-42E3-AAC6-4DFACD2FCC9D}" srcOrd="0" destOrd="0" parTransId="{E3F3A88B-C0E4-4D9F-ADF6-2965FB94E4FC}" sibTransId="{EE7086FE-B009-48FC-86B8-B60CE3F42D60}"/>
    <dgm:cxn modelId="{FB8A5484-DD6A-4C6A-B76D-97BD9AFFFCA1}" type="presOf" srcId="{CD41D535-5EEC-494C-9252-122B1BE17121}" destId="{62FB5387-9D25-4099-8F64-34D7F79CFD20}" srcOrd="0" destOrd="0" presId="urn:microsoft.com/office/officeart/2005/8/layout/venn2"/>
    <dgm:cxn modelId="{DB2E3AD4-34B3-4212-80FF-51A58680DE53}" type="presOf" srcId="{9C215C88-A65C-4BE7-A7D8-2D690B71B322}" destId="{1E2A28FF-C029-4FDD-B8B1-B07BFD8C928A}" srcOrd="0" destOrd="0" presId="urn:microsoft.com/office/officeart/2005/8/layout/venn2"/>
    <dgm:cxn modelId="{187F017A-8534-47BE-B7B7-969775F225EF}" type="presParOf" srcId="{1E2A28FF-C029-4FDD-B8B1-B07BFD8C928A}" destId="{DDB7C761-DC98-449D-B2B5-2F57982CB754}" srcOrd="0" destOrd="0" presId="urn:microsoft.com/office/officeart/2005/8/layout/venn2"/>
    <dgm:cxn modelId="{919D75C6-F046-4A71-A7D5-88B0AC28784E}" type="presParOf" srcId="{DDB7C761-DC98-449D-B2B5-2F57982CB754}" destId="{DC24E6AD-B6D1-4A77-9DB5-3E1386ECCB6A}" srcOrd="0" destOrd="0" presId="urn:microsoft.com/office/officeart/2005/8/layout/venn2"/>
    <dgm:cxn modelId="{A099CC58-C798-4CFE-8EC0-05422CC1D561}" type="presParOf" srcId="{DDB7C761-DC98-449D-B2B5-2F57982CB754}" destId="{EE8FBAF8-4A44-4513-8D88-938890F991DC}" srcOrd="1" destOrd="0" presId="urn:microsoft.com/office/officeart/2005/8/layout/venn2"/>
    <dgm:cxn modelId="{1CD1F3BA-F722-4FBA-8AE9-23739D99E132}" type="presParOf" srcId="{1E2A28FF-C029-4FDD-B8B1-B07BFD8C928A}" destId="{E4F8608A-B163-4E36-89BA-21C04AEA89F4}" srcOrd="1" destOrd="0" presId="urn:microsoft.com/office/officeart/2005/8/layout/venn2"/>
    <dgm:cxn modelId="{B543F760-EEBB-40EB-97C2-C3DF1FF1108E}" type="presParOf" srcId="{E4F8608A-B163-4E36-89BA-21C04AEA89F4}" destId="{62FB5387-9D25-4099-8F64-34D7F79CFD20}" srcOrd="0" destOrd="0" presId="urn:microsoft.com/office/officeart/2005/8/layout/venn2"/>
    <dgm:cxn modelId="{3B2497E0-5FAA-4F23-B084-3DB58285515E}" type="presParOf" srcId="{E4F8608A-B163-4E36-89BA-21C04AEA89F4}" destId="{8F5E7ACA-EBCB-48BF-B80E-B072701530EE}" srcOrd="1" destOrd="0" presId="urn:microsoft.com/office/officeart/2005/8/layout/venn2"/>
    <dgm:cxn modelId="{6FACBFCB-7AB7-4E46-9469-EA3B51AF76E0}" type="presParOf" srcId="{1E2A28FF-C029-4FDD-B8B1-B07BFD8C928A}" destId="{594EB964-BB0A-4A3A-B755-3D35D3960D8B}" srcOrd="2" destOrd="0" presId="urn:microsoft.com/office/officeart/2005/8/layout/venn2"/>
    <dgm:cxn modelId="{18A1C3D8-253A-46CA-B1E7-058DFE186B6B}" type="presParOf" srcId="{594EB964-BB0A-4A3A-B755-3D35D3960D8B}" destId="{D5C4B4B4-C519-47B6-81E8-5D9CD8CB48E3}" srcOrd="0" destOrd="0" presId="urn:microsoft.com/office/officeart/2005/8/layout/venn2"/>
    <dgm:cxn modelId="{DFB3EB56-5E9D-401E-A809-E395820DD5BB}" type="presParOf" srcId="{594EB964-BB0A-4A3A-B755-3D35D3960D8B}" destId="{6F2D91ED-7A5E-47C2-984F-9510B41690A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E6AD-B6D1-4A77-9DB5-3E1386ECCB6A}">
      <dsp:nvSpPr>
        <dsp:cNvPr id="0" name=""/>
        <dsp:cNvSpPr/>
      </dsp:nvSpPr>
      <dsp:spPr bwMode="auto">
        <a:xfrm>
          <a:off x="1015582" y="0"/>
          <a:ext cx="4048793" cy="404879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kern="1200"/>
            <a:t>TAM</a:t>
          </a:r>
          <a:endParaRPr lang="ru-RU" sz="2000" kern="1200"/>
        </a:p>
      </dsp:txBody>
      <dsp:txXfrm>
        <a:off x="2332452" y="202439"/>
        <a:ext cx="1415053" cy="607318"/>
      </dsp:txXfrm>
    </dsp:sp>
    <dsp:sp modelId="{62FB5387-9D25-4099-8F64-34D7F79CFD20}">
      <dsp:nvSpPr>
        <dsp:cNvPr id="0" name=""/>
        <dsp:cNvSpPr/>
      </dsp:nvSpPr>
      <dsp:spPr bwMode="auto">
        <a:xfrm>
          <a:off x="1521681" y="1012198"/>
          <a:ext cx="3036594" cy="3036594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kern="1200" dirty="0"/>
            <a:t>SAM</a:t>
          </a:r>
          <a:endParaRPr lang="ru-RU" sz="2000" kern="1200" dirty="0"/>
        </a:p>
      </dsp:txBody>
      <dsp:txXfrm>
        <a:off x="2332452" y="1201985"/>
        <a:ext cx="1415053" cy="569361"/>
      </dsp:txXfrm>
    </dsp:sp>
    <dsp:sp modelId="{D5C4B4B4-C519-47B6-81E8-5D9CD8CB48E3}">
      <dsp:nvSpPr>
        <dsp:cNvPr id="0" name=""/>
        <dsp:cNvSpPr/>
      </dsp:nvSpPr>
      <dsp:spPr bwMode="auto">
        <a:xfrm>
          <a:off x="2027780" y="2024396"/>
          <a:ext cx="2024396" cy="2024396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kern="1200"/>
            <a:t>SOM</a:t>
          </a:r>
          <a:endParaRPr lang="ru-RU" sz="2000" kern="1200"/>
        </a:p>
      </dsp:txBody>
      <dsp:txXfrm>
        <a:off x="2324246" y="2530495"/>
        <a:ext cx="1431464" cy="101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ТЕКУЩИЕ РЕЗУЛЬТАТЫ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9336" y="2028616"/>
            <a:ext cx="7620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F0000"/>
              </a:buCl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данный момент мы имеем лабораторию для испытаний конечного и промежуточного продукта, а также договорённость со специалистами в этой сфере для корректировки результатов</a:t>
            </a:r>
          </a:p>
          <a:p>
            <a:pPr>
              <a:buClr>
                <a:srgbClr val="DF0000"/>
              </a:buClr>
              <a:defRPr/>
            </a:pPr>
            <a:endParaRPr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DF0000"/>
              </a:buCl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После создания конечного продукта и испытания его в реальных условиях планируется сотрудничество с производителями дронов и пультов для внедрения продукта в заводское производство</a:t>
            </a:r>
            <a:endParaRPr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4C880A-7A06-3F9A-36D1-795D98CF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400382"/>
            <a:ext cx="2952328" cy="2280708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D934D3D-F5C0-0532-8579-BE7BB03E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0" y="3789039"/>
            <a:ext cx="2962418" cy="19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КОМАНДА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CF671-1691-2EDF-3075-52F5901EB9CE}"/>
              </a:ext>
            </a:extLst>
          </p:cNvPr>
          <p:cNvSpPr txBox="1"/>
          <p:nvPr/>
        </p:nvSpPr>
        <p:spPr bwMode="auto">
          <a:xfrm>
            <a:off x="335360" y="4015440"/>
            <a:ext cx="23657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Федив Ксения Александровна</a:t>
            </a:r>
            <a:endParaRPr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endParaRPr lang="ru-RU" sz="10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Маркетолог 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EE501-B049-3172-DC78-5D16D6CF558E}"/>
              </a:ext>
            </a:extLst>
          </p:cNvPr>
          <p:cNvSpPr txBox="1"/>
          <p:nvPr/>
        </p:nvSpPr>
        <p:spPr bwMode="auto">
          <a:xfrm>
            <a:off x="2810265" y="4025258"/>
            <a:ext cx="21610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Колмыков Артем Геннадьевич</a:t>
            </a:r>
          </a:p>
          <a:p>
            <a:pPr algn="ctr">
              <a:defRPr/>
            </a:pPr>
            <a:endParaRPr lang="ru-RU" sz="1000" b="1" dirty="0">
              <a:solidFill>
                <a:srgbClr val="243979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Лидер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6ED59-BC56-5E47-13B9-7EE4B25DEA30}"/>
              </a:ext>
            </a:extLst>
          </p:cNvPr>
          <p:cNvSpPr txBox="1"/>
          <p:nvPr/>
        </p:nvSpPr>
        <p:spPr bwMode="auto">
          <a:xfrm>
            <a:off x="7329845" y="4052436"/>
            <a:ext cx="21610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Юрий Александрович Гольцов</a:t>
            </a:r>
          </a:p>
          <a:p>
            <a:pPr algn="ctr">
              <a:defRPr/>
            </a:pPr>
            <a:endParaRPr lang="ru-RU" sz="1000" b="1" dirty="0">
              <a:solidFill>
                <a:srgbClr val="243979"/>
              </a:solidFill>
            </a:endParaRPr>
          </a:p>
          <a:p>
            <a:pPr algn="ctr">
              <a:defRPr/>
            </a:pPr>
            <a:endParaRPr sz="10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002060"/>
                </a:solidFill>
              </a:rPr>
              <a:t>Наставник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996FC-A9B8-D9BB-B252-DF04D67DCF1B}"/>
              </a:ext>
            </a:extLst>
          </p:cNvPr>
          <p:cNvSpPr txBox="1"/>
          <p:nvPr/>
        </p:nvSpPr>
        <p:spPr bwMode="auto">
          <a:xfrm>
            <a:off x="9575892" y="4015771"/>
            <a:ext cx="21610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err="1">
                <a:solidFill>
                  <a:srgbClr val="243979"/>
                </a:solidFill>
              </a:rPr>
              <a:t>Манаенкова</a:t>
            </a:r>
            <a:endParaRPr lang="ru-RU"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Юлия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</a:rPr>
              <a:t>Николаевна</a:t>
            </a:r>
          </a:p>
          <a:p>
            <a:pPr algn="ctr"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Трекер </a:t>
            </a:r>
          </a:p>
          <a:p>
            <a:pPr algn="ctr">
              <a:defRPr/>
            </a:pPr>
            <a:endParaRPr sz="2200" b="1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7FE4359-E26B-9862-446F-788AACB1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65" y="1776963"/>
            <a:ext cx="2162490" cy="2162490"/>
          </a:xfrm>
          <a:prstGeom prst="rect">
            <a:avLst/>
          </a:prstGeom>
          <a:ln w="2857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810219-5CB5-7006-43E0-C42CFFA8B625}"/>
              </a:ext>
            </a:extLst>
          </p:cNvPr>
          <p:cNvSpPr txBox="1"/>
          <p:nvPr/>
        </p:nvSpPr>
        <p:spPr bwMode="auto">
          <a:xfrm>
            <a:off x="5114521" y="4047162"/>
            <a:ext cx="2161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Бочарова Марина Сергеевна</a:t>
            </a:r>
            <a:endParaRPr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endParaRPr sz="10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</a:rPr>
              <a:t>Бизнес аналитик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831949D-34E3-DA46-B52B-62DD8D31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 b="11791"/>
          <a:stretch/>
        </p:blipFill>
        <p:spPr bwMode="auto">
          <a:xfrm>
            <a:off x="2792644" y="1777266"/>
            <a:ext cx="2162187" cy="2162187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77FDF8-A4D7-BE73-8113-13435DAFE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-319" r="475" b="25319"/>
          <a:stretch/>
        </p:blipFill>
        <p:spPr bwMode="auto">
          <a:xfrm>
            <a:off x="5032750" y="1751251"/>
            <a:ext cx="2181877" cy="2181877"/>
          </a:xfrm>
          <a:prstGeom prst="flowChartProcess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8DD613-5B0A-A89F-B157-6CAAD70C8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545" y="1760395"/>
            <a:ext cx="2170391" cy="2170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D5A818-23C7-5AD4-F9A6-F365EAADA4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680"/>
          <a:stretch>
            <a:fillRect/>
          </a:stretch>
        </p:blipFill>
        <p:spPr>
          <a:xfrm>
            <a:off x="9580022" y="1769062"/>
            <a:ext cx="2185248" cy="2170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КОНТАКТЫ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38498-A7A2-A256-26A1-9E3BA2141ED0}"/>
              </a:ext>
            </a:extLst>
          </p:cNvPr>
          <p:cNvSpPr txBox="1"/>
          <p:nvPr/>
        </p:nvSpPr>
        <p:spPr bwMode="auto">
          <a:xfrm>
            <a:off x="3714167" y="2414768"/>
            <a:ext cx="8477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Мы ищем предприятия, готовые протестировать систему в реальных условиях. </a:t>
            </a:r>
            <a:br>
              <a:rPr lang="ru-RU" sz="2800" dirty="0"/>
            </a:br>
            <a:endParaRPr lang="ru-RU" sz="2800" dirty="0"/>
          </a:p>
          <a:p>
            <a:endParaRPr lang="ru-RU" sz="1200" dirty="0"/>
          </a:p>
          <a:p>
            <a:r>
              <a:rPr lang="ru-RU" sz="2800" b="1" dirty="0"/>
              <a:t>Ваше участие это вклад в импортозамещение и повышение технологической независимости</a:t>
            </a:r>
            <a:r>
              <a:rPr lang="ru-RU" sz="3200" b="1" dirty="0"/>
              <a:t>.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523ED-6FD4-B1F6-F1CA-49AF9C2E0667}"/>
              </a:ext>
            </a:extLst>
          </p:cNvPr>
          <p:cNvSpPr txBox="1"/>
          <p:nvPr/>
        </p:nvSpPr>
        <p:spPr bwMode="auto">
          <a:xfrm>
            <a:off x="929196" y="1321231"/>
            <a:ext cx="1033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Присоединяйтесь к развитию отечественных технологий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DA887-7653-23C7-B59F-D6945ABA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0" t="4286" r="3425" b="4887"/>
          <a:stretch>
            <a:fillRect/>
          </a:stretch>
        </p:blipFill>
        <p:spPr>
          <a:xfrm>
            <a:off x="839415" y="2492896"/>
            <a:ext cx="2520281" cy="252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11AC0-1453-650E-0E31-89AA419E0F16}"/>
              </a:ext>
            </a:extLst>
          </p:cNvPr>
          <p:cNvSpPr txBox="1"/>
          <p:nvPr/>
        </p:nvSpPr>
        <p:spPr>
          <a:xfrm>
            <a:off x="1712865" y="510702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«Аналитики»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551384" y="2132856"/>
            <a:ext cx="8987046" cy="34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85000" lnSpcReduction="20000"/>
          </a:bodyPr>
          <a:lstStyle/>
          <a:p>
            <a:pPr lvl="0">
              <a:buClr>
                <a:srgbClr val="8F00FF"/>
              </a:buClr>
              <a:buSzPts val="4000"/>
              <a:defRPr/>
            </a:pPr>
            <a:r>
              <a:rPr lang="ru-RU" sz="4400" b="1" dirty="0">
                <a:solidFill>
                  <a:srgbClr val="243979"/>
                </a:solidFill>
              </a:rPr>
              <a:t>Прогнозирование остаточного ресурса батареи на основе стиля полёта</a:t>
            </a:r>
            <a:endParaRPr lang="ru-RU" sz="1600" b="1" dirty="0">
              <a:solidFill>
                <a:srgbClr val="243979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КОЛМЫКОВ АРТЁМ</a:t>
            </a: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</a:rPr>
              <a:t> 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47E3BD2-4D29-ECA4-F1DF-B1E7BD27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930" y="110094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F1A4F9E-5121-5696-9A77-A2645340D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12132" r="22549" b="9465"/>
          <a:stretch>
            <a:fillRect/>
          </a:stretch>
        </p:blipFill>
        <p:spPr bwMode="auto">
          <a:xfrm>
            <a:off x="8734765" y="3429000"/>
            <a:ext cx="2322729" cy="19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АКТУАЛЬНОСТЬ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211268" y="164523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Рынок FPV-дронов и беспилотных технологий растёт взрывными темпами.</a:t>
            </a:r>
            <a:r>
              <a:rPr lang="ru-RU" dirty="0"/>
              <a:t> Всё больше операторов, гоночных пилотов, инженерных групп используют дроны в коммерческих и любительских целях — растёт и число потерь, связанных с неправильной оценкой остатка заряда.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Аккумуляторы остаются самым узким местом автономности.</a:t>
            </a:r>
            <a:r>
              <a:rPr lang="ru-RU" dirty="0"/>
              <a:t> Пока ёмкость батарей растёт медленно, единственный способ увеличить время безопасного полёта без потери дрона — научиться точнее прогнозировать разряд под конкретного пилота и стиль.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Существующие телеметрические системы не решают эту задачу.</a:t>
            </a:r>
            <a:r>
              <a:rPr lang="ru-RU" dirty="0"/>
              <a:t> На рынке нет готового, лёгкого, встраиваемого решения, которое анализировало бы манеру пилотирования в реальном времени и давало персонализированный прогноз.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47814-24AD-30DE-6FA4-7348BB36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437" y="1793202"/>
            <a:ext cx="5133026" cy="3391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41CF3-5F18-211A-E81E-C4942D3E37CA}"/>
              </a:ext>
            </a:extLst>
          </p:cNvPr>
          <p:cNvSpPr txBox="1"/>
          <p:nvPr/>
        </p:nvSpPr>
        <p:spPr bwMode="auto">
          <a:xfrm>
            <a:off x="191344" y="1775246"/>
            <a:ext cx="56886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Стиль пилотирования напрямую влияет на расход батареи, но ни один OSD или телеметрия это не учитывают.</a:t>
            </a:r>
            <a:br>
              <a:rPr lang="ru-RU" sz="1600" dirty="0"/>
            </a:br>
            <a:r>
              <a:rPr lang="ru-RU" sz="1600" dirty="0"/>
              <a:t>Один и тот же аккумулятор в одних руках может отлетать 5 минут, в других — 3 минуты, и стандартный прогноз не адаптируется под манеру управления.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режиме FPV пилот не может постоянно следить за цифрами — нужен один понятный показатель.</a:t>
            </a:r>
            <a:br>
              <a:rPr lang="ru-RU" sz="1600" dirty="0"/>
            </a:br>
            <a:r>
              <a:rPr lang="ru-RU" sz="1600" dirty="0"/>
              <a:t>Интерфейс стандартных систем перегружен, а критически важная информация (реальное время до разряда) отсутствует или рассчитывается неточно, что и решает наш продукт.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CCB8F-FCC7-70B3-0FCF-6EE1E557F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1775246"/>
            <a:ext cx="591033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27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ОПИСАНИЕ ПРОДУКТА</a:t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И ТЕХНОЛОГИИ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9355" y="1470347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dirty="0">
                <a:solidFill>
                  <a:srgbClr val="243979"/>
                </a:solidFill>
                <a:latin typeface="+mj-lt"/>
              </a:rPr>
              <a:t>Как работает?</a:t>
            </a:r>
            <a:endParaRPr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4B051-9A99-F164-56B8-DBE765E25946}"/>
              </a:ext>
            </a:extLst>
          </p:cNvPr>
          <p:cNvSpPr txBox="1"/>
          <p:nvPr/>
        </p:nvSpPr>
        <p:spPr bwMode="auto">
          <a:xfrm>
            <a:off x="327775" y="2009420"/>
            <a:ext cx="53981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AmpVision</a:t>
            </a:r>
            <a:r>
              <a:rPr lang="ru-RU" dirty="0"/>
              <a:t> — это программное обеспечение, которое загружается на БВС, оно обрабатывает данные телеметрии, взятые со стека.</a:t>
            </a:r>
            <a:br>
              <a:rPr lang="ru-RU" sz="1600" dirty="0"/>
            </a:br>
            <a:br>
              <a:rPr lang="ru-RU" sz="1600" dirty="0"/>
            </a:br>
            <a:r>
              <a:rPr lang="ru-RU" dirty="0"/>
              <a:t>Программа берет промежуток времени в 20 секунд и высчитывает средний расход тока и исходя из этих данных выдаёт время до разряда аккумулятора, оставляя запас в 10%, для аварийной посадки.</a:t>
            </a:r>
            <a:br>
              <a:rPr lang="ru-RU" sz="1600" dirty="0"/>
            </a:br>
            <a:br>
              <a:rPr lang="ru-RU" sz="1600" dirty="0"/>
            </a:br>
            <a:r>
              <a:rPr lang="ru-RU" dirty="0"/>
              <a:t>Далее эти данные передаются на полетный контроллер и вместе с телеметрией накладываются на "картинку", получаемую с камеры. После передаются на видеоприёмник посредством видеопередатчика.</a:t>
            </a:r>
            <a:br>
              <a:rPr lang="ru-RU" sz="1600" dirty="0"/>
            </a:br>
            <a:br>
              <a:rPr lang="ru-RU" sz="1600" dirty="0"/>
            </a:br>
            <a:r>
              <a:rPr lang="ru-RU" dirty="0"/>
              <a:t>Оператор четко видит запас времени, а расцветка времени белый / желтый / красный, обратит на себя внимание даже если оператор “увлекся процессом”.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625DA-AE20-DECF-6A8E-20AF97B9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38" y="1975843"/>
            <a:ext cx="5604029" cy="30376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>
                <a:solidFill>
                  <a:schemeClr val="bg1"/>
                </a:solidFill>
              </a:rPr>
              <a:t>АНАЛИЗ КОНКУРЕНТОВ</a:t>
            </a:r>
            <a:endParaRPr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3FBAA47-1194-BBD2-D75C-B58017AEC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36044"/>
              </p:ext>
            </p:extLst>
          </p:nvPr>
        </p:nvGraphicFramePr>
        <p:xfrm>
          <a:off x="2063552" y="1556792"/>
          <a:ext cx="8096447" cy="4058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77781">
                  <a:extLst>
                    <a:ext uri="{9D8B030D-6E8A-4147-A177-3AD203B41FA5}">
                      <a16:colId xmlns:a16="http://schemas.microsoft.com/office/drawing/2014/main" val="34105569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8799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0111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Конкуренты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Тип решения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Наше отличие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84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u="none" strike="noStrike" cap="none" dirty="0" err="1">
                          <a:solidFill>
                            <a:schemeClr val="dk1"/>
                          </a:solidFill>
                          <a:effectLst/>
                        </a:rPr>
                        <a:t>Airdata</a:t>
                      </a: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 UAV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 (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США)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Облачный сервис: анализирует полёты постфактум, считает «</a:t>
                      </a:r>
                      <a:r>
                        <a:rPr lang="ru-RU" sz="1400" b="0" u="none" strike="noStrike" cap="none" dirty="0" err="1">
                          <a:solidFill>
                            <a:schemeClr val="dk1"/>
                          </a:solidFill>
                          <a:effectLst/>
                        </a:rPr>
                        <a:t>Minutes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dk1"/>
                          </a:solidFill>
                          <a:effectLst/>
                        </a:rPr>
                        <a:t>Per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dk1"/>
                          </a:solidFill>
                          <a:effectLst/>
                        </a:rPr>
                        <a:t>Battery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» на основе стиля пилотирования 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cap="none" dirty="0" err="1">
                          <a:solidFill>
                            <a:schemeClr val="dk1"/>
                          </a:solidFill>
                          <a:effectLst/>
                        </a:rPr>
                        <a:t>Airdata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 работает </a:t>
                      </a: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после полёта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 в облаке. Мы работаем </a:t>
                      </a: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в реальном времени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 на пульте, без интернета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2259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Packet Digital Badland Batteries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 (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США)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«Умные батареи» со встроенной BMS и софтом для мониторинга здоровья АКБ, прогнозирование износа 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Их софт завязан на </a:t>
                      </a: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собственные дорогие батареи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. Мы работаем с </a:t>
                      </a: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любыми АКБ</a:t>
                      </a: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effectLst/>
                        </a:rPr>
                        <a:t> и считаем не износ, а время до разряда в текущем полёте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16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Стандартный 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OSD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Betaflight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INAV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Выводит напряжение, ток, потреблённые мАч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прогноза времени. Нет адаптации под стиль пилотирования. Пилот сам должен интерпретировать цифры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19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EAA69-EDB2-644A-18E8-2320896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78A975-8E38-C7A5-91DF-A5B7E3C4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D1173-C842-EE3C-4273-FCF5EFE24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F516A8-2E24-474E-05C0-824A37E3641A}"/>
              </a:ext>
            </a:extLst>
          </p:cNvPr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DACF5130-539E-04DD-7EE4-34C5A7122E54}"/>
              </a:ext>
            </a:extLst>
          </p:cNvPr>
          <p:cNvSpPr txBox="1">
            <a:spLocks/>
          </p:cNvSpPr>
          <p:nvPr/>
        </p:nvSpPr>
        <p:spPr bwMode="auto">
          <a:xfrm>
            <a:off x="335360" y="188640"/>
            <a:ext cx="50405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ru-RU" sz="4800" b="1">
                <a:solidFill>
                  <a:schemeClr val="bg1"/>
                </a:solidFill>
              </a:rPr>
              <a:t>АНАЛИЗ РЫНКА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0A36876-7E50-B773-B0A5-B4B801491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385414"/>
              </p:ext>
            </p:extLst>
          </p:nvPr>
        </p:nvGraphicFramePr>
        <p:xfrm>
          <a:off x="16042" y="1556792"/>
          <a:ext cx="6079958" cy="4048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387EF0-B352-5E2C-9E25-438B7F157BF4}"/>
              </a:ext>
            </a:extLst>
          </p:cNvPr>
          <p:cNvSpPr txBox="1"/>
          <p:nvPr/>
        </p:nvSpPr>
        <p:spPr bwMode="auto">
          <a:xfrm>
            <a:off x="5529782" y="2881026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∼ 10</a:t>
            </a:r>
            <a:r>
              <a:rPr lang="ru-RU" sz="3000" dirty="0"/>
              <a:t> млн. руб. </a:t>
            </a:r>
            <a:r>
              <a:rPr lang="ru-RU" dirty="0"/>
              <a:t>(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10-15</a:t>
            </a:r>
            <a:r>
              <a:rPr lang="ru-RU" dirty="0"/>
              <a:t> предприятий в ЦФО)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CAEF0-2FF8-18CF-0748-7F3539FC5204}"/>
              </a:ext>
            </a:extLst>
          </p:cNvPr>
          <p:cNvSpPr txBox="1"/>
          <p:nvPr/>
        </p:nvSpPr>
        <p:spPr bwMode="auto">
          <a:xfrm>
            <a:off x="5531210" y="3855680"/>
            <a:ext cx="5160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∼ </a:t>
            </a:r>
            <a:r>
              <a:rPr lang="ru-RU" sz="3000" dirty="0"/>
              <a:t> 1 млн. руб. </a:t>
            </a:r>
            <a:r>
              <a:rPr lang="ru-RU" dirty="0"/>
              <a:t>(1 предприятие в Белгороде)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66110-8608-1A0E-7548-AA0124A69B41}"/>
              </a:ext>
            </a:extLst>
          </p:cNvPr>
          <p:cNvSpPr txBox="1"/>
          <p:nvPr/>
        </p:nvSpPr>
        <p:spPr bwMode="auto">
          <a:xfrm>
            <a:off x="5531210" y="1853417"/>
            <a:ext cx="4968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∼ 1 млрд. руб. </a:t>
            </a:r>
            <a:r>
              <a:rPr lang="ru-RU" dirty="0"/>
              <a:t>(889 предприятий по РФ)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B4BC960-8A28-365D-0EAF-7436E2D742FA}"/>
              </a:ext>
            </a:extLst>
          </p:cNvPr>
          <p:cNvCxnSpPr>
            <a:cxnSpLocks/>
          </p:cNvCxnSpPr>
          <p:nvPr/>
        </p:nvCxnSpPr>
        <p:spPr bwMode="auto">
          <a:xfrm>
            <a:off x="4646298" y="2420888"/>
            <a:ext cx="1494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3B79594-1448-6275-A6A7-CEECEBDD79DD}"/>
              </a:ext>
            </a:extLst>
          </p:cNvPr>
          <p:cNvCxnSpPr>
            <a:cxnSpLocks/>
          </p:cNvCxnSpPr>
          <p:nvPr/>
        </p:nvCxnSpPr>
        <p:spPr bwMode="auto">
          <a:xfrm>
            <a:off x="5040754" y="3423305"/>
            <a:ext cx="1494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03ED97D-9B2C-4B8F-971A-F4CB8864AC11}"/>
              </a:ext>
            </a:extLst>
          </p:cNvPr>
          <p:cNvCxnSpPr>
            <a:cxnSpLocks/>
          </p:cNvCxnSpPr>
          <p:nvPr/>
        </p:nvCxnSpPr>
        <p:spPr bwMode="auto">
          <a:xfrm>
            <a:off x="4051076" y="4365104"/>
            <a:ext cx="18414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3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8256E-F24F-8FED-50FB-9B61DD76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BA935-4690-CC6A-1F5F-467B7D3E5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12296-3A2B-CBF1-5013-C66C6123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DB21D8-84B6-BBC6-94E7-4CF34362FB2E}"/>
              </a:ext>
            </a:extLst>
          </p:cNvPr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D3C64D8B-353A-44FF-19C8-469738D0B472}"/>
              </a:ext>
            </a:extLst>
          </p:cNvPr>
          <p:cNvSpPr txBox="1">
            <a:spLocks/>
          </p:cNvSpPr>
          <p:nvPr/>
        </p:nvSpPr>
        <p:spPr bwMode="auto">
          <a:xfrm>
            <a:off x="335360" y="188640"/>
            <a:ext cx="50405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ru-RU" sz="4800" b="1">
                <a:solidFill>
                  <a:schemeClr val="bg1"/>
                </a:solidFill>
              </a:rPr>
              <a:t>БИЗНЕС-МОДЕЛЬ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FB635-7B88-1C0A-AC9B-1D5A09DB5EC9}"/>
              </a:ext>
            </a:extLst>
          </p:cNvPr>
          <p:cNvSpPr txBox="1"/>
          <p:nvPr/>
        </p:nvSpPr>
        <p:spPr>
          <a:xfrm>
            <a:off x="852681" y="1713644"/>
            <a:ext cx="96502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Потребитель</a:t>
            </a:r>
            <a:r>
              <a:rPr lang="ru-RU" sz="1400" b="1" dirty="0"/>
              <a:t>: </a:t>
            </a:r>
            <a:r>
              <a:rPr lang="ru-RU" sz="1400" dirty="0"/>
              <a:t>агрохолдинги (Мираторг, </a:t>
            </a:r>
            <a:r>
              <a:rPr lang="ru-RU" sz="1400" dirty="0" err="1"/>
              <a:t>Эконива</a:t>
            </a:r>
            <a:r>
              <a:rPr lang="ru-RU" sz="1400" dirty="0"/>
              <a:t>), производители дронов и пультов, государственные организации и организации выполняющие государственный заказ (ЗАО «Сокол-АТС»), а также физические лица.</a:t>
            </a:r>
            <a:endParaRPr lang="ru-RU" sz="2000" dirty="0">
              <a:effectLst/>
            </a:endParaRPr>
          </a:p>
          <a:p>
            <a:br>
              <a:rPr lang="ru-RU" sz="1400" dirty="0"/>
            </a:br>
            <a:r>
              <a:rPr lang="ru-RU" sz="1400" dirty="0"/>
              <a:t> Ценность: увеличение безопасного времени полёта без потери дрона за счёт точного прогноза разряда с учётом стиля пилотирования — снижение риска падения и потери дорогостоящего оборудования.</a:t>
            </a:r>
            <a:endParaRPr lang="ru-RU" sz="2000" dirty="0">
              <a:effectLst/>
            </a:endParaRPr>
          </a:p>
          <a:p>
            <a:r>
              <a:rPr lang="ru-RU" sz="1400" dirty="0"/>
              <a:t>Модель продаж: B2B и </a:t>
            </a:r>
            <a:r>
              <a:rPr lang="en-US" sz="1400" dirty="0"/>
              <a:t>B2C</a:t>
            </a:r>
            <a:r>
              <a:rPr lang="ru-RU" sz="1400" dirty="0"/>
              <a:t> (гибридная)— для физических лиц и юр. лиц не занимающихся производством дронов будет продаваться готовое ПО для установки на пульт или очки по цене около 2-3 тыс. руб. что позволит установить нашу программу на уже купленную продукцию.</a:t>
            </a:r>
          </a:p>
          <a:p>
            <a:r>
              <a:rPr lang="ru-RU" sz="1400" dirty="0"/>
              <a:t>Для юридических лиц специализирующихся на производстве дронов и пультов будет продаваться патент программы, позволяющий устанавливать её на свою продукцию, примерно 1 млн. руб. </a:t>
            </a:r>
            <a:endParaRPr lang="ru-RU" sz="2000" dirty="0">
              <a:effectLst/>
            </a:endParaRPr>
          </a:p>
          <a:p>
            <a:br>
              <a:rPr lang="ru-RU" sz="1400" dirty="0"/>
            </a:br>
            <a:r>
              <a:rPr lang="ru-RU" sz="1400" dirty="0"/>
              <a:t> План продаж: 2–3 предприятий  1–1,5 млн ₽ ≈ 3-4 млн ₽/год (стартовый период).</a:t>
            </a:r>
            <a:br>
              <a:rPr lang="ru-RU" sz="1400" dirty="0"/>
            </a:br>
            <a:r>
              <a:rPr lang="ru-RU" sz="1400" dirty="0"/>
              <a:t> Каналы: прямые контракты с агрохолдингами, госзаказ, интеграция в продукцию производителей дронов, единичные продажи.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97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ИНУСТРИАЛЬНЫЕ ПАРТНЕРЫ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360" y="1848607"/>
            <a:ext cx="9289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200" dirty="0">
              <a:solidFill>
                <a:srgbClr val="243979"/>
              </a:solidFill>
              <a:latin typeface="+mn-lt"/>
            </a:endParaRPr>
          </a:p>
          <a:p>
            <a:pPr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ЗАО Сокол-АТС заказчик</a:t>
            </a:r>
          </a:p>
          <a:p>
            <a:pPr>
              <a:defRPr/>
            </a:pPr>
            <a:endParaRPr lang="ru-RU" sz="2200" dirty="0">
              <a:solidFill>
                <a:srgbClr val="243979"/>
              </a:solidFill>
              <a:latin typeface="+mn-lt"/>
            </a:endParaRPr>
          </a:p>
          <a:p>
            <a:pPr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Данная разработка может представлять интерес для таких партнеров как:</a:t>
            </a:r>
            <a:br>
              <a:rPr lang="ru-RU" sz="2200" dirty="0">
                <a:solidFill>
                  <a:srgbClr val="243979"/>
                </a:solidFill>
                <a:latin typeface="+mn-lt"/>
              </a:rPr>
            </a:br>
            <a:r>
              <a:rPr lang="ru-RU" sz="2200" dirty="0">
                <a:solidFill>
                  <a:srgbClr val="243979"/>
                </a:solidFill>
                <a:latin typeface="+mn-lt"/>
              </a:rPr>
              <a:t>Агрохолдинг Мираторг, Агрохолдинг </a:t>
            </a:r>
            <a:r>
              <a:rPr lang="ru-RU" sz="2200" dirty="0" err="1">
                <a:solidFill>
                  <a:srgbClr val="243979"/>
                </a:solidFill>
                <a:latin typeface="+mn-lt"/>
              </a:rPr>
              <a:t>Эконива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для инспекции ферм и полей</a:t>
            </a:r>
          </a:p>
          <a:p>
            <a:pPr>
              <a:defRPr/>
            </a:pPr>
            <a:endParaRPr lang="ru-RU" sz="2200" dirty="0">
              <a:solidFill>
                <a:srgbClr val="243979"/>
              </a:solidFill>
              <a:latin typeface="+mn-lt"/>
            </a:endParaRPr>
          </a:p>
          <a:p>
            <a:pPr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Испытания будут проводиться в БГТУ им Шухова В.Г. В лаборатории БАС, также при поддержке ООО </a:t>
            </a:r>
            <a:r>
              <a:rPr lang="ru-RU" sz="2200" dirty="0" err="1">
                <a:solidFill>
                  <a:srgbClr val="243979"/>
                </a:solidFill>
                <a:latin typeface="+mn-lt"/>
              </a:rPr>
              <a:t>Антрел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-Автоматизация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dirty="0">
                <a:solidFill>
                  <a:srgbClr val="243979"/>
                </a:solidFill>
                <a:latin typeface="+mj-lt"/>
              </a:rPr>
              <a:t>Кто заинтересован?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46D3435-4BC2-A538-DABD-B7D31518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281616"/>
            <a:ext cx="159726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D0EBE85-CFDD-7EAE-63C9-02AAA902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21" y="1333388"/>
            <a:ext cx="1597263" cy="15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2FF1AC8-8E4C-AF77-5D63-C6F08932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97" y="1848607"/>
            <a:ext cx="2322389" cy="7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E0471096-AF45-CBCE-F079-0223CDFE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46" y="3015288"/>
            <a:ext cx="2641401" cy="14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833</Words>
  <Application>Microsoft Office PowerPoint</Application>
  <DocSecurity>0</DocSecurity>
  <PresentationFormat>Широкоэкранный</PresentationFormat>
  <Paragraphs>97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 Math</vt:lpstr>
      <vt:lpstr>Arial</vt:lpstr>
      <vt:lpstr>Helvetica Neue</vt:lpstr>
      <vt:lpstr>Arial Black</vt:lpstr>
      <vt:lpstr>Тема Office</vt:lpstr>
      <vt:lpstr>Презентация PowerPoint</vt:lpstr>
      <vt:lpstr>«Аналитики»</vt:lpstr>
      <vt:lpstr>АКТУАЛЬНОСТЬ</vt:lpstr>
      <vt:lpstr>ПРОБЛЕМА</vt:lpstr>
      <vt:lpstr>ОПИСАНИЕ ПРОДУКТА И ТЕХНОЛОГИИ</vt:lpstr>
      <vt:lpstr>АНАЛИЗ КОНКУРЕНТОВ</vt:lpstr>
      <vt:lpstr>Презентация PowerPoint</vt:lpstr>
      <vt:lpstr>Презентация PowerPoint</vt:lpstr>
      <vt:lpstr>ИНУСТРИАЛЬНЫЕ ПАРТНЕРЫ</vt:lpstr>
      <vt:lpstr>ТЕКУЩИЕ РЕЗУЛЬТАТЫ </vt:lpstr>
      <vt:lpstr>КОМАНДА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artem</cp:lastModifiedBy>
  <cp:revision>83</cp:revision>
  <dcterms:modified xsi:type="dcterms:W3CDTF">2026-04-29T09:29:39Z</dcterms:modified>
  <cp:category/>
  <dc:identifier/>
  <cp:contentStatus/>
  <dc:language/>
  <cp:version/>
</cp:coreProperties>
</file>