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309" r:id="rId10"/>
    <p:sldId id="310" r:id="rId11"/>
    <p:sldId id="287" r:id="rId12"/>
    <p:sldId id="299" r:id="rId13"/>
    <p:sldId id="312" r:id="rId14"/>
    <p:sldId id="304" r:id="rId15"/>
    <p:sldId id="301" r:id="rId16"/>
    <p:sldId id="300" r:id="rId17"/>
    <p:sldId id="305" r:id="rId18"/>
    <p:sldId id="308" r:id="rId19"/>
    <p:sldId id="290" r:id="rId20"/>
    <p:sldId id="291" r:id="rId21"/>
    <p:sldId id="302" r:id="rId22"/>
    <p:sldId id="306" r:id="rId23"/>
    <p:sldId id="264" r:id="rId24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9D"/>
    <a:srgbClr val="A4D4E2"/>
    <a:srgbClr val="DAEDF3"/>
    <a:srgbClr val="018B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842" autoAdjust="0"/>
  </p:normalViewPr>
  <p:slideViewPr>
    <p:cSldViewPr>
      <p:cViewPr varScale="1">
        <p:scale>
          <a:sx n="107" d="100"/>
          <a:sy n="107" d="100"/>
        </p:scale>
        <p:origin x="394" y="77"/>
      </p:cViewPr>
      <p:guideLst>
        <p:guide orient="horz" pos="1786"/>
        <p:guide pos="3175"/>
      </p:guideLst>
    </p:cSldViewPr>
  </p:slideViewPr>
  <p:outlineViewPr>
    <p:cViewPr>
      <p:scale>
        <a:sx n="33" d="100"/>
        <a:sy n="33" d="100"/>
      </p:scale>
      <p:origin x="0" y="-51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начало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оформление</c:v>
                </c:pt>
                <c:pt idx="1">
                  <c:v>печать</c:v>
                </c:pt>
                <c:pt idx="2">
                  <c:v>самозанятость</c:v>
                </c:pt>
                <c:pt idx="3">
                  <c:v>продажа</c:v>
                </c:pt>
              </c:strCache>
            </c:strRef>
          </c:cat>
          <c:val>
            <c:numRef>
              <c:f>Лист1!$B$2:$B$5</c:f>
              <c:numCache>
                <c:formatCode>m/d/yyyy</c:formatCode>
                <c:ptCount val="4"/>
                <c:pt idx="0">
                  <c:v>45087</c:v>
                </c:pt>
                <c:pt idx="1">
                  <c:v>45118</c:v>
                </c:pt>
                <c:pt idx="2">
                  <c:v>45126</c:v>
                </c:pt>
                <c:pt idx="3">
                  <c:v>45134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3B-49A5-A69D-815B38296C4F}"/>
            </c:ext>
          </c:extLst>
        </c:ser>
        <c:ser>
          <c:idx val="1"/>
          <c:order val="1"/>
          <c:spPr>
            <a:solidFill>
              <a:srgbClr val="008C9D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оформление</c:v>
                </c:pt>
                <c:pt idx="1">
                  <c:v>печать</c:v>
                </c:pt>
                <c:pt idx="2">
                  <c:v>самозанятость</c:v>
                </c:pt>
                <c:pt idx="3">
                  <c:v>продажа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30</c:v>
                </c:pt>
                <c:pt idx="1">
                  <c:v>7</c:v>
                </c:pt>
                <c:pt idx="2">
                  <c:v>7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3B-49A5-A69D-815B38296C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4595944"/>
        <c:axId val="434588384"/>
      </c:barChart>
      <c:catAx>
        <c:axId val="43459594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434588384"/>
        <c:crosses val="autoZero"/>
        <c:auto val="1"/>
        <c:lblAlgn val="ctr"/>
        <c:lblOffset val="100"/>
        <c:noMultiLvlLbl val="0"/>
      </c:catAx>
      <c:valAx>
        <c:axId val="434588384"/>
        <c:scaling>
          <c:orientation val="minMax"/>
          <c:min val="45087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/d/yyyy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434595944"/>
        <c:crosses val="autoZero"/>
        <c:crossBetween val="between"/>
        <c:majorUnit val="7"/>
        <c:min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2400" dirty="0"/>
            <a:t>Дети от 8 до 12 лет</a:t>
          </a:r>
          <a:r>
            <a:rPr lang="en-US" sz="2400" dirty="0"/>
            <a:t>, </a:t>
          </a:r>
          <a:r>
            <a:rPr lang="ru-RU" sz="2400" dirty="0"/>
            <a:t>занимающиеся изучение английского языка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pPr>
            <a:buNone/>
          </a:pPr>
          <a:r>
            <a:rPr lang="ru-RU" sz="3200" dirty="0"/>
            <a:t>Большой объём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C0875D6B-A983-4CF4-8CF7-ED2F5A075E7F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pPr>
            <a:buNone/>
          </a:pPr>
          <a:r>
            <a:rPr lang="ru-RU" sz="3200" dirty="0"/>
            <a:t>иностранных слов</a:t>
          </a:r>
          <a:r>
            <a:rPr lang="en-US" sz="3200" dirty="0"/>
            <a:t>,</a:t>
          </a:r>
          <a:endParaRPr lang="ru-RU" sz="3200" dirty="0"/>
        </a:p>
      </dgm:t>
    </dgm:pt>
    <dgm:pt modelId="{9E4C0986-B9A1-4CBD-AF0E-3CEA6BC637F0}" type="parTrans" cxnId="{57B36D91-A7CB-46E3-AE8C-2994EC0EF5A5}">
      <dgm:prSet/>
      <dgm:spPr/>
      <dgm:t>
        <a:bodyPr/>
        <a:lstStyle/>
        <a:p>
          <a:endParaRPr lang="ru-RU"/>
        </a:p>
      </dgm:t>
    </dgm:pt>
    <dgm:pt modelId="{D73CD670-4891-49C5-AD6C-D8474F50FA54}" type="sibTrans" cxnId="{57B36D91-A7CB-46E3-AE8C-2994EC0EF5A5}">
      <dgm:prSet/>
      <dgm:spPr/>
      <dgm:t>
        <a:bodyPr/>
        <a:lstStyle/>
        <a:p>
          <a:endParaRPr lang="ru-RU"/>
        </a:p>
      </dgm:t>
    </dgm:pt>
    <dgm:pt modelId="{3146E17E-DF3E-4394-B29C-73A4B6C788A8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pPr>
            <a:buNone/>
          </a:pPr>
          <a:r>
            <a:rPr lang="ru-RU" sz="3200" dirty="0"/>
            <a:t>которые очень трудно</a:t>
          </a:r>
        </a:p>
      </dgm:t>
    </dgm:pt>
    <dgm:pt modelId="{93FAE639-D673-4EA2-A981-9C6660AFA864}" type="parTrans" cxnId="{8C77553D-3C53-44DC-AF40-77D21F1838FB}">
      <dgm:prSet/>
      <dgm:spPr/>
      <dgm:t>
        <a:bodyPr/>
        <a:lstStyle/>
        <a:p>
          <a:endParaRPr lang="ru-RU"/>
        </a:p>
      </dgm:t>
    </dgm:pt>
    <dgm:pt modelId="{5BB4DAD4-D13B-4583-8136-C00BD6E9F4F6}" type="sibTrans" cxnId="{8C77553D-3C53-44DC-AF40-77D21F1838FB}">
      <dgm:prSet/>
      <dgm:spPr/>
      <dgm:t>
        <a:bodyPr/>
        <a:lstStyle/>
        <a:p>
          <a:endParaRPr lang="ru-RU"/>
        </a:p>
      </dgm:t>
    </dgm:pt>
    <dgm:pt modelId="{8429BC91-059B-41B7-AF9E-FFF21A15C6D2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pPr>
            <a:buNone/>
          </a:pPr>
          <a:r>
            <a:rPr lang="ru-RU" sz="3200" dirty="0"/>
            <a:t>усваиваются детьми </a:t>
          </a:r>
        </a:p>
      </dgm:t>
    </dgm:pt>
    <dgm:pt modelId="{ADCE5FF2-716A-4EB1-A3A7-D2205C83CC05}" type="parTrans" cxnId="{AD223CD9-B73B-4C88-AF8E-9F27F80B76CC}">
      <dgm:prSet/>
      <dgm:spPr/>
      <dgm:t>
        <a:bodyPr/>
        <a:lstStyle/>
        <a:p>
          <a:endParaRPr lang="ru-RU"/>
        </a:p>
      </dgm:t>
    </dgm:pt>
    <dgm:pt modelId="{87FC4890-46F9-4E55-AB6E-F1F8882EC0C3}" type="sibTrans" cxnId="{AD223CD9-B73B-4C88-AF8E-9F27F80B76CC}">
      <dgm:prSet/>
      <dgm:spPr/>
      <dgm:t>
        <a:bodyPr/>
        <a:lstStyle/>
        <a:p>
          <a:endParaRPr lang="ru-RU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ScaleX="100000" custScaleY="94090" custLinFactNeighborX="-301" custLinFactNeighborY="-3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 custScaleX="96698" custScaleY="99202" custLinFactNeighborX="745" custLinFactNeighborY="-11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57B36D91-A7CB-46E3-AE8C-2994EC0EF5A5}" srcId="{40823609-9E1F-477F-970E-0797297793BB}" destId="{C0875D6B-A983-4CF4-8CF7-ED2F5A075E7F}" srcOrd="1" destOrd="0" parTransId="{9E4C0986-B9A1-4CBD-AF0E-3CEA6BC637F0}" sibTransId="{D73CD670-4891-49C5-AD6C-D8474F50FA54}"/>
    <dgm:cxn modelId="{8C77553D-3C53-44DC-AF40-77D21F1838FB}" srcId="{40823609-9E1F-477F-970E-0797297793BB}" destId="{3146E17E-DF3E-4394-B29C-73A4B6C788A8}" srcOrd="2" destOrd="0" parTransId="{93FAE639-D673-4EA2-A981-9C6660AFA864}" sibTransId="{5BB4DAD4-D13B-4583-8136-C00BD6E9F4F6}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85D6CB0C-316E-4E42-82FD-3D35AC03DB3C}" type="presOf" srcId="{C0875D6B-A983-4CF4-8CF7-ED2F5A075E7F}" destId="{F974BE2A-CEEC-4ADA-B641-ABA1F5F10AA0}" srcOrd="0" destOrd="1" presId="urn:microsoft.com/office/officeart/2005/8/layout/vList5"/>
    <dgm:cxn modelId="{AD223CD9-B73B-4C88-AF8E-9F27F80B76CC}" srcId="{40823609-9E1F-477F-970E-0797297793BB}" destId="{8429BC91-059B-41B7-AF9E-FFF21A15C6D2}" srcOrd="3" destOrd="0" parTransId="{ADCE5FF2-716A-4EB1-A3A7-D2205C83CC05}" sibTransId="{87FC4890-46F9-4E55-AB6E-F1F8882EC0C3}"/>
    <dgm:cxn modelId="{107F3A9B-941F-41D1-B9A0-D402B75C98A5}" type="presOf" srcId="{8429BC91-059B-41B7-AF9E-FFF21A15C6D2}" destId="{F974BE2A-CEEC-4ADA-B641-ABA1F5F10AA0}" srcOrd="0" destOrd="3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C6DE38FC-6C0F-4DB6-BA64-FD28FD881A07}" type="presOf" srcId="{3146E17E-DF3E-4394-B29C-73A4B6C788A8}" destId="{F974BE2A-CEEC-4ADA-B641-ABA1F5F10AA0}" srcOrd="0" destOrd="2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800" b="0" dirty="0">
              <a:latin typeface="Calibri" panose="020F0502020204030204" pitchFamily="34" charset="0"/>
              <a:cs typeface="Calibri" panose="020F0502020204030204" pitchFamily="34" charset="0"/>
            </a:rPr>
            <a:t>Карточки Домана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800" b="0" dirty="0">
              <a:latin typeface="Calibri" panose="020F0502020204030204" pitchFamily="34" charset="0"/>
              <a:cs typeface="Calibri" panose="020F0502020204030204" pitchFamily="34" charset="0"/>
            </a:rPr>
            <a:t>Детские рецепты</a:t>
          </a:r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800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«</a:t>
          </a:r>
          <a:r>
            <a:rPr lang="fr-FR" sz="1800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Zabiaka</a:t>
          </a:r>
          <a:r>
            <a:rPr lang="ru-RU" sz="1800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»</a:t>
          </a:r>
          <a:r>
            <a:rPr lang="en-US" sz="1800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ru-RU" sz="1800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39 штук продано на</a:t>
          </a:r>
          <a:r>
            <a:rPr lang="en-US" sz="1800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ru-RU" sz="1800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«</a:t>
          </a:r>
          <a:r>
            <a:rPr lang="en-US" sz="1800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Ozon</a:t>
          </a:r>
          <a:r>
            <a:rPr lang="ru-RU" sz="1800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»</a:t>
          </a:r>
          <a:endParaRPr lang="ru-RU" sz="1800" u="none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800" b="0" i="0" u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«Шпаргалки для мамы»</a:t>
          </a:r>
          <a:r>
            <a:rPr lang="en-US" sz="1800" b="0" i="0" u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ru-RU" sz="1800" b="0" i="0" u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продано более 900 штук на «</a:t>
          </a:r>
          <a:r>
            <a:rPr lang="en-US" sz="1800" b="0" i="0" u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Wildberries</a:t>
          </a:r>
          <a:r>
            <a:rPr lang="ru-RU" sz="1800" b="0" i="0" u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»</a:t>
          </a:r>
          <a:endParaRPr lang="ru-RU" sz="1800" u="none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800" dirty="0">
              <a:latin typeface="Calibri" panose="020F0502020204030204" pitchFamily="34" charset="0"/>
              <a:cs typeface="Calibri" panose="020F0502020204030204" pitchFamily="34" charset="0"/>
            </a:rPr>
            <a:t>Представлены слова по конкретной категории – «Еда» 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0AB2C03F-BB14-43F3-8EED-933C41942FB0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800" b="0" i="0" u="none" dirty="0">
              <a:latin typeface="Calibri" panose="020F0502020204030204" pitchFamily="34" charset="0"/>
              <a:cs typeface="Calibri" panose="020F0502020204030204" pitchFamily="34" charset="0"/>
            </a:rPr>
            <a:t>Алфавит. Развивающие карточки</a:t>
          </a:r>
          <a:endParaRPr lang="ru-RU" sz="18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E9CE4B0-DCCE-4B8B-A0F1-346B786CB9FB}" type="parTrans" cxnId="{2624A138-DD12-4D65-9D88-AF46900F8F5D}">
      <dgm:prSet/>
      <dgm:spPr/>
      <dgm:t>
        <a:bodyPr/>
        <a:lstStyle/>
        <a:p>
          <a:endParaRPr lang="ru-RU"/>
        </a:p>
      </dgm:t>
    </dgm:pt>
    <dgm:pt modelId="{2E539ED3-0C8F-4AEB-A578-D25C9A0E92E1}" type="sibTrans" cxnId="{2624A138-DD12-4D65-9D88-AF46900F8F5D}">
      <dgm:prSet/>
      <dgm:spPr/>
      <dgm:t>
        <a:bodyPr/>
        <a:lstStyle/>
        <a:p>
          <a:endParaRPr lang="ru-RU"/>
        </a:p>
      </dgm:t>
    </dgm:pt>
    <dgm:pt modelId="{BB620A77-4A65-4F13-827C-DDEFE77360CE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800" b="0" i="0" u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«РОСМЭН»</a:t>
          </a:r>
          <a:r>
            <a:rPr lang="en-US" sz="1800" b="0" i="0" u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ru-RU" sz="1800" b="0" i="0" u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продано более 500 штук на </a:t>
          </a:r>
          <a:r>
            <a:rPr lang="ru-RU" sz="1800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«</a:t>
          </a:r>
          <a:r>
            <a:rPr lang="en-US" sz="1800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Ozon</a:t>
          </a:r>
          <a:r>
            <a:rPr lang="ru-RU" sz="1800" b="0" i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»</a:t>
          </a:r>
          <a:r>
            <a:rPr lang="en-US" sz="1800" b="0" i="0" u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ru-RU" sz="1800" b="0" i="0" u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и «</a:t>
          </a:r>
          <a:r>
            <a:rPr lang="en-US" sz="1800" b="0" i="0" u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Wildberries</a:t>
          </a:r>
          <a:r>
            <a:rPr lang="ru-RU" sz="1800" b="0" i="0" u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»</a:t>
          </a:r>
          <a:endParaRPr lang="ru-RU" sz="1800" u="none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B50A0A4-F2D5-42EF-A88A-5B916A5D8FC8}" type="parTrans" cxnId="{695F1466-DFF1-4607-963A-CF3095F3B961}">
      <dgm:prSet/>
      <dgm:spPr/>
      <dgm:t>
        <a:bodyPr/>
        <a:lstStyle/>
        <a:p>
          <a:endParaRPr lang="ru-RU"/>
        </a:p>
      </dgm:t>
    </dgm:pt>
    <dgm:pt modelId="{CE4324D0-54BE-4351-9997-1E65B5D50FD2}" type="sibTrans" cxnId="{695F1466-DFF1-4607-963A-CF3095F3B961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800" dirty="0">
              <a:latin typeface="Calibri" panose="020F0502020204030204" pitchFamily="34" charset="0"/>
              <a:cs typeface="Calibri" panose="020F0502020204030204" pitchFamily="34" charset="0"/>
            </a:rPr>
            <a:t>Рецепты не только на русском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ru-RU" sz="1800" dirty="0">
              <a:latin typeface="Calibri" panose="020F0502020204030204" pitchFamily="34" charset="0"/>
              <a:cs typeface="Calibri" panose="020F0502020204030204" pitchFamily="34" charset="0"/>
            </a:rPr>
            <a:t>но и на английском языке</a:t>
          </a:r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54AE7ADD-A6C9-4274-81D6-9542BB5AAE4C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800" dirty="0">
              <a:latin typeface="Calibri" panose="020F0502020204030204" pitchFamily="34" charset="0"/>
              <a:cs typeface="Calibri" panose="020F0502020204030204" pitchFamily="34" charset="0"/>
            </a:rPr>
            <a:t>В рецептах используются целые предложения и речевые конструкции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ru-RU" sz="1800" dirty="0">
              <a:latin typeface="Calibri" panose="020F0502020204030204" pitchFamily="34" charset="0"/>
              <a:cs typeface="Calibri" panose="020F0502020204030204" pitchFamily="34" charset="0"/>
            </a:rPr>
            <a:t>а не отдельные слова</a:t>
          </a:r>
        </a:p>
      </dgm:t>
    </dgm:pt>
    <dgm:pt modelId="{25A70677-3226-40B3-92C1-2A52BD68CD92}" type="parTrans" cxnId="{BC6673A4-5C6F-4879-8C1F-5426F3964757}">
      <dgm:prSet/>
      <dgm:spPr/>
      <dgm:t>
        <a:bodyPr/>
        <a:lstStyle/>
        <a:p>
          <a:endParaRPr lang="ru-RU"/>
        </a:p>
      </dgm:t>
    </dgm:pt>
    <dgm:pt modelId="{2109E9E4-4C9B-4495-AB17-FEDFB149ED78}" type="sibTrans" cxnId="{BC6673A4-5C6F-4879-8C1F-5426F3964757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 custLinFactNeighborX="0" custLinFactNeighborY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2624A138-DD12-4D65-9D88-AF46900F8F5D}" srcId="{861A968E-9660-4770-82EB-9C2FFC889440}" destId="{0AB2C03F-BB14-43F3-8EED-933C41942FB0}" srcOrd="2" destOrd="0" parTransId="{FE9CE4B0-DCCE-4B8B-A0F1-346B786CB9FB}" sibTransId="{2E539ED3-0C8F-4AEB-A578-D25C9A0E92E1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E423E4DA-2D29-4830-9873-7B269C8F8C33}" type="presOf" srcId="{0AB2C03F-BB14-43F3-8EED-933C41942FB0}" destId="{B206DAC4-D1DF-4053-8506-5DE426BC8BEF}" srcOrd="0" destOrd="2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695F1466-DFF1-4607-963A-CF3095F3B961}" srcId="{FD45624C-83CF-47B9-8EDE-C4DE60E9F279}" destId="{BB620A77-4A65-4F13-827C-DDEFE77360CE}" srcOrd="2" destOrd="0" parTransId="{0B50A0A4-F2D5-42EF-A88A-5B916A5D8FC8}" sibTransId="{CE4324D0-54BE-4351-9997-1E65B5D50FD2}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F8EC7A78-345E-43C1-ABDE-9189E3352683}" type="presOf" srcId="{54AE7ADD-A6C9-4274-81D6-9542BB5AAE4C}" destId="{0C85A15E-56D2-44B3-8E52-7FFFB1AE2983}" srcOrd="0" destOrd="2" presId="urn:microsoft.com/office/officeart/2005/8/layout/hList1"/>
    <dgm:cxn modelId="{2914A693-29EC-4685-9119-5FBCD90B0E80}" type="presOf" srcId="{BB620A77-4A65-4F13-827C-DDEFE77360CE}" destId="{400F4E5D-F016-41EA-97FB-BF5BA36522C2}" srcOrd="0" destOrd="2" presId="urn:microsoft.com/office/officeart/2005/8/layout/hList1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BC6673A4-5C6F-4879-8C1F-5426F3964757}" srcId="{C1DCF8D2-41C8-416E-B988-A9BFE3AC37E6}" destId="{54AE7ADD-A6C9-4274-81D6-9542BB5AAE4C}" srcOrd="2" destOrd="0" parTransId="{25A70677-3226-40B3-92C1-2A52BD68CD92}" sibTransId="{2109E9E4-4C9B-4495-AB17-FEDFB149ED78}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05235" y="-1825320"/>
          <a:ext cx="2055272" cy="6194158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kern="1200" dirty="0"/>
            <a:t>Большой объём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kern="1200" dirty="0"/>
            <a:t>иностранных слов</a:t>
          </a:r>
          <a:r>
            <a:rPr lang="en-US" sz="3200" kern="1200" dirty="0"/>
            <a:t>,</a:t>
          </a:r>
          <a:endParaRPr lang="ru-RU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kern="1200" dirty="0"/>
            <a:t>которые очень трудно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kern="1200" dirty="0"/>
            <a:t>усваиваются детьми </a:t>
          </a:r>
        </a:p>
      </dsp:txBody>
      <dsp:txXfrm rot="-5400000">
        <a:off x="3735792" y="344453"/>
        <a:ext cx="6093828" cy="1854612"/>
      </dsp:txXfrm>
    </dsp:sp>
    <dsp:sp modelId="{25CE82D9-9946-4501-ADAF-4D9AD60E2680}">
      <dsp:nvSpPr>
        <dsp:cNvPr id="0" name=""/>
        <dsp:cNvSpPr/>
      </dsp:nvSpPr>
      <dsp:spPr>
        <a:xfrm>
          <a:off x="86476" y="68469"/>
          <a:ext cx="3603191" cy="2436701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Дети от 8 до 12 лет</a:t>
          </a:r>
          <a:r>
            <a:rPr lang="en-US" sz="2400" kern="1200" dirty="0"/>
            <a:t>, </a:t>
          </a:r>
          <a:r>
            <a:rPr lang="ru-RU" sz="2400" kern="1200" dirty="0"/>
            <a:t>занимающиеся изучение английского языка</a:t>
          </a:r>
        </a:p>
      </dsp:txBody>
      <dsp:txXfrm>
        <a:off x="205426" y="187419"/>
        <a:ext cx="3365291" cy="21988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485532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Конкуренты Продукты/Услуги</a:t>
          </a:r>
        </a:p>
      </dsp:txBody>
      <dsp:txXfrm>
        <a:off x="3137" y="485532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1337871"/>
          <a:ext cx="3059169" cy="2892157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Карточки Домана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Детские рецепты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u="none" kern="1200" dirty="0">
              <a:latin typeface="Calibri" panose="020F0502020204030204" pitchFamily="34" charset="0"/>
              <a:cs typeface="Calibri" panose="020F0502020204030204" pitchFamily="34" charset="0"/>
            </a:rPr>
            <a:t>Алфавит. Развивающие карточки</a:t>
          </a:r>
          <a:endParaRPr lang="ru-RU" sz="18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1337871"/>
        <a:ext cx="3059169" cy="2892157"/>
      </dsp:txXfrm>
    </dsp:sp>
    <dsp:sp modelId="{34E68AF3-FEED-4A3D-869A-6E2B7BBFBA4D}">
      <dsp:nvSpPr>
        <dsp:cNvPr id="0" name=""/>
        <dsp:cNvSpPr/>
      </dsp:nvSpPr>
      <dsp:spPr>
        <a:xfrm>
          <a:off x="3490590" y="485532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Фирмы конкуренты</a:t>
          </a:r>
        </a:p>
      </dsp:txBody>
      <dsp:txXfrm>
        <a:off x="3490590" y="485532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490590" y="1383046"/>
          <a:ext cx="3059169" cy="2892157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«</a:t>
          </a:r>
          <a:r>
            <a:rPr lang="fr-FR" sz="18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Zabiaka</a:t>
          </a:r>
          <a:r>
            <a:rPr lang="ru-RU" sz="18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»</a:t>
          </a:r>
          <a:r>
            <a:rPr lang="en-US" sz="18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ru-RU" sz="18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39 штук продано на</a:t>
          </a:r>
          <a:r>
            <a:rPr lang="en-US" sz="18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ru-RU" sz="18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«</a:t>
          </a:r>
          <a:r>
            <a:rPr lang="en-US" sz="18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Ozon</a:t>
          </a:r>
          <a:r>
            <a:rPr lang="ru-RU" sz="18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»</a:t>
          </a:r>
          <a:endParaRPr lang="ru-RU" sz="1800" u="none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u="none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«Шпаргалки для мамы»</a:t>
          </a:r>
          <a:r>
            <a:rPr lang="en-US" sz="1800" b="0" i="0" u="none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ru-RU" sz="1800" b="0" i="0" u="none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продано более 900 штук на «</a:t>
          </a:r>
          <a:r>
            <a:rPr lang="en-US" sz="1800" b="0" i="0" u="none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Wildberries</a:t>
          </a:r>
          <a:r>
            <a:rPr lang="ru-RU" sz="1800" b="0" i="0" u="none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»</a:t>
          </a:r>
          <a:endParaRPr lang="ru-RU" sz="1800" u="none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u="none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«РОСМЭН»</a:t>
          </a:r>
          <a:r>
            <a:rPr lang="en-US" sz="1800" b="0" i="0" u="none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ru-RU" sz="1800" b="0" i="0" u="none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продано более 500 штук на </a:t>
          </a:r>
          <a:r>
            <a:rPr lang="ru-RU" sz="18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«</a:t>
          </a:r>
          <a:r>
            <a:rPr lang="en-US" sz="18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Ozon</a:t>
          </a:r>
          <a:r>
            <a:rPr lang="ru-RU" sz="1800" b="0" i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»</a:t>
          </a:r>
          <a:r>
            <a:rPr lang="en-US" sz="1800" b="0" i="0" u="none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ru-RU" sz="1800" b="0" i="0" u="none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и «</a:t>
          </a:r>
          <a:r>
            <a:rPr lang="en-US" sz="1800" b="0" i="0" u="none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Wildberries</a:t>
          </a:r>
          <a:r>
            <a:rPr lang="ru-RU" sz="1800" b="0" i="0" u="none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»</a:t>
          </a:r>
          <a:endParaRPr lang="ru-RU" sz="1800" u="none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490590" y="1383046"/>
        <a:ext cx="3059169" cy="2892157"/>
      </dsp:txXfrm>
    </dsp:sp>
    <dsp:sp modelId="{869E6585-1C72-4E82-914E-39E2C4E28665}">
      <dsp:nvSpPr>
        <dsp:cNvPr id="0" name=""/>
        <dsp:cNvSpPr/>
      </dsp:nvSpPr>
      <dsp:spPr>
        <a:xfrm>
          <a:off x="6981180" y="478103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Наши преимущества</a:t>
          </a:r>
        </a:p>
      </dsp:txBody>
      <dsp:txXfrm>
        <a:off x="6981180" y="478103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8043" y="1382728"/>
          <a:ext cx="3059169" cy="2892157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Calibri" panose="020F0502020204030204" pitchFamily="34" charset="0"/>
              <a:cs typeface="Calibri" panose="020F0502020204030204" pitchFamily="34" charset="0"/>
            </a:rPr>
            <a:t>Представлены слова по конкретной категории – «Еда»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Calibri" panose="020F0502020204030204" pitchFamily="34" charset="0"/>
              <a:cs typeface="Calibri" panose="020F0502020204030204" pitchFamily="34" charset="0"/>
            </a:rPr>
            <a:t>Рецепты не только на русском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ru-RU" sz="1800" kern="1200" dirty="0">
              <a:latin typeface="Calibri" panose="020F0502020204030204" pitchFamily="34" charset="0"/>
              <a:cs typeface="Calibri" panose="020F0502020204030204" pitchFamily="34" charset="0"/>
            </a:rPr>
            <a:t>но и на английском языке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Calibri" panose="020F0502020204030204" pitchFamily="34" charset="0"/>
              <a:cs typeface="Calibri" panose="020F0502020204030204" pitchFamily="34" charset="0"/>
            </a:rPr>
            <a:t>В рецептах используются целые предложения и речевые конструкции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ru-RU" sz="1800" kern="1200" dirty="0">
              <a:latin typeface="Calibri" panose="020F0502020204030204" pitchFamily="34" charset="0"/>
              <a:cs typeface="Calibri" panose="020F0502020204030204" pitchFamily="34" charset="0"/>
            </a:rPr>
            <a:t>а не отдельные слова</a:t>
          </a:r>
        </a:p>
      </dsp:txBody>
      <dsp:txXfrm>
        <a:off x="6978043" y="1382728"/>
        <a:ext cx="3059169" cy="28921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dirty="0"/>
              <a:t>KIDS’ CARDS</a:t>
            </a: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468912" y="3139755"/>
            <a:ext cx="4568068" cy="3024336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Зверева Анастасия Александровна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Навыки: </a:t>
            </a: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владение английским языком.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Лидер, занимается разработкой плана по реализации проекта, придумывает идеи по решению существующей проблемы, распределяет обязанности в команде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дизайна карточек.</a:t>
            </a: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5610957" y="3139755"/>
            <a:ext cx="4000756" cy="17576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Ворончихина Алина Олеговна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Навыки: </a:t>
            </a: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владение английским языком, кулинарные навыки.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Реализатор, выполняет поставленные задачи, собирает необходимую информацию.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содержимым карточек.</a:t>
            </a:r>
            <a:endParaRPr lang="ru-RU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58C0743-CE03-28B5-E41B-BF14050656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4" t="29683" b="27141"/>
          <a:stretch/>
        </p:blipFill>
        <p:spPr>
          <a:xfrm>
            <a:off x="1295896" y="987613"/>
            <a:ext cx="2116344" cy="2077162"/>
          </a:xfrm>
          <a:prstGeom prst="ellipse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CC57F092-0BFF-C59C-6E5E-52B07F7905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" t="6493" r="-196" b="20648"/>
          <a:stretch/>
        </p:blipFill>
        <p:spPr bwMode="auto">
          <a:xfrm>
            <a:off x="6056473" y="953780"/>
            <a:ext cx="2116344" cy="211099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-144264" y="3678454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575814" y="4491459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Карточки с рецептами на английском и русском языках для детей</a:t>
            </a:r>
            <a:endParaRPr kumimoji="0" lang="ru-RU" sz="2600" b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MS Gothic" pitchFamily="49" charset="-128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0" y="-6351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1679095"/>
              </p:ext>
            </p:extLst>
          </p:nvPr>
        </p:nvGraphicFramePr>
        <p:xfrm>
          <a:off x="35207" y="1255960"/>
          <a:ext cx="10008865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2952" y="38881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359792" y="971912"/>
            <a:ext cx="9145016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2400" kern="0" dirty="0">
              <a:solidFill>
                <a:srgbClr val="66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09B1DF-73DA-6C85-B270-39E60FB87A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095"/>
          <a:stretch/>
        </p:blipFill>
        <p:spPr>
          <a:xfrm>
            <a:off x="471195" y="2294990"/>
            <a:ext cx="4857149" cy="314713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A98196-170F-832C-8B18-48B76D3508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4813" y="2305981"/>
            <a:ext cx="4711564" cy="32208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199439"/>
              </p:ext>
            </p:extLst>
          </p:nvPr>
        </p:nvGraphicFramePr>
        <p:xfrm>
          <a:off x="503808" y="1251099"/>
          <a:ext cx="9217024" cy="2459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6480968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Инновационность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ru-RU" dirty="0"/>
                        <a:t>Регион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653623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itchFamily="2" charset="2"/>
                        <a:buNone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 используются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E9F30111-332F-E2C6-D315-28D97D14B9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158857"/>
              </p:ext>
            </p:extLst>
          </p:nvPr>
        </p:nvGraphicFramePr>
        <p:xfrm>
          <a:off x="373660" y="1410883"/>
          <a:ext cx="9333304" cy="3482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33304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</a:tblGrid>
              <a:tr h="370264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Аватары клиентов</a:t>
                      </a:r>
                      <a:endParaRPr lang="ru-RU" dirty="0"/>
                    </a:p>
                  </a:txBody>
                  <a:tcPr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17538">
                <a:tc>
                  <a:txBody>
                    <a:bodyPr/>
                    <a:lstStyle/>
                    <a:p>
                      <a:r>
                        <a:rPr lang="ru-RU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Люди в возрасте от 25 до </a:t>
                      </a:r>
                      <a:r>
                        <a:rPr lang="en-US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r>
                        <a:rPr lang="ru-RU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у которых есть ребёнок.</a:t>
                      </a:r>
                    </a:p>
                    <a:p>
                      <a:r>
                        <a:rPr lang="ru-RU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 – 50 000 руб.</a:t>
                      </a:r>
                      <a:r>
                        <a:rPr lang="ru-RU" dirty="0"/>
                        <a:t>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322416">
                <a:tc>
                  <a:txBody>
                    <a:bodyPr/>
                    <a:lstStyle/>
                    <a:p>
                      <a:r>
                        <a:rPr lang="ru-RU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Люди в возрасте от 25 до 7</a:t>
                      </a:r>
                      <a:r>
                        <a:rPr lang="en-US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ru-RU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у которых нет своих детей</a:t>
                      </a:r>
                      <a:r>
                        <a:rPr lang="en-US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 есть родственники/знакомые с детьми.</a:t>
                      </a:r>
                    </a:p>
                    <a:p>
                      <a:r>
                        <a:rPr lang="ru-RU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 – 40 000 руб.</a:t>
                      </a:r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40358">
                <a:tc>
                  <a:txBody>
                    <a:bodyPr/>
                    <a:lstStyle/>
                    <a:p>
                      <a:r>
                        <a:rPr lang="ru-RU" dirty="0"/>
                        <a:t>Преподаватели английского языка в школах/учебных центрах в возрасте от 25 лет. Бюджет – от 30 000 руб.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  <a:tr h="74035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Преподаватели в кулинарных студиях в возрасте от 25 лет.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Бюджет – от 30 000 руб.</a:t>
                      </a:r>
                    </a:p>
                  </a:txBody>
                  <a:tcPr>
                    <a:solidFill>
                      <a:srgbClr val="DAED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72175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064F06-F07D-95F6-8E9C-B0EAB9EED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CEDCF3-EFEE-F197-6AAD-AE0D810275B2}"/>
              </a:ext>
            </a:extLst>
          </p:cNvPr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E86ADA9-3B01-1EBA-0783-77A40F05C425}"/>
              </a:ext>
            </a:extLst>
          </p:cNvPr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5474F6-98A4-D198-4BE6-6AEFC6BBE744}"/>
              </a:ext>
            </a:extLst>
          </p:cNvPr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7C112D-2F42-9707-454B-DB290075E4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823"/>
          <a:stretch/>
        </p:blipFill>
        <p:spPr>
          <a:xfrm>
            <a:off x="0" y="99"/>
            <a:ext cx="10080625" cy="528344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3469AE0-C90A-6B61-F0B5-8A97CC0FFE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776" y="497467"/>
            <a:ext cx="6313450" cy="257544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234D0DA-6E6C-B010-9E7C-2BBC5CF2F4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459" y="3072591"/>
            <a:ext cx="6278629" cy="259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74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064F06-F07D-95F6-8E9C-B0EAB9EED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CEDCF3-EFEE-F197-6AAD-AE0D810275B2}"/>
              </a:ext>
            </a:extLst>
          </p:cNvPr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E86ADA9-3B01-1EBA-0783-77A40F05C425}"/>
              </a:ext>
            </a:extLst>
          </p:cNvPr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5474F6-98A4-D198-4BE6-6AEFC6BBE744}"/>
              </a:ext>
            </a:extLst>
          </p:cNvPr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7C112D-2F42-9707-454B-DB290075E4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823"/>
          <a:stretch/>
        </p:blipFill>
        <p:spPr>
          <a:xfrm>
            <a:off x="0" y="99"/>
            <a:ext cx="10080625" cy="528344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DF10969-957E-DC50-6EF5-B7AF61394B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923"/>
          <a:stretch/>
        </p:blipFill>
        <p:spPr>
          <a:xfrm>
            <a:off x="914854" y="884230"/>
            <a:ext cx="8249572" cy="390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451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574816" y="1184139"/>
            <a:ext cx="5539416" cy="48514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PAM (</a:t>
            </a:r>
            <a:r>
              <a:rPr lang="ru-RU" sz="1600" b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Potential</a:t>
            </a:r>
            <a:r>
              <a:rPr lang="ru-RU" sz="16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Available</a:t>
            </a:r>
            <a:r>
              <a:rPr lang="ru-RU" sz="16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Market): 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16 000 000 руб</a:t>
            </a:r>
            <a:r>
              <a:rPr lang="ru-RU" sz="1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(40 000 человек – дети от 8 до 12 лет)</a:t>
            </a:r>
            <a:endParaRPr lang="ru-RU" sz="16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TAM (Total </a:t>
            </a:r>
            <a:r>
              <a:rPr lang="ru-RU" sz="1600" b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Addressable</a:t>
            </a:r>
            <a:r>
              <a:rPr lang="ru-RU" sz="16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Market):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1 200 000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руб.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(3000 человек – дети от 8 до 12</a:t>
            </a:r>
            <a:r>
              <a:rPr lang="en-US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которые изучают английский язык)</a:t>
            </a:r>
            <a:endParaRPr lang="ru-RU" sz="16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SAM (</a:t>
            </a:r>
            <a:r>
              <a:rPr lang="ru-RU" sz="1600" b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Serviceable</a:t>
            </a:r>
            <a:r>
              <a:rPr lang="ru-RU" sz="16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Available</a:t>
            </a:r>
            <a:r>
              <a:rPr lang="ru-RU" sz="16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Market): 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400 000 руб.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(1000 человек – кулинарные студии</a:t>
            </a:r>
            <a:r>
              <a:rPr lang="en-US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языковые школы и дети</a:t>
            </a:r>
            <a:r>
              <a:rPr lang="en-US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которые интересуются изучением английского языка)</a:t>
            </a:r>
            <a:endParaRPr lang="ru-RU" sz="16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SOM (</a:t>
            </a:r>
            <a:r>
              <a:rPr lang="ru-RU" sz="1600" b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Serviceable</a:t>
            </a:r>
            <a:r>
              <a:rPr lang="ru-RU" sz="16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ru-RU" sz="1600" b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Obtainable</a:t>
            </a:r>
            <a:r>
              <a:rPr lang="ru-RU" sz="16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Market): 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200 000 руб.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(500 человек – те</a:t>
            </a:r>
            <a:r>
              <a:rPr lang="en-US" sz="1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кому бы мы смогли продать наши карточки</a:t>
            </a:r>
            <a:r>
              <a:rPr lang="en-US" sz="1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то есть люди которые заинтересованы в использовании дополнительного материала при изучении иностранного языка)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3863421"/>
              </p:ext>
            </p:extLst>
          </p:nvPr>
        </p:nvGraphicFramePr>
        <p:xfrm>
          <a:off x="30205" y="990493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064F06-F07D-95F6-8E9C-B0EAB9EED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CEDCF3-EFEE-F197-6AAD-AE0D810275B2}"/>
              </a:ext>
            </a:extLst>
          </p:cNvPr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E86ADA9-3B01-1EBA-0783-77A40F05C425}"/>
              </a:ext>
            </a:extLst>
          </p:cNvPr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5474F6-98A4-D198-4BE6-6AEFC6BBE744}"/>
              </a:ext>
            </a:extLst>
          </p:cNvPr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7C112D-2F42-9707-454B-DB290075E4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823"/>
          <a:stretch/>
        </p:blipFill>
        <p:spPr>
          <a:xfrm>
            <a:off x="0" y="-3255"/>
            <a:ext cx="10080625" cy="528344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FB4676-5BC5-3DF4-F3C6-0090192EA7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102"/>
          <a:stretch/>
        </p:blipFill>
        <p:spPr>
          <a:xfrm>
            <a:off x="3884119" y="1567511"/>
            <a:ext cx="2808312" cy="343942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1D51AE4-6597-8FC7-41E3-84DE48429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237" y="1677006"/>
            <a:ext cx="3033958" cy="321704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E1F1CAD-6F96-CF50-D0C2-BE85E89C4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6081" y="1471495"/>
            <a:ext cx="2544555" cy="366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9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012638"/>
              </p:ext>
            </p:extLst>
          </p:nvPr>
        </p:nvGraphicFramePr>
        <p:xfrm>
          <a:off x="-2" y="96306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Нишевой рынок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Новизна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Цена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Доступность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119374" y="2835275"/>
            <a:ext cx="187196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Прямые</a:t>
            </a:r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(продажи через интернет)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069929" y="1514175"/>
            <a:ext cx="197891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Автоматизированное обслуживание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92261" y="4371532"/>
            <a:ext cx="5040314" cy="215444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Продажа продукта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9291" y="2853454"/>
            <a:ext cx="1871960" cy="1046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Материальные ресурсы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Интеллектуальные ресурсы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Производство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89857" y="1372837"/>
            <a:ext cx="18719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Поставщики:</a:t>
            </a:r>
          </a:p>
          <a:p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типография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Посредник:</a:t>
            </a:r>
          </a:p>
          <a:p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маркетплейс «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Ozon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100254" y="4363002"/>
            <a:ext cx="4888110" cy="861774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Постоянных издержек нет.</a:t>
            </a:r>
          </a:p>
          <a:p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Переменные издержки:</a:t>
            </a:r>
          </a:p>
          <a:p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Печать в типографии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оплата налогов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комиссия на продажу.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C2308B55-A243-F2FF-846A-6531CFDD79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355540"/>
              </p:ext>
            </p:extLst>
          </p:nvPr>
        </p:nvGraphicFramePr>
        <p:xfrm>
          <a:off x="341288" y="1467123"/>
          <a:ext cx="9577064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7031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4768818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2491215">
                  <a:extLst>
                    <a:ext uri="{9D8B030D-6E8A-4147-A177-3AD203B41FA5}">
                      <a16:colId xmlns:a16="http://schemas.microsoft.com/office/drawing/2014/main" val="3130061841"/>
                    </a:ext>
                  </a:extLst>
                </a:gridCol>
              </a:tblGrid>
              <a:tr h="71425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+mn-lt"/>
                          <a:cs typeface="Calibri" panose="020F0502020204030204" pitchFamily="34" charset="0"/>
                        </a:rPr>
                        <a:t>Название этапа календарного плана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+mn-lt"/>
                          <a:cs typeface="Calibri" panose="020F0502020204030204" pitchFamily="34" charset="0"/>
                        </a:rPr>
                        <a:t>Деятельность этапа</a:t>
                      </a:r>
                      <a:r>
                        <a:rPr lang="en-US" sz="2000" dirty="0">
                          <a:latin typeface="+mn-lt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ru-RU" sz="2000" dirty="0">
                          <a:latin typeface="+mn-lt"/>
                          <a:cs typeface="Calibri" panose="020F0502020204030204" pitchFamily="34" charset="0"/>
                        </a:rPr>
                        <a:t>месяц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+mn-lt"/>
                          <a:cs typeface="Calibri" panose="020F0502020204030204" pitchFamily="34" charset="0"/>
                        </a:rPr>
                        <a:t>Стоимость</a:t>
                      </a:r>
                      <a:r>
                        <a:rPr lang="en-US" sz="2000" dirty="0">
                          <a:latin typeface="+mn-lt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ru-RU" sz="2000" dirty="0" err="1">
                          <a:latin typeface="+mn-lt"/>
                          <a:cs typeface="Calibri" panose="020F0502020204030204" pitchFamily="34" charset="0"/>
                        </a:rPr>
                        <a:t>руб</a:t>
                      </a:r>
                      <a:endParaRPr lang="ru-RU" sz="20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879350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Оформление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Разработка дизайна карточек и поиск подходящих рецептов</a:t>
                      </a:r>
                    </a:p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en-US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июня – 1</a:t>
                      </a:r>
                      <a:r>
                        <a:rPr lang="en-US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июля 2023 года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1000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879350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Печать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Печать карточек и упаковки в типографиях «Визитка18» и «</a:t>
                      </a:r>
                      <a:r>
                        <a:rPr lang="ru-RU" sz="24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ЛистОК</a:t>
                      </a:r>
                      <a:r>
                        <a:rPr lang="ru-RU" sz="24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»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ru-RU" sz="24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июля – 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18</a:t>
                      </a:r>
                      <a:r>
                        <a:rPr lang="ru-RU" sz="24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июля 2023 года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5460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fr-FR" sz="4000" dirty="0">
                <a:latin typeface="+mn-lt"/>
              </a:rPr>
              <a:t>SMART</a:t>
            </a:r>
            <a:endParaRPr lang="fr-FR" sz="4000" dirty="0">
              <a:latin typeface="+mn-lt"/>
              <a:ea typeface="MS Gothic" pitchFamily="49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404AD2-6570-36B2-A448-82BE8FBA8D33}"/>
              </a:ext>
            </a:extLst>
          </p:cNvPr>
          <p:cNvSpPr txBox="1"/>
          <p:nvPr/>
        </p:nvSpPr>
        <p:spPr>
          <a:xfrm>
            <a:off x="791840" y="1080000"/>
            <a:ext cx="6984776" cy="126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1 августа 2023 года начать продавать карточки в количестве 20 единиц товара через маркетплейс «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Ozon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2652593"/>
              </p:ext>
            </p:extLst>
          </p:nvPr>
        </p:nvGraphicFramePr>
        <p:xfrm>
          <a:off x="143768" y="1467123"/>
          <a:ext cx="9793089" cy="2432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Карточки (1000 штук)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Упаковка (40 штук)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960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5460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95190" y="1683147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Выбранная организационно-правовая форма – самозанятость.</a:t>
            </a:r>
          </a:p>
          <a:p>
            <a:r>
              <a:rPr lang="ru-RU" sz="3200" dirty="0">
                <a:ea typeface="MS Gothic" pitchFamily="49" charset="-128"/>
              </a:rPr>
              <a:t>Выбранная система налогообложения – НПД (налог на профессиональный доход – 4% при работе с </a:t>
            </a:r>
            <a:r>
              <a:rPr lang="ru-RU" sz="3200" dirty="0" err="1" smtClean="0">
                <a:ea typeface="MS Gothic" pitchFamily="49" charset="-128"/>
              </a:rPr>
              <a:t>физ.лицом</a:t>
            </a:r>
            <a:r>
              <a:rPr lang="ru-RU" sz="3200" dirty="0" smtClean="0">
                <a:ea typeface="MS Gothic" pitchFamily="49" charset="-128"/>
              </a:rPr>
              <a:t>)</a:t>
            </a: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-189061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340880"/>
              </p:ext>
            </p:extLst>
          </p:nvPr>
        </p:nvGraphicFramePr>
        <p:xfrm>
          <a:off x="145979" y="675035"/>
          <a:ext cx="9788665" cy="4147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536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2912907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535599">
                  <a:extLst>
                    <a:ext uri="{9D8B030D-6E8A-4147-A177-3AD203B41FA5}">
                      <a16:colId xmlns:a16="http://schemas.microsoft.com/office/drawing/2014/main" val="1521324072"/>
                    </a:ext>
                  </a:extLst>
                </a:gridCol>
                <a:gridCol w="385718">
                  <a:extLst>
                    <a:ext uri="{9D8B030D-6E8A-4147-A177-3AD203B41FA5}">
                      <a16:colId xmlns:a16="http://schemas.microsoft.com/office/drawing/2014/main" val="4286857565"/>
                    </a:ext>
                  </a:extLst>
                </a:gridCol>
                <a:gridCol w="462861">
                  <a:extLst>
                    <a:ext uri="{9D8B030D-6E8A-4147-A177-3AD203B41FA5}">
                      <a16:colId xmlns:a16="http://schemas.microsoft.com/office/drawing/2014/main" val="3653674445"/>
                    </a:ext>
                  </a:extLst>
                </a:gridCol>
                <a:gridCol w="462861">
                  <a:extLst>
                    <a:ext uri="{9D8B030D-6E8A-4147-A177-3AD203B41FA5}">
                      <a16:colId xmlns:a16="http://schemas.microsoft.com/office/drawing/2014/main" val="1542494192"/>
                    </a:ext>
                  </a:extLst>
                </a:gridCol>
                <a:gridCol w="293315">
                  <a:extLst>
                    <a:ext uri="{9D8B030D-6E8A-4147-A177-3AD203B41FA5}">
                      <a16:colId xmlns:a16="http://schemas.microsoft.com/office/drawing/2014/main" val="2326583865"/>
                    </a:ext>
                  </a:extLst>
                </a:gridCol>
                <a:gridCol w="357472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57472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57472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57472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57472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57472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57472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57472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44092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36489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1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44827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38296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8000</a:t>
                      </a:r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20000</a:t>
                      </a:r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20000</a:t>
                      </a:r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8000</a:t>
                      </a:r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12000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12000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8000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12000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15200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7200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5200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16000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143 600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38296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6260</a:t>
                      </a:r>
                      <a:endParaRPr lang="ru-RU" sz="800" b="1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800" b="1" u="none" strike="noStrike" dirty="0">
                          <a:effectLst/>
                          <a:latin typeface="+mn-lt"/>
                        </a:rPr>
                        <a:t>7460</a:t>
                      </a:r>
                      <a:endParaRPr lang="ru-RU" sz="800" b="1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800" b="1" u="none" strike="noStrike" dirty="0">
                          <a:effectLst/>
                          <a:latin typeface="+mn-lt"/>
                        </a:rPr>
                        <a:t>7</a:t>
                      </a:r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4</a:t>
                      </a:r>
                      <a:r>
                        <a:rPr lang="en-US" sz="800" b="1" u="none" strike="noStrike" dirty="0">
                          <a:effectLst/>
                          <a:latin typeface="+mn-lt"/>
                        </a:rPr>
                        <a:t>60</a:t>
                      </a:r>
                      <a:endParaRPr lang="ru-RU" sz="800" b="1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800" b="1" u="none" strike="noStrike" dirty="0">
                          <a:effectLst/>
                          <a:latin typeface="+mn-lt"/>
                        </a:rPr>
                        <a:t>6</a:t>
                      </a:r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2</a:t>
                      </a:r>
                      <a:r>
                        <a:rPr lang="en-US" sz="800" b="1" u="none" strike="noStrike" dirty="0">
                          <a:effectLst/>
                          <a:latin typeface="+mn-lt"/>
                        </a:rPr>
                        <a:t>60</a:t>
                      </a:r>
                      <a:endParaRPr lang="ru-RU" sz="800" b="1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800" b="1" u="none" strike="noStrike" dirty="0">
                          <a:effectLst/>
                          <a:latin typeface="+mn-lt"/>
                        </a:rPr>
                        <a:t>6660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800" b="1" u="none" strike="noStrike" dirty="0">
                          <a:effectLst/>
                          <a:latin typeface="+mn-lt"/>
                        </a:rPr>
                        <a:t>1200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800" b="1" u="none" strike="noStrike" dirty="0">
                          <a:effectLst/>
                          <a:latin typeface="+mn-lt"/>
                        </a:rPr>
                        <a:t>6260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 666</a:t>
                      </a:r>
                      <a:r>
                        <a:rPr lang="en-US" sz="800" b="1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800" b="1" u="none" strike="noStrike" dirty="0">
                          <a:effectLst/>
                          <a:latin typeface="+mn-lt"/>
                        </a:rPr>
                        <a:t>6980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 720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800" b="1" u="none" strike="noStrike" dirty="0">
                          <a:effectLst/>
                          <a:latin typeface="+mn-lt"/>
                        </a:rPr>
                        <a:t>520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7060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 63 500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38296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u="none" strike="noStrike" dirty="0">
                          <a:effectLst/>
                          <a:latin typeface="+mn-lt"/>
                        </a:rPr>
                        <a:t> 6260</a:t>
                      </a:r>
                      <a:endParaRPr lang="ru-RU" sz="800" b="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u="none" strike="noStrike" dirty="0">
                          <a:effectLst/>
                          <a:latin typeface="+mn-lt"/>
                        </a:rPr>
                        <a:t> 7460</a:t>
                      </a:r>
                      <a:endParaRPr lang="ru-RU" sz="800" b="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/>
                        <a:t>7460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/>
                        <a:t>6260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6660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6260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6660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6980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7060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63 500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38296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2.1.2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Печать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5460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5460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5460</a:t>
                      </a:r>
                    </a:p>
                    <a:p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5460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5460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dirty="0">
                          <a:ea typeface="MS Gothic" pitchFamily="49" charset="-128"/>
                        </a:rPr>
                        <a:t> –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5460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5460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5460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dirty="0">
                          <a:ea typeface="MS Gothic" pitchFamily="49" charset="-128"/>
                        </a:rPr>
                        <a:t> –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dirty="0">
                          <a:ea typeface="MS Gothic" pitchFamily="49" charset="-128"/>
                        </a:rPr>
                        <a:t> –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5460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49 140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803627"/>
                  </a:ext>
                </a:extLst>
              </a:tr>
              <a:tr h="38296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2.1.3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Комиссия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800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2000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2000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800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1520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566060"/>
                  </a:ext>
                </a:extLst>
              </a:tr>
              <a:tr h="42246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1740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12540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12540 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1740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5340 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10800 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1740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5340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8220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6480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4680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8940 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80 100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198795"/>
                  </a:ext>
                </a:extLst>
              </a:tr>
              <a:tr h="25494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u="none" strike="noStrike" dirty="0">
                          <a:effectLst/>
                          <a:latin typeface="+mn-lt"/>
                        </a:rPr>
                        <a:t>240</a:t>
                      </a:r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600</a:t>
                      </a:r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600</a:t>
                      </a:r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240</a:t>
                      </a:r>
                      <a:endParaRPr lang="ru-RU" sz="8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360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360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240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360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456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216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156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480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4 308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5494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1500</a:t>
                      </a:r>
                      <a:endParaRPr lang="ru-RU" sz="800" b="1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800" b="1" u="none" strike="noStrike" dirty="0">
                          <a:effectLst/>
                          <a:latin typeface="+mn-lt"/>
                        </a:rPr>
                        <a:t>1</a:t>
                      </a:r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1940</a:t>
                      </a:r>
                      <a:endParaRPr lang="ru-RU" sz="800" b="1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800" b="1" u="none" strike="noStrike" dirty="0">
                          <a:effectLst/>
                          <a:latin typeface="+mn-lt"/>
                        </a:rPr>
                        <a:t>11</a:t>
                      </a:r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9</a:t>
                      </a:r>
                      <a:r>
                        <a:rPr lang="en-US" sz="800" b="1" u="none" strike="noStrike" dirty="0">
                          <a:effectLst/>
                          <a:latin typeface="+mn-lt"/>
                        </a:rPr>
                        <a:t>40</a:t>
                      </a:r>
                      <a:endParaRPr lang="ru-RU" sz="800" b="1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 15</a:t>
                      </a:r>
                      <a:r>
                        <a:rPr lang="en-US" sz="800" b="1" u="none" strike="noStrike" dirty="0">
                          <a:effectLst/>
                          <a:latin typeface="+mn-lt"/>
                        </a:rPr>
                        <a:t>0</a:t>
                      </a:r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800" b="1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800" b="1" u="none" strike="noStrike" dirty="0">
                          <a:effectLst/>
                          <a:latin typeface="+mn-lt"/>
                        </a:rPr>
                        <a:t>4980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 10</a:t>
                      </a:r>
                      <a:r>
                        <a:rPr lang="en-US" sz="800" b="1" u="none" strike="noStrike" dirty="0">
                          <a:effectLst/>
                          <a:latin typeface="+mn-lt"/>
                        </a:rPr>
                        <a:t>440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800" b="1" u="none" strike="noStrike" dirty="0">
                          <a:effectLst/>
                          <a:latin typeface="+mn-lt"/>
                        </a:rPr>
                        <a:t>1500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800" b="1" u="none" strike="noStrike" dirty="0">
                          <a:effectLst/>
                          <a:latin typeface="+mn-lt"/>
                        </a:rPr>
                        <a:t>4</a:t>
                      </a:r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9</a:t>
                      </a:r>
                      <a:r>
                        <a:rPr lang="en-US" sz="800" b="1" u="none" strike="noStrike" dirty="0">
                          <a:effectLst/>
                          <a:latin typeface="+mn-lt"/>
                        </a:rPr>
                        <a:t>80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800" b="1" u="none" strike="noStrike" dirty="0">
                          <a:effectLst/>
                          <a:latin typeface="+mn-lt"/>
                        </a:rPr>
                        <a:t>7764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6264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 4524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 8460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 75 792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12661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25054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12 220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r>
              <a:rPr lang="ru-RU" sz="4000" dirty="0">
                <a:ea typeface="MS Gothic" pitchFamily="49" charset="-128"/>
              </a:rPr>
              <a:t/>
            </a: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696508"/>
              </p:ext>
            </p:extLst>
          </p:nvPr>
        </p:nvGraphicFramePr>
        <p:xfrm>
          <a:off x="269280" y="1410432"/>
          <a:ext cx="9721080" cy="35801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143 600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63 500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75 792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месяц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12 220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F95230E1-718B-E110-6456-1EEC099D3A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0425011"/>
              </p:ext>
            </p:extLst>
          </p:nvPr>
        </p:nvGraphicFramePr>
        <p:xfrm>
          <a:off x="431800" y="1179091"/>
          <a:ext cx="8568952" cy="4218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1312433" y="3308610"/>
            <a:ext cx="2595059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/>
              <a:t>Зверева Анастасия</a:t>
            </a:r>
            <a:r>
              <a:rPr lang="en-US" sz="1400" b="1" dirty="0"/>
              <a:t>, </a:t>
            </a:r>
            <a:r>
              <a:rPr lang="ru-RU" sz="1400" b="1" dirty="0"/>
              <a:t>8</a:t>
            </a:r>
            <a:r>
              <a:rPr lang="en-US" sz="1400" b="1" dirty="0"/>
              <a:t>9508302148,</a:t>
            </a:r>
          </a:p>
          <a:p>
            <a:pPr algn="ctr">
              <a:lnSpc>
                <a:spcPct val="110000"/>
              </a:lnSpc>
            </a:pPr>
            <a:r>
              <a:rPr lang="en-US" sz="1400" b="1" dirty="0"/>
              <a:t>zverevan025@gmail.com</a:t>
            </a:r>
            <a:r>
              <a:rPr lang="ru-RU" sz="1400" b="1" dirty="0"/>
              <a:t>, </a:t>
            </a:r>
            <a:r>
              <a:rPr lang="fr-FR" sz="1400" b="1" dirty="0"/>
              <a:t/>
            </a:r>
            <a:br>
              <a:rPr lang="fr-FR" sz="1400" b="1" dirty="0"/>
            </a:br>
            <a:r>
              <a:rPr lang="fr-FR" sz="1400" b="1" dirty="0"/>
              <a:t>https://vk.com/xfwpd</a:t>
            </a:r>
            <a:endParaRPr lang="ru-RU" sz="1400" b="1" dirty="0"/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5918461" y="3308610"/>
            <a:ext cx="3528145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/>
              <a:t>Ворончихина Алина, </a:t>
            </a:r>
          </a:p>
          <a:p>
            <a:pPr algn="ctr">
              <a:lnSpc>
                <a:spcPct val="110000"/>
              </a:lnSpc>
            </a:pPr>
            <a:r>
              <a:rPr lang="fr-FR" sz="1400" b="1" i="0" dirty="0">
                <a:effectLst/>
              </a:rPr>
              <a:t>89018626909,</a:t>
            </a:r>
            <a:endParaRPr lang="ru-RU" sz="1400" b="1" i="0" dirty="0">
              <a:effectLst/>
            </a:endParaRPr>
          </a:p>
          <a:p>
            <a:pPr algn="ctr">
              <a:lnSpc>
                <a:spcPct val="110000"/>
              </a:lnSpc>
            </a:pPr>
            <a:r>
              <a:rPr lang="fr-FR" sz="1400" b="1" dirty="0"/>
              <a:t>alaina.voronchihinaa345@mail.ru,</a:t>
            </a:r>
            <a:endParaRPr lang="ru-RU" sz="1400" b="1" i="0" strike="noStrike" dirty="0">
              <a:effectLst/>
            </a:endParaRPr>
          </a:p>
          <a:p>
            <a:pPr algn="ctr">
              <a:lnSpc>
                <a:spcPct val="110000"/>
              </a:lnSpc>
            </a:pPr>
            <a:r>
              <a:rPr lang="fr-FR" sz="1400" b="1" dirty="0"/>
              <a:t>https://vk.com/amueph</a:t>
            </a:r>
            <a:endParaRPr lang="ru-RU" sz="1400" b="1" dirty="0">
              <a:cs typeface="+mn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1210FBF-8834-DE5F-1195-46138DD926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4" t="29683" b="27141"/>
          <a:stretch/>
        </p:blipFill>
        <p:spPr>
          <a:xfrm>
            <a:off x="1551790" y="1107124"/>
            <a:ext cx="2116344" cy="2077162"/>
          </a:xfrm>
          <a:prstGeom prst="ellipse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7B680778-BB63-70C0-C9BA-BE098979E3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" t="6493" r="-196" b="20648"/>
          <a:stretch/>
        </p:blipFill>
        <p:spPr bwMode="auto">
          <a:xfrm>
            <a:off x="6596875" y="1073293"/>
            <a:ext cx="2116344" cy="211099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9118</TotalTime>
  <Words>838</Words>
  <Application>Microsoft Office PowerPoint</Application>
  <PresentationFormat>Произвольный</PresentationFormat>
  <Paragraphs>337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33" baseType="lpstr">
      <vt:lpstr>MS Gothic</vt:lpstr>
      <vt:lpstr>Arial</vt:lpstr>
      <vt:lpstr>Calibri</vt:lpstr>
      <vt:lpstr>DejaVu Sans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</vt:lpstr>
      <vt:lpstr>Роль проекта в обеспечении  технологического суверенитета страны</vt:lpstr>
      <vt:lpstr>Целевая аудитория проекта</vt:lpstr>
      <vt:lpstr>Презентация PowerPoint</vt:lpstr>
      <vt:lpstr>Презентация PowerPoint</vt:lpstr>
      <vt:lpstr>Потенциальный объем рынка</vt:lpstr>
      <vt:lpstr>Анализ конкурентов</vt:lpstr>
      <vt:lpstr>Презентация PowerPoint</vt:lpstr>
      <vt:lpstr>Бизнес-модель</vt:lpstr>
      <vt:lpstr>Процесс производства товара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Александра</cp:lastModifiedBy>
  <cp:revision>51</cp:revision>
  <dcterms:created xsi:type="dcterms:W3CDTF">2022-10-14T10:42:52Z</dcterms:created>
  <dcterms:modified xsi:type="dcterms:W3CDTF">2023-07-14T12:27:00Z</dcterms:modified>
  <dc:language>ru-RU</dc:language>
</cp:coreProperties>
</file>