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30"/>
    <p:sldId id="257" r:id="rId31"/>
    <p:sldId id="258" r:id="rId32"/>
    <p:sldId id="259" r:id="rId33"/>
    <p:sldId id="260" r:id="rId34"/>
    <p:sldId id="261" r:id="rId35"/>
    <p:sldId id="262" r:id="rId36"/>
    <p:sldId id="263" r:id="rId37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Open Sans Light" charset="1" panose="020B0306030504020204"/>
      <p:regular r:id="rId10"/>
    </p:embeddedFont>
    <p:embeddedFont>
      <p:font typeface="Open Sans Light Bold" charset="1" panose="020B0806030504020204"/>
      <p:regular r:id="rId11"/>
    </p:embeddedFont>
    <p:embeddedFont>
      <p:font typeface="Open Sans Light Italics" charset="1" panose="020B0306030504020204"/>
      <p:regular r:id="rId12"/>
    </p:embeddedFont>
    <p:embeddedFont>
      <p:font typeface="Open Sans Light Bold Italics" charset="1" panose="020B0806030504020204"/>
      <p:regular r:id="rId13"/>
    </p:embeddedFont>
    <p:embeddedFont>
      <p:font typeface="Montserrat Extra-Bold" charset="1" panose="00000900000000000000"/>
      <p:regular r:id="rId14"/>
    </p:embeddedFont>
    <p:embeddedFont>
      <p:font typeface="Montserrat Extra-Bold Bold" charset="1" panose="00000A00000000000000"/>
      <p:regular r:id="rId15"/>
    </p:embeddedFont>
    <p:embeddedFont>
      <p:font typeface="Montserrat Extra-Bold Italics" charset="1" panose="00000900000000000000"/>
      <p:regular r:id="rId16"/>
    </p:embeddedFont>
    <p:embeddedFont>
      <p:font typeface="Montserrat Extra-Bold Bold Italics" charset="1" panose="00000A00000000000000"/>
      <p:regular r:id="rId17"/>
    </p:embeddedFont>
    <p:embeddedFont>
      <p:font typeface="Montserrat Semi-Bold" charset="1" panose="00000700000000000000"/>
      <p:regular r:id="rId18"/>
    </p:embeddedFont>
    <p:embeddedFont>
      <p:font typeface="Montserrat Semi-Bold Bold" charset="1" panose="00000800000000000000"/>
      <p:regular r:id="rId19"/>
    </p:embeddedFont>
    <p:embeddedFont>
      <p:font typeface="Montserrat Semi-Bold Italics" charset="1" panose="00000700000000000000"/>
      <p:regular r:id="rId20"/>
    </p:embeddedFont>
    <p:embeddedFont>
      <p:font typeface="Montserrat Semi-Bold Bold Italics" charset="1" panose="00000800000000000000"/>
      <p:regular r:id="rId21"/>
    </p:embeddedFont>
    <p:embeddedFont>
      <p:font typeface="Montserrat" charset="1" panose="00000500000000000000"/>
      <p:regular r:id="rId22"/>
    </p:embeddedFont>
    <p:embeddedFont>
      <p:font typeface="Montserrat Bold" charset="1" panose="00000600000000000000"/>
      <p:regular r:id="rId23"/>
    </p:embeddedFont>
    <p:embeddedFont>
      <p:font typeface="Montserrat Italics" charset="1" panose="00000500000000000000"/>
      <p:regular r:id="rId24"/>
    </p:embeddedFont>
    <p:embeddedFont>
      <p:font typeface="Montserrat Bold Italics" charset="1" panose="00000600000000000000"/>
      <p:regular r:id="rId25"/>
    </p:embeddedFont>
    <p:embeddedFont>
      <p:font typeface="Roboto Mono Regular" charset="1" panose="00000000000000000000"/>
      <p:regular r:id="rId26"/>
    </p:embeddedFont>
    <p:embeddedFont>
      <p:font typeface="Roboto Mono Regular Bold" charset="1" panose="00000000000000000000"/>
      <p:regular r:id="rId27"/>
    </p:embeddedFont>
    <p:embeddedFont>
      <p:font typeface="Roboto Mono Regular Italics" charset="1" panose="00000000000000000000"/>
      <p:regular r:id="rId28"/>
    </p:embeddedFont>
    <p:embeddedFont>
      <p:font typeface="Roboto Mono Regular Bold Italics" charset="1" panose="0000000000000000000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slides/slide1.xml" Type="http://schemas.openxmlformats.org/officeDocument/2006/relationships/slide"/><Relationship Id="rId31" Target="slides/slide2.xml" Type="http://schemas.openxmlformats.org/officeDocument/2006/relationships/slide"/><Relationship Id="rId32" Target="slides/slide3.xml" Type="http://schemas.openxmlformats.org/officeDocument/2006/relationships/slide"/><Relationship Id="rId33" Target="slides/slide4.xml" Type="http://schemas.openxmlformats.org/officeDocument/2006/relationships/slide"/><Relationship Id="rId34" Target="slides/slide5.xml" Type="http://schemas.openxmlformats.org/officeDocument/2006/relationships/slide"/><Relationship Id="rId35" Target="slides/slide6.xml" Type="http://schemas.openxmlformats.org/officeDocument/2006/relationships/slide"/><Relationship Id="rId36" Target="slides/slide7.xml" Type="http://schemas.openxmlformats.org/officeDocument/2006/relationships/slide"/><Relationship Id="rId37" Target="slides/slide8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png" Type="http://schemas.openxmlformats.org/officeDocument/2006/relationships/image"/><Relationship Id="rId11" Target="../media/image17.png" Type="http://schemas.openxmlformats.org/officeDocument/2006/relationships/image"/><Relationship Id="rId12" Target="../media/image18.png" Type="http://schemas.openxmlformats.org/officeDocument/2006/relationships/image"/><Relationship Id="rId13" Target="../media/image19.png" Type="http://schemas.openxmlformats.org/officeDocument/2006/relationships/image"/><Relationship Id="rId14" Target="../media/image20.png" Type="http://schemas.openxmlformats.org/officeDocument/2006/relationships/image"/><Relationship Id="rId15" Target="../media/image21.png" Type="http://schemas.openxmlformats.org/officeDocument/2006/relationships/image"/><Relationship Id="rId16" Target="../media/image22.png" Type="http://schemas.openxmlformats.org/officeDocument/2006/relationships/image"/><Relationship Id="rId2" Target="../media/image8.pn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12.png" Type="http://schemas.openxmlformats.org/officeDocument/2006/relationships/image"/><Relationship Id="rId7" Target="../media/image13.png" Type="http://schemas.openxmlformats.org/officeDocument/2006/relationships/image"/><Relationship Id="rId8" Target="../media/image14.sv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30.png" Type="http://schemas.openxmlformats.org/officeDocument/2006/relationships/image"/><Relationship Id="rId9" Target="../media/image31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813" r="0" b="1260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2086207" y="3305806"/>
            <a:ext cx="14115585" cy="5638305"/>
            <a:chOff x="0" y="0"/>
            <a:chExt cx="18820780" cy="7517740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371695"/>
              <a:ext cx="18820780" cy="54431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468"/>
                </a:lnSpc>
              </a:pPr>
              <a:r>
                <a:rPr lang="en-US" spc="248" sz="10364">
                  <a:solidFill>
                    <a:srgbClr val="FFFFFF"/>
                  </a:solidFill>
                  <a:latin typeface="Montserrat Extra-Bold Bold"/>
                </a:rPr>
                <a:t>PLANTS IN THE PHONE</a:t>
              </a:r>
            </a:p>
            <a:p>
              <a:pPr algn="ctr">
                <a:lnSpc>
                  <a:spcPts val="10468"/>
                </a:lnSpc>
              </a:pP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6919796"/>
              <a:ext cx="18820780" cy="5979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0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0" y="8334692"/>
            <a:ext cx="7673706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 Light"/>
              </a:rPr>
              <a:t>         Гпоау АО Амурский аграрный колледж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 Light"/>
              </a:rPr>
              <a:t>     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451792" y="6818039"/>
            <a:ext cx="3022212" cy="3448582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3234065" y="8385965"/>
            <a:ext cx="2435454" cy="1744671"/>
          </a:xfrm>
          <a:prstGeom prst="rect">
            <a:avLst/>
          </a:prstGeom>
        </p:spPr>
      </p:pic>
      <p:grpSp>
        <p:nvGrpSpPr>
          <p:cNvPr name="Group 4" id="4"/>
          <p:cNvGrpSpPr/>
          <p:nvPr/>
        </p:nvGrpSpPr>
        <p:grpSpPr>
          <a:xfrm rot="0">
            <a:off x="7373788" y="3831335"/>
            <a:ext cx="3540424" cy="3987848"/>
            <a:chOff x="0" y="0"/>
            <a:chExt cx="4720565" cy="5317130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1933191"/>
              <a:ext cx="4720565" cy="323725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483"/>
                </a:lnSpc>
              </a:pPr>
              <a:r>
                <a:rPr lang="en-US" sz="1773">
                  <a:solidFill>
                    <a:srgbClr val="2C453E"/>
                  </a:solidFill>
                  <a:latin typeface="Montserrat"/>
                </a:rPr>
                <a:t> В интернет- ресурсах не всегда есть данная информация и большинство данные могут подойти только  для той или иной зоны возделывания культур,а именно вашей может и не быть.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0"/>
              <a:ext cx="4720565" cy="14428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8565"/>
                </a:lnSpc>
              </a:pPr>
              <a:r>
                <a:rPr lang="en-US" sz="7138">
                  <a:solidFill>
                    <a:srgbClr val="6D8856">
                      <a:alpha val="24706"/>
                    </a:srgbClr>
                  </a:solidFill>
                  <a:latin typeface="Montserrat Semi-Bold Bold"/>
                </a:rPr>
                <a:t>02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3358419" y="2095136"/>
            <a:ext cx="14115585" cy="876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960"/>
              </a:lnSpc>
            </a:pPr>
            <a:r>
              <a:rPr lang="en-US" sz="5800">
                <a:solidFill>
                  <a:srgbClr val="6D8856"/>
                </a:solidFill>
                <a:latin typeface="Montserrat Extra-Bold Bold"/>
              </a:rPr>
              <a:t>Проблема пользователя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904456" y="3831335"/>
            <a:ext cx="4390473" cy="5220806"/>
            <a:chOff x="0" y="0"/>
            <a:chExt cx="5853963" cy="6961075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1991465"/>
              <a:ext cx="5853963" cy="48159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454"/>
                </a:lnSpc>
              </a:pPr>
              <a:r>
                <a:rPr lang="en-US" sz="1753">
                  <a:solidFill>
                    <a:srgbClr val="2C453E"/>
                  </a:solidFill>
                  <a:latin typeface="Montserrat"/>
                </a:rPr>
                <a:t>Каждый уважающий себя будто это садовод или огородник начинает в феврале сеять рассаду, но возникает проблема, как правильно выбрать семена, как их правильно посеять, чем обратить почву и свои семена  перед посевов, как ухаживать за ними до выхода ростков из почвы, как ухаживать за саженцами после всходов, чтобы не погубить свои всходы и в дальнейшем получить высокий урожай.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0"/>
              <a:ext cx="5853963" cy="1485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8848"/>
                </a:lnSpc>
              </a:pPr>
              <a:r>
                <a:rPr lang="en-US" sz="7373">
                  <a:solidFill>
                    <a:srgbClr val="033003">
                      <a:alpha val="24706"/>
                    </a:srgbClr>
                  </a:solidFill>
                  <a:latin typeface="Montserrat Semi-Bold Bold"/>
                </a:rPr>
                <a:t>01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2622184" y="3831335"/>
            <a:ext cx="3659217" cy="3101465"/>
            <a:chOff x="0" y="0"/>
            <a:chExt cx="4878956" cy="4135287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1989733"/>
              <a:ext cx="4878956" cy="1992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451"/>
                </a:lnSpc>
              </a:pPr>
              <a:r>
                <a:rPr lang="en-US" sz="1751">
                  <a:solidFill>
                    <a:srgbClr val="2C453E"/>
                  </a:solidFill>
                  <a:latin typeface="Montserrat"/>
                </a:rPr>
                <a:t>Никаких аналогов приложений-помощников которые бы помогли решить проблему на данный момент нет.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0"/>
              <a:ext cx="4878956" cy="14847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8838"/>
                </a:lnSpc>
              </a:pPr>
              <a:r>
                <a:rPr lang="en-US" sz="7365">
                  <a:solidFill>
                    <a:srgbClr val="6D8856">
                      <a:alpha val="24706"/>
                    </a:srgbClr>
                  </a:solidFill>
                  <a:latin typeface="Montserrat Semi-Bold Bold"/>
                </a:rPr>
                <a:t>03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96304" y="3666282"/>
            <a:ext cx="17326213" cy="3179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29"/>
              </a:lnSpc>
            </a:pPr>
            <a:r>
              <a:rPr lang="en-US" sz="3021">
                <a:solidFill>
                  <a:srgbClr val="000000"/>
                </a:solidFill>
                <a:latin typeface="Open Sans Light"/>
              </a:rPr>
              <a:t>Конечно, каждый человек может зайти в интернет и найти себе нужную информацию, но если это связано с агрономией, то шанс найти нужную информацию снижается на 65%</a:t>
            </a:r>
          </a:p>
          <a:p>
            <a:pPr algn="just">
              <a:lnSpc>
                <a:spcPts val="4229"/>
              </a:lnSpc>
            </a:pPr>
            <a:r>
              <a:rPr lang="en-US" sz="3021">
                <a:solidFill>
                  <a:srgbClr val="000000"/>
                </a:solidFill>
                <a:latin typeface="Open Sans Light"/>
              </a:rPr>
              <a:t>Вы можете искать по разным сайтам, источникам, по книгам, вы может быть и найдете нужную информацию, но вы потеряете столько времени, которое можно были потратить с пользой. В нашем приложении будет доступна вся информация которая необходима для людей, у кого нет много времени. С нашим приложением вы сможете сэкономить время!             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392707" y="2055381"/>
            <a:ext cx="14369611" cy="885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995"/>
              </a:lnSpc>
            </a:pPr>
            <a:r>
              <a:rPr lang="en-US" sz="5829">
                <a:solidFill>
                  <a:srgbClr val="6D8856"/>
                </a:solidFill>
                <a:latin typeface="Montserrat Extra-Bold Bold"/>
              </a:rPr>
              <a:t>Как решают проблему сейчас?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15572" r="0" b="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2872617" y="2067635"/>
            <a:ext cx="12542767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6500">
                <a:solidFill>
                  <a:srgbClr val="FFFFFF"/>
                </a:solidFill>
                <a:latin typeface="Montserrat Extra-Bold Bold"/>
              </a:rPr>
              <a:t>Решение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69329" y="5086350"/>
            <a:ext cx="4589646" cy="417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42"/>
              </a:lnSpc>
            </a:pPr>
            <a:r>
              <a:rPr lang="en-US" sz="2958">
                <a:solidFill>
                  <a:srgbClr val="FFFFFF"/>
                </a:solidFill>
                <a:latin typeface="Open Sans Light"/>
              </a:rPr>
              <a:t> В нашем приложении будет доступна любая информация по всем агрономическим операциям : от выбора семян до сбора урожая. </a:t>
            </a:r>
          </a:p>
          <a:p>
            <a:pPr>
              <a:lnSpc>
                <a:spcPts val="4142"/>
              </a:lnSpc>
            </a:pPr>
          </a:p>
          <a:p>
            <a:pPr>
              <a:lnSpc>
                <a:spcPts val="4142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3352196" y="3972242"/>
            <a:ext cx="823912" cy="914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42"/>
              </a:lnSpc>
              <a:spcBef>
                <a:spcPct val="0"/>
              </a:spcBef>
            </a:pPr>
            <a:r>
              <a:rPr lang="en-US" sz="5951">
                <a:solidFill>
                  <a:srgbClr val="FFFFFF"/>
                </a:solidFill>
                <a:latin typeface="Montserrat Extra-Bold"/>
              </a:rPr>
              <a:t>01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658721" y="3972242"/>
            <a:ext cx="970558" cy="914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42"/>
              </a:lnSpc>
              <a:spcBef>
                <a:spcPct val="0"/>
              </a:spcBef>
            </a:pPr>
            <a:r>
              <a:rPr lang="en-US" sz="5951">
                <a:solidFill>
                  <a:srgbClr val="FFFFFF"/>
                </a:solidFill>
                <a:latin typeface="Montserrat Extra-Bold"/>
              </a:rPr>
              <a:t>02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294961" y="5086350"/>
            <a:ext cx="4668635" cy="3125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26"/>
              </a:lnSpc>
            </a:pPr>
            <a:r>
              <a:rPr lang="en-US" sz="2947">
                <a:solidFill>
                  <a:srgbClr val="FFFFFF"/>
                </a:solidFill>
                <a:latin typeface="Open Sans Light"/>
              </a:rPr>
              <a:t>С нашим приложением вы сэкономите время, которое вы можете потратить с пользой, проводя  время с родными и близкими.    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441849" y="3972242"/>
            <a:ext cx="973534" cy="914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42"/>
              </a:lnSpc>
              <a:spcBef>
                <a:spcPct val="0"/>
              </a:spcBef>
            </a:pPr>
            <a:r>
              <a:rPr lang="en-US" sz="5951">
                <a:solidFill>
                  <a:srgbClr val="FFFFFF"/>
                </a:solidFill>
                <a:latin typeface="Montserrat Extra-Bold"/>
              </a:rPr>
              <a:t>03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091516" y="5086350"/>
            <a:ext cx="4647735" cy="3125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31"/>
              </a:lnSpc>
            </a:pPr>
            <a:r>
              <a:rPr lang="en-US" sz="2950">
                <a:solidFill>
                  <a:srgbClr val="FFFFFF"/>
                </a:solidFill>
                <a:latin typeface="Open Sans Light"/>
              </a:rPr>
              <a:t>Всё, что вам будет необходимо у нас в приложении.Обновляться наше приложение планирует, если будут изменения в агрономии.  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37528" r="0" b="2935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350536" y="1019175"/>
            <a:ext cx="15908764" cy="30636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47"/>
              </a:lnSpc>
            </a:pPr>
            <a:r>
              <a:rPr lang="en-US" sz="6706">
                <a:solidFill>
                  <a:srgbClr val="FFFFFF"/>
                </a:solidFill>
                <a:latin typeface="Montserrat Extra-Bold Bold"/>
              </a:rPr>
              <a:t>Перспективы развития проекта за пределами интенсива </a:t>
            </a:r>
          </a:p>
          <a:p>
            <a:pPr algn="ctr">
              <a:lnSpc>
                <a:spcPts val="8047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087911" y="3357768"/>
            <a:ext cx="16434013" cy="6543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02"/>
              </a:lnSpc>
            </a:pPr>
            <a:r>
              <a:rPr lang="en-US" sz="2644">
                <a:solidFill>
                  <a:srgbClr val="FFFFFF"/>
                </a:solidFill>
                <a:latin typeface="Open Sans Light"/>
              </a:rPr>
              <a:t>       Наши планы таковы:</a:t>
            </a:r>
          </a:p>
          <a:p>
            <a:pPr algn="ctr">
              <a:lnSpc>
                <a:spcPts val="3826"/>
              </a:lnSpc>
            </a:pPr>
          </a:p>
          <a:p>
            <a:pPr algn="just">
              <a:lnSpc>
                <a:spcPts val="3702"/>
              </a:lnSpc>
            </a:pPr>
            <a:r>
              <a:rPr lang="en-US" sz="2644">
                <a:solidFill>
                  <a:srgbClr val="FFFFFF"/>
                </a:solidFill>
                <a:latin typeface="Open Sans Light"/>
              </a:rPr>
              <a:t>1)  </a:t>
            </a:r>
            <a:r>
              <a:rPr lang="en-US" sz="2644">
                <a:solidFill>
                  <a:srgbClr val="FFFFFF"/>
                </a:solidFill>
                <a:latin typeface="Open Sans Light"/>
              </a:rPr>
              <a:t>мы будем не спать ночами, находить всю нужную информацию для нашего приложения</a:t>
            </a:r>
          </a:p>
          <a:p>
            <a:pPr algn="just">
              <a:lnSpc>
                <a:spcPts val="3702"/>
              </a:lnSpc>
            </a:pPr>
          </a:p>
          <a:p>
            <a:pPr algn="just">
              <a:lnSpc>
                <a:spcPts val="3702"/>
              </a:lnSpc>
            </a:pPr>
            <a:r>
              <a:rPr lang="en-US" sz="2644">
                <a:solidFill>
                  <a:srgbClr val="FFFFFF"/>
                </a:solidFill>
                <a:latin typeface="Open Sans Light"/>
              </a:rPr>
              <a:t>2) консультироваться со специалистами в области агрономии, механизации, с садовниками, чтобы сделать наше приложение более удобнее для наших пользователей</a:t>
            </a:r>
          </a:p>
          <a:p>
            <a:pPr algn="just">
              <a:lnSpc>
                <a:spcPts val="3702"/>
              </a:lnSpc>
            </a:pPr>
          </a:p>
          <a:p>
            <a:pPr algn="just">
              <a:lnSpc>
                <a:spcPts val="3702"/>
              </a:lnSpc>
            </a:pPr>
            <a:r>
              <a:rPr lang="en-US" sz="2644">
                <a:solidFill>
                  <a:srgbClr val="FFFFFF"/>
                </a:solidFill>
                <a:latin typeface="Open Sans Light"/>
              </a:rPr>
              <a:t>3)  сортировать нужную информацию и не нужную, будем добавлять только информацию без воды  в наше приложение.</a:t>
            </a:r>
          </a:p>
          <a:p>
            <a:pPr algn="just">
              <a:lnSpc>
                <a:spcPts val="3702"/>
              </a:lnSpc>
            </a:pPr>
          </a:p>
          <a:p>
            <a:pPr algn="just">
              <a:lnSpc>
                <a:spcPts val="3702"/>
              </a:lnSpc>
            </a:pPr>
            <a:r>
              <a:rPr lang="en-US" sz="2644">
                <a:solidFill>
                  <a:srgbClr val="FFFFFF"/>
                </a:solidFill>
                <a:latin typeface="Open Sans Light"/>
              </a:rPr>
              <a:t>4)  ночи у нас будут бессонными, чтобы мы в кратчайшие сроки сделал своё положение и наши пользователи смогли им пользоваться!   </a:t>
            </a:r>
          </a:p>
          <a:p>
            <a:pPr algn="just">
              <a:lnSpc>
                <a:spcPts val="3702"/>
              </a:lnSpc>
            </a:pPr>
          </a:p>
          <a:p>
            <a:pPr algn="just">
              <a:lnSpc>
                <a:spcPts val="3702"/>
              </a:lnSpc>
            </a:pPr>
            <a:r>
              <a:rPr lang="en-US" sz="2644">
                <a:solidFill>
                  <a:srgbClr val="FFFFFF"/>
                </a:solidFill>
                <a:latin typeface="Open Sans Light"/>
              </a:rPr>
              <a:t>5)   наше разработка  и сам проект имеет актуальность и спрос.  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913223" y="4716744"/>
            <a:ext cx="9509090" cy="2001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03"/>
              </a:lnSpc>
            </a:pPr>
            <a:r>
              <a:rPr lang="en-US" sz="6586">
                <a:solidFill>
                  <a:srgbClr val="6D8856"/>
                </a:solidFill>
                <a:latin typeface="Montserrat Extra-Bold Bold"/>
              </a:rPr>
              <a:t>Команда проекта</a:t>
            </a:r>
          </a:p>
          <a:p>
            <a:pPr algn="ctr">
              <a:lnSpc>
                <a:spcPts val="7903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-1014981">
            <a:off x="2099714" y="1373371"/>
            <a:ext cx="2576968" cy="2661126"/>
            <a:chOff x="0" y="0"/>
            <a:chExt cx="3435957" cy="3548168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0" t="0" r="0" b="0"/>
            <a:stretch>
              <a:fillRect/>
            </a:stretch>
          </p:blipFill>
          <p:spPr>
            <a:xfrm flipH="false" flipV="false" rot="0">
              <a:off x="0" y="161649"/>
              <a:ext cx="3435957" cy="3386519"/>
            </a:xfrm>
            <a:prstGeom prst="rect">
              <a:avLst/>
            </a:prstGeom>
          </p:spPr>
        </p:pic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0" t="0" r="0" b="0"/>
            <a:stretch>
              <a:fillRect/>
            </a:stretch>
          </p:blipFill>
          <p:spPr>
            <a:xfrm flipH="false" flipV="false" rot="0">
              <a:off x="963205" y="0"/>
              <a:ext cx="1548914" cy="525985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-246491">
            <a:off x="6706966" y="839541"/>
            <a:ext cx="3265899" cy="3068793"/>
            <a:chOff x="0" y="0"/>
            <a:chExt cx="4354532" cy="4091724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2"/>
            <a:srcRect l="0" t="0" r="0" b="0"/>
            <a:stretch>
              <a:fillRect/>
            </a:stretch>
          </p:blipFill>
          <p:spPr>
            <a:xfrm flipH="false" flipV="false" rot="-228722">
              <a:off x="412542" y="202826"/>
              <a:ext cx="3821026" cy="3766047"/>
            </a:xfrm>
            <a:prstGeom prst="rect">
              <a:avLst/>
            </a:prstGeom>
          </p:spPr>
        </p:pic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4"/>
            <a:srcRect l="0" t="0" r="0" b="0"/>
            <a:stretch>
              <a:fillRect/>
            </a:stretch>
          </p:blipFill>
          <p:spPr>
            <a:xfrm flipH="false" flipV="false" rot="-1907771">
              <a:off x="24851" y="409901"/>
              <a:ext cx="1722501" cy="584933"/>
            </a:xfrm>
            <a:prstGeom prst="rect">
              <a:avLst/>
            </a:prstGeom>
          </p:spPr>
        </p:pic>
      </p:grpSp>
      <p:grpSp>
        <p:nvGrpSpPr>
          <p:cNvPr name="Group 9" id="9"/>
          <p:cNvGrpSpPr/>
          <p:nvPr/>
        </p:nvGrpSpPr>
        <p:grpSpPr>
          <a:xfrm rot="1235035">
            <a:off x="14855459" y="1930028"/>
            <a:ext cx="2825635" cy="2977103"/>
            <a:chOff x="0" y="0"/>
            <a:chExt cx="3767513" cy="3969471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2"/>
            <a:srcRect l="0" t="0" r="0" b="0"/>
            <a:stretch>
              <a:fillRect/>
            </a:stretch>
          </p:blipFill>
          <p:spPr>
            <a:xfrm flipH="false" flipV="false" rot="455434">
              <a:off x="203976" y="450868"/>
              <a:ext cx="3359561" cy="3311222"/>
            </a:xfrm>
            <a:prstGeom prst="rect">
              <a:avLst/>
            </a:prstGeom>
          </p:spPr>
        </p:pic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5"/>
            <a:srcRect l="0" t="0" r="0" b="0"/>
            <a:stretch>
              <a:fillRect/>
            </a:stretch>
          </p:blipFill>
          <p:spPr>
            <a:xfrm flipH="false" flipV="false" rot="-4787602">
              <a:off x="2541162" y="533675"/>
              <a:ext cx="1514475" cy="514291"/>
            </a:xfrm>
            <a:prstGeom prst="rect">
              <a:avLst/>
            </a:prstGeom>
          </p:spPr>
        </p:pic>
        <p:sp>
          <p:nvSpPr>
            <p:cNvPr name="TextBox 12" id="12"/>
            <p:cNvSpPr txBox="true"/>
            <p:nvPr/>
          </p:nvSpPr>
          <p:spPr>
            <a:xfrm rot="455434">
              <a:off x="796921" y="1687405"/>
              <a:ext cx="2208849" cy="8869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50"/>
                </a:lnSpc>
              </a:pPr>
              <a:r>
                <a:rPr lang="en-US" sz="2429">
                  <a:solidFill>
                    <a:srgbClr val="000000"/>
                  </a:solidFill>
                  <a:latin typeface="Roboto Mono Regular"/>
                </a:rPr>
                <a:t>Гавриш Алина 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-660628">
            <a:off x="14536637" y="6307544"/>
            <a:ext cx="2687559" cy="2775329"/>
            <a:chOff x="0" y="0"/>
            <a:chExt cx="3583412" cy="3700438"/>
          </a:xfrm>
        </p:grpSpPr>
        <p:pic>
          <p:nvPicPr>
            <p:cNvPr name="Picture 14" id="14"/>
            <p:cNvPicPr>
              <a:picLocks noChangeAspect="true"/>
            </p:cNvPicPr>
            <p:nvPr/>
          </p:nvPicPr>
          <p:blipFill>
            <a:blip r:embed="rId2"/>
            <a:srcRect l="0" t="0" r="0" b="0"/>
            <a:stretch>
              <a:fillRect/>
            </a:stretch>
          </p:blipFill>
          <p:spPr>
            <a:xfrm flipH="false" flipV="false" rot="0">
              <a:off x="0" y="168586"/>
              <a:ext cx="3583412" cy="3531852"/>
            </a:xfrm>
            <a:prstGeom prst="rect">
              <a:avLst/>
            </a:prstGeom>
          </p:spPr>
        </p:pic>
        <p:pic>
          <p:nvPicPr>
            <p:cNvPr name="Picture 15" id="15"/>
            <p:cNvPicPr>
              <a:picLocks noChangeAspect="true"/>
            </p:cNvPicPr>
            <p:nvPr/>
          </p:nvPicPr>
          <p:blipFill>
            <a:blip r:embed="rId6"/>
            <a:srcRect l="0" t="0" r="0" b="0"/>
            <a:stretch>
              <a:fillRect/>
            </a:stretch>
          </p:blipFill>
          <p:spPr>
            <a:xfrm flipH="false" flipV="false" rot="0">
              <a:off x="1004541" y="0"/>
              <a:ext cx="1615386" cy="548558"/>
            </a:xfrm>
            <a:prstGeom prst="rect">
              <a:avLst/>
            </a:prstGeom>
          </p:spPr>
        </p:pic>
        <p:sp>
          <p:nvSpPr>
            <p:cNvPr name="TextBox 16" id="16"/>
            <p:cNvSpPr txBox="true"/>
            <p:nvPr/>
          </p:nvSpPr>
          <p:spPr>
            <a:xfrm rot="0">
              <a:off x="635521" y="1525822"/>
              <a:ext cx="2356026" cy="8615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38"/>
                </a:lnSpc>
              </a:pPr>
              <a:r>
                <a:rPr lang="en-US" sz="2417">
                  <a:solidFill>
                    <a:srgbClr val="000000"/>
                  </a:solidFill>
                  <a:latin typeface="Roboto Mono Regular"/>
                </a:rPr>
                <a:t>Ступина Ксения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0638056" y="6810236"/>
            <a:ext cx="2955338" cy="2934017"/>
            <a:chOff x="0" y="0"/>
            <a:chExt cx="3940451" cy="3912023"/>
          </a:xfrm>
        </p:grpSpPr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2"/>
            <a:srcRect l="0" t="0" r="0" b="0"/>
            <a:stretch>
              <a:fillRect/>
            </a:stretch>
          </p:blipFill>
          <p:spPr>
            <a:xfrm flipH="false" flipV="false" rot="-228722">
              <a:off x="112220" y="304201"/>
              <a:ext cx="3544855" cy="3493850"/>
            </a:xfrm>
            <a:prstGeom prst="rect">
              <a:avLst/>
            </a:prstGeom>
          </p:spPr>
        </p:pic>
        <p:pic>
          <p:nvPicPr>
            <p:cNvPr name="Picture 19" id="19"/>
            <p:cNvPicPr>
              <a:picLocks noChangeAspect="true"/>
            </p:cNvPicPr>
            <p:nvPr/>
          </p:nvPicPr>
          <p:blipFill>
            <a:blip r:embed="rId5"/>
            <a:srcRect l="0" t="0" r="0" b="0"/>
            <a:stretch>
              <a:fillRect/>
            </a:stretch>
          </p:blipFill>
          <p:spPr>
            <a:xfrm flipH="false" flipV="false" rot="2107769">
              <a:off x="2331853" y="410346"/>
              <a:ext cx="1598005" cy="542656"/>
            </a:xfrm>
            <a:prstGeom prst="rect">
              <a:avLst/>
            </a:prstGeom>
          </p:spPr>
        </p:pic>
        <p:sp>
          <p:nvSpPr>
            <p:cNvPr name="TextBox 20" id="20"/>
            <p:cNvSpPr txBox="true"/>
            <p:nvPr/>
          </p:nvSpPr>
          <p:spPr>
            <a:xfrm rot="-228722">
              <a:off x="742050" y="1641129"/>
              <a:ext cx="2330676" cy="8611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22"/>
                </a:lnSpc>
              </a:pPr>
              <a:r>
                <a:rPr lang="en-US" sz="2402">
                  <a:solidFill>
                    <a:srgbClr val="000000"/>
                  </a:solidFill>
                  <a:latin typeface="Roboto Mono Regular"/>
                </a:rPr>
                <a:t>Воробьев Денис </a:t>
              </a:r>
            </a:p>
          </p:txBody>
        </p:sp>
      </p:grpSp>
      <p:pic>
        <p:nvPicPr>
          <p:cNvPr name="Picture 21" id="21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455434">
            <a:off x="6184658" y="6803596"/>
            <a:ext cx="2554185" cy="2517434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-4787602">
            <a:off x="6435667" y="6731666"/>
            <a:ext cx="1151415" cy="391001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455434">
            <a:off x="6619764" y="7841039"/>
            <a:ext cx="1679329" cy="656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69"/>
              </a:lnSpc>
            </a:pPr>
            <a:r>
              <a:rPr lang="en-US" sz="2447">
                <a:solidFill>
                  <a:srgbClr val="000000"/>
                </a:solidFill>
                <a:latin typeface="Roboto Mono Regular"/>
              </a:rPr>
              <a:t>Удоенко Владислав </a:t>
            </a:r>
          </a:p>
        </p:txBody>
      </p:sp>
      <p:pic>
        <p:nvPicPr>
          <p:cNvPr name="Picture 24" id="24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673703">
            <a:off x="1713274" y="5792839"/>
            <a:ext cx="2826304" cy="2785638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-1005345">
            <a:off x="1803624" y="5718799"/>
            <a:ext cx="1274085" cy="432658"/>
          </a:xfrm>
          <a:prstGeom prst="rect">
            <a:avLst/>
          </a:prstGeom>
        </p:spPr>
      </p:pic>
      <p:sp>
        <p:nvSpPr>
          <p:cNvPr name="TextBox 26" id="26"/>
          <p:cNvSpPr txBox="true"/>
          <p:nvPr/>
        </p:nvSpPr>
        <p:spPr>
          <a:xfrm rot="531337">
            <a:off x="2181256" y="6926245"/>
            <a:ext cx="1858242" cy="657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15"/>
              </a:lnSpc>
            </a:pPr>
            <a:r>
              <a:rPr lang="en-US" sz="2491">
                <a:solidFill>
                  <a:srgbClr val="000000"/>
                </a:solidFill>
                <a:latin typeface="Roboto Mono Regular"/>
              </a:rPr>
              <a:t>Капошко Арина </a:t>
            </a:r>
          </a:p>
        </p:txBody>
      </p:sp>
      <p:sp>
        <p:nvSpPr>
          <p:cNvPr name="TextBox 27" id="27"/>
          <p:cNvSpPr txBox="true"/>
          <p:nvPr/>
        </p:nvSpPr>
        <p:spPr>
          <a:xfrm rot="-245758">
            <a:off x="7375407" y="1849497"/>
            <a:ext cx="2255441" cy="11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59"/>
              </a:lnSpc>
            </a:pPr>
            <a:r>
              <a:rPr lang="en-US" sz="2466">
                <a:solidFill>
                  <a:srgbClr val="000000"/>
                </a:solidFill>
                <a:latin typeface="Roboto Mono Regular"/>
              </a:rPr>
              <a:t>Кравчук Оксана</a:t>
            </a:r>
          </a:p>
          <a:p>
            <a:pPr algn="ctr">
              <a:lnSpc>
                <a:spcPts val="2959"/>
              </a:lnSpc>
              <a:spcBef>
                <a:spcPct val="0"/>
              </a:spcBef>
            </a:pPr>
            <a:r>
              <a:rPr lang="en-US" sz="2466">
                <a:solidFill>
                  <a:srgbClr val="000000"/>
                </a:solidFill>
                <a:latin typeface="Roboto Mono Regular"/>
              </a:rPr>
              <a:t> Васильевна </a:t>
            </a:r>
          </a:p>
        </p:txBody>
      </p:sp>
      <p:pic>
        <p:nvPicPr>
          <p:cNvPr name="Picture 28" id="28"/>
          <p:cNvPicPr>
            <a:picLocks noChangeAspect="true"/>
          </p:cNvPicPr>
          <p:nvPr/>
        </p:nvPicPr>
        <p:blipFill>
          <a:blip r:embed="rId2"/>
          <a:srcRect l="3644" t="0" r="3644" b="0"/>
          <a:stretch>
            <a:fillRect/>
          </a:stretch>
        </p:blipFill>
        <p:spPr>
          <a:xfrm flipH="false" flipV="false" rot="664055">
            <a:off x="11412088" y="905192"/>
            <a:ext cx="2639472" cy="2806009"/>
          </a:xfrm>
          <a:prstGeom prst="rect">
            <a:avLst/>
          </a:prstGeom>
        </p:spPr>
      </p:pic>
      <p:pic>
        <p:nvPicPr>
          <p:cNvPr name="Picture 29" id="29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-250064">
            <a:off x="12543249" y="851910"/>
            <a:ext cx="1041220" cy="353581"/>
          </a:xfrm>
          <a:prstGeom prst="rect">
            <a:avLst/>
          </a:prstGeom>
        </p:spPr>
      </p:pic>
      <p:sp>
        <p:nvSpPr>
          <p:cNvPr name="TextBox 30" id="30"/>
          <p:cNvSpPr txBox="true"/>
          <p:nvPr/>
        </p:nvSpPr>
        <p:spPr>
          <a:xfrm rot="-250064">
            <a:off x="11898543" y="2107401"/>
            <a:ext cx="1958323" cy="636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39"/>
              </a:lnSpc>
            </a:pPr>
            <a:r>
              <a:rPr lang="en-US" sz="2418">
                <a:solidFill>
                  <a:srgbClr val="000000"/>
                </a:solidFill>
                <a:latin typeface="Roboto Mono Regular"/>
              </a:rPr>
              <a:t>Минькова Анастасия </a:t>
            </a:r>
          </a:p>
        </p:txBody>
      </p:sp>
      <p:sp>
        <p:nvSpPr>
          <p:cNvPr name="TextBox 31" id="31"/>
          <p:cNvSpPr txBox="true"/>
          <p:nvPr/>
        </p:nvSpPr>
        <p:spPr>
          <a:xfrm rot="-830269">
            <a:off x="2699087" y="2442866"/>
            <a:ext cx="1315740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59"/>
              </a:lnSpc>
            </a:pPr>
            <a:r>
              <a:rPr lang="en-US" sz="2466">
                <a:solidFill>
                  <a:srgbClr val="000000"/>
                </a:solidFill>
                <a:latin typeface="Roboto Mono Regular"/>
              </a:rPr>
              <a:t>Петрова</a:t>
            </a:r>
          </a:p>
          <a:p>
            <a:pPr algn="ctr">
              <a:lnSpc>
                <a:spcPts val="2959"/>
              </a:lnSpc>
              <a:spcBef>
                <a:spcPct val="0"/>
              </a:spcBef>
            </a:pPr>
            <a:r>
              <a:rPr lang="en-US" sz="2466">
                <a:solidFill>
                  <a:srgbClr val="000000"/>
                </a:solidFill>
                <a:latin typeface="Roboto Mono Regular"/>
              </a:rPr>
              <a:t> Дарья </a:t>
            </a:r>
          </a:p>
        </p:txBody>
      </p:sp>
      <p:pic>
        <p:nvPicPr>
          <p:cNvPr name="Picture 32" id="32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6669876">
            <a:off x="8594271" y="4092740"/>
            <a:ext cx="739225" cy="231821"/>
          </a:xfrm>
          <a:prstGeom prst="rect">
            <a:avLst/>
          </a:prstGeom>
        </p:spPr>
      </p:pic>
      <p:pic>
        <p:nvPicPr>
          <p:cNvPr name="Picture 33" id="33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8100000">
            <a:off x="4981215" y="4049526"/>
            <a:ext cx="739225" cy="231821"/>
          </a:xfrm>
          <a:prstGeom prst="rect">
            <a:avLst/>
          </a:prstGeom>
        </p:spPr>
      </p:pic>
      <p:pic>
        <p:nvPicPr>
          <p:cNvPr name="Picture 34" id="34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073744">
            <a:off x="12097589" y="4208604"/>
            <a:ext cx="739225" cy="231821"/>
          </a:xfrm>
          <a:prstGeom prst="rect">
            <a:avLst/>
          </a:prstGeom>
        </p:spPr>
      </p:pic>
      <p:pic>
        <p:nvPicPr>
          <p:cNvPr name="Picture 35" id="35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1881284">
            <a:off x="14071285" y="4692940"/>
            <a:ext cx="739225" cy="231821"/>
          </a:xfrm>
          <a:prstGeom prst="rect">
            <a:avLst/>
          </a:prstGeom>
        </p:spPr>
      </p:pic>
      <p:pic>
        <p:nvPicPr>
          <p:cNvPr name="Picture 36" id="36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7567101">
            <a:off x="8352731" y="6327428"/>
            <a:ext cx="739225" cy="231821"/>
          </a:xfrm>
          <a:prstGeom prst="rect">
            <a:avLst/>
          </a:prstGeom>
        </p:spPr>
      </p:pic>
      <p:pic>
        <p:nvPicPr>
          <p:cNvPr name="Picture 37" id="37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8337710">
            <a:off x="4992790" y="5960531"/>
            <a:ext cx="739225" cy="231821"/>
          </a:xfrm>
          <a:prstGeom prst="rect">
            <a:avLst/>
          </a:prstGeom>
        </p:spPr>
      </p:pic>
      <p:pic>
        <p:nvPicPr>
          <p:cNvPr name="Picture 38" id="38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3339532">
            <a:off x="11129726" y="6262956"/>
            <a:ext cx="739225" cy="231821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2536116">
            <a:off x="13575258" y="5940898"/>
            <a:ext cx="739225" cy="231821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9"/>
          <a:srcRect l="0" t="0" r="0" b="0"/>
          <a:stretch>
            <a:fillRect/>
          </a:stretch>
        </p:blipFill>
        <p:spPr>
          <a:xfrm flipH="false" flipV="false" rot="-1717163">
            <a:off x="962087" y="2974592"/>
            <a:ext cx="1847935" cy="179249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10"/>
          <a:srcRect l="0" t="0" r="0" b="0"/>
          <a:stretch>
            <a:fillRect/>
          </a:stretch>
        </p:blipFill>
        <p:spPr>
          <a:xfrm flipH="false" flipV="false" rot="0">
            <a:off x="3356957" y="7528406"/>
            <a:ext cx="1942462" cy="1529689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11"/>
          <a:srcRect l="0" t="0" r="0" b="0"/>
          <a:stretch>
            <a:fillRect/>
          </a:stretch>
        </p:blipFill>
        <p:spPr>
          <a:xfrm flipH="false" flipV="false" rot="0">
            <a:off x="15880417" y="7928303"/>
            <a:ext cx="1981333" cy="1550393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990839">
            <a:off x="8077853" y="6828628"/>
            <a:ext cx="1632135" cy="1399556"/>
          </a:xfrm>
          <a:prstGeom prst="rect">
            <a:avLst/>
          </a:prstGeom>
        </p:spPr>
      </p:pic>
      <p:pic>
        <p:nvPicPr>
          <p:cNvPr name="Picture 44" id="44"/>
          <p:cNvPicPr>
            <a:picLocks noChangeAspect="true"/>
          </p:cNvPicPr>
          <p:nvPr/>
        </p:nvPicPr>
        <p:blipFill>
          <a:blip r:embed="rId13"/>
          <a:srcRect l="0" t="0" r="0" b="0"/>
          <a:stretch>
            <a:fillRect/>
          </a:stretch>
        </p:blipFill>
        <p:spPr>
          <a:xfrm flipH="false" flipV="false" rot="-1352159">
            <a:off x="9922615" y="8253242"/>
            <a:ext cx="1404469" cy="1609707"/>
          </a:xfrm>
          <a:prstGeom prst="rect">
            <a:avLst/>
          </a:prstGeom>
        </p:spPr>
      </p:pic>
      <p:pic>
        <p:nvPicPr>
          <p:cNvPr name="Picture 45" id="45"/>
          <p:cNvPicPr>
            <a:picLocks noChangeAspect="true"/>
          </p:cNvPicPr>
          <p:nvPr/>
        </p:nvPicPr>
        <p:blipFill>
          <a:blip r:embed="rId14"/>
          <a:srcRect l="0" t="0" r="0" b="0"/>
          <a:stretch>
            <a:fillRect/>
          </a:stretch>
        </p:blipFill>
        <p:spPr>
          <a:xfrm flipH="false" flipV="false" rot="0">
            <a:off x="10624850" y="505938"/>
            <a:ext cx="1942462" cy="1473843"/>
          </a:xfrm>
          <a:prstGeom prst="rect">
            <a:avLst/>
          </a:prstGeom>
        </p:spPr>
      </p:pic>
      <p:pic>
        <p:nvPicPr>
          <p:cNvPr name="Picture 46" id="46"/>
          <p:cNvPicPr>
            <a:picLocks noChangeAspect="true"/>
          </p:cNvPicPr>
          <p:nvPr/>
        </p:nvPicPr>
        <p:blipFill>
          <a:blip r:embed="rId15"/>
          <a:srcRect l="0" t="0" r="0" b="0"/>
          <a:stretch>
            <a:fillRect/>
          </a:stretch>
        </p:blipFill>
        <p:spPr>
          <a:xfrm flipH="false" flipV="false" rot="1464764">
            <a:off x="15651873" y="3853466"/>
            <a:ext cx="1942462" cy="1714223"/>
          </a:xfrm>
          <a:prstGeom prst="rect">
            <a:avLst/>
          </a:prstGeom>
        </p:spPr>
      </p:pic>
      <p:pic>
        <p:nvPicPr>
          <p:cNvPr name="Picture 47" id="47"/>
          <p:cNvPicPr>
            <a:picLocks noChangeAspect="true"/>
          </p:cNvPicPr>
          <p:nvPr/>
        </p:nvPicPr>
        <p:blipFill>
          <a:blip r:embed="rId16"/>
          <a:srcRect l="0" t="0" r="0" b="0"/>
          <a:stretch>
            <a:fillRect/>
          </a:stretch>
        </p:blipFill>
        <p:spPr>
          <a:xfrm flipH="false" flipV="false" rot="0">
            <a:off x="6029581" y="1677116"/>
            <a:ext cx="1779127" cy="27318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47141" r="0" b="17648"/>
          <a:stretch>
            <a:fillRect/>
          </a:stretch>
        </p:blipFill>
        <p:spPr>
          <a:xfrm flipH="false" flipV="false" rot="0">
            <a:off x="-128176" y="-134900"/>
            <a:ext cx="18540543" cy="4349327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92496" y="6207328"/>
            <a:ext cx="8115300" cy="1614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379"/>
              </a:lnSpc>
            </a:pPr>
            <a:r>
              <a:rPr lang="en-US" sz="5316">
                <a:solidFill>
                  <a:srgbClr val="6D8856"/>
                </a:solidFill>
                <a:latin typeface="Montserrat Extra-Bold Bold"/>
              </a:rPr>
              <a:t>Подведение итогов работы в интенсиве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572928" y="4887298"/>
            <a:ext cx="7395569" cy="4686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540"/>
              </a:lnSpc>
            </a:pPr>
            <a:r>
              <a:rPr lang="en-US" sz="1814">
                <a:solidFill>
                  <a:srgbClr val="2C453E"/>
                </a:solidFill>
                <a:latin typeface="Montserrat"/>
              </a:rPr>
              <a:t>Цели которые мы поставили перед собой в начале данного интенсива были  нами решены и достигнуты </a:t>
            </a:r>
          </a:p>
          <a:p>
            <a:pPr>
              <a:lnSpc>
                <a:spcPts val="2540"/>
              </a:lnSpc>
            </a:pPr>
          </a:p>
          <a:p>
            <a:pPr>
              <a:lnSpc>
                <a:spcPts val="2540"/>
              </a:lnSpc>
            </a:pPr>
            <a:r>
              <a:rPr lang="en-US" sz="1814">
                <a:solidFill>
                  <a:srgbClr val="2C453E"/>
                </a:solidFill>
                <a:latin typeface="Montserrat"/>
              </a:rPr>
              <a:t>Работа над данным проектом в нашей команде была организованной,слаженной,все участники внесли часть знаний в работу и все были услышаны </a:t>
            </a:r>
          </a:p>
          <a:p>
            <a:pPr>
              <a:lnSpc>
                <a:spcPts val="2540"/>
              </a:lnSpc>
            </a:pPr>
          </a:p>
          <a:p>
            <a:pPr>
              <a:lnSpc>
                <a:spcPts val="2540"/>
              </a:lnSpc>
            </a:pPr>
            <a:r>
              <a:rPr lang="en-US" sz="1814">
                <a:solidFill>
                  <a:srgbClr val="2C453E"/>
                </a:solidFill>
                <a:latin typeface="Montserrat"/>
              </a:rPr>
              <a:t>Удалось вынести определенный объем знаний и полезной информации как по данному направлению проекта и из материалов которые были  даны к каждой миссии</a:t>
            </a:r>
          </a:p>
          <a:p>
            <a:pPr>
              <a:lnSpc>
                <a:spcPts val="2540"/>
              </a:lnSpc>
            </a:pPr>
          </a:p>
          <a:p>
            <a:pPr>
              <a:lnSpc>
                <a:spcPts val="2540"/>
              </a:lnSpc>
            </a:pPr>
            <a:r>
              <a:rPr lang="en-US" sz="1814">
                <a:solidFill>
                  <a:srgbClr val="2C453E"/>
                </a:solidFill>
                <a:latin typeface="Montserrat"/>
              </a:rPr>
              <a:t>Будущим студентам интенсива хочется пожелать удачи в разработках их инновационных и самых сумасшедших проектов  </a:t>
            </a:r>
          </a:p>
          <a:p>
            <a:pPr>
              <a:lnSpc>
                <a:spcPts val="2540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993447" y="5470653"/>
            <a:ext cx="2648435" cy="41148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2598" y="5695104"/>
            <a:ext cx="4499284" cy="41148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471406" y="7275407"/>
            <a:ext cx="2340953" cy="2534496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1297301">
            <a:off x="368466" y="3593163"/>
            <a:ext cx="1885235" cy="1585954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2784810" y="4040293"/>
            <a:ext cx="15178372" cy="11032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752"/>
              </a:lnSpc>
            </a:pPr>
            <a:r>
              <a:rPr lang="en-US" sz="7293">
                <a:solidFill>
                  <a:srgbClr val="6D8856"/>
                </a:solidFill>
                <a:latin typeface="Montserrat Extra-Bold"/>
              </a:rPr>
              <a:t>Спасибо за ваше внимание 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2050430">
            <a:off x="2176010" y="2459988"/>
            <a:ext cx="1217600" cy="1024306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1297301">
            <a:off x="574581" y="1556171"/>
            <a:ext cx="908239" cy="76405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DAE_LBw3cMU</dc:identifier>
  <dcterms:modified xsi:type="dcterms:W3CDTF">2011-08-01T06:04:30Z</dcterms:modified>
  <cp:revision>1</cp:revision>
  <dc:title>plants in the phone</dc:title>
</cp:coreProperties>
</file>