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99" r:id="rId3"/>
    <p:sldId id="288" r:id="rId4"/>
    <p:sldId id="287" r:id="rId5"/>
    <p:sldId id="282" r:id="rId6"/>
    <p:sldId id="293" r:id="rId7"/>
    <p:sldId id="297" r:id="rId8"/>
    <p:sldId id="300" r:id="rId9"/>
    <p:sldId id="294" r:id="rId10"/>
    <p:sldId id="296" r:id="rId11"/>
    <p:sldId id="302" r:id="rId12"/>
    <p:sldId id="303" r:id="rId13"/>
    <p:sldId id="304" r:id="rId14"/>
    <p:sldId id="305" r:id="rId15"/>
    <p:sldId id="306" r:id="rId16"/>
    <p:sldId id="273" r:id="rId17"/>
  </p:sldIdLst>
  <p:sldSz cx="18288000" cy="10287000"/>
  <p:notesSz cx="6858000" cy="91440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Open Sans" charset="0"/>
      <p:regular r:id="rId23"/>
      <p:bold r:id="rId24"/>
      <p:italic r:id="rId25"/>
      <p:boldItalic r:id="rId26"/>
    </p:embeddedFont>
    <p:embeddedFont>
      <p:font typeface="Open Sans Bold" charset="0"/>
      <p:bold r:id="rId27"/>
    </p:embeddedFont>
    <p:embeddedFont>
      <p:font typeface="Arial Black" pitchFamily="34" charset="0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4791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7" autoAdjust="0"/>
    <p:restoredTop sz="94622" autoAdjust="0"/>
  </p:normalViewPr>
  <p:slideViewPr>
    <p:cSldViewPr>
      <p:cViewPr varScale="1">
        <p:scale>
          <a:sx n="47" d="100"/>
          <a:sy n="47" d="100"/>
        </p:scale>
        <p:origin x="-81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3;&#1088;&#1072;&#1092;&#1080;&#108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АО «МЗ Балаково»</a:t>
            </a:r>
            <a:endParaRPr lang="ru-RU" dirty="0"/>
          </a:p>
        </c:rich>
      </c:tx>
      <c:layout>
        <c:manualLayout>
          <c:xMode val="edge"/>
          <c:yMode val="edge"/>
          <c:x val="0.37359322071920498"/>
          <c:y val="1.058201058201058E-2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8.8696637279314525E-2"/>
          <c:y val="0.11608215639711708"/>
          <c:w val="0.87182964308948729"/>
          <c:h val="0.56317864979992249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 переработку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Лист1!$A$2:$A$5</c:f>
              <c:strCache>
                <c:ptCount val="4"/>
                <c:pt idx="0">
                  <c:v>Черный шлак</c:v>
                </c:pt>
                <c:pt idx="1">
                  <c:v>Белый шлак</c:v>
                </c:pt>
                <c:pt idx="2">
                  <c:v>Пыль с газоотчистки</c:v>
                </c:pt>
                <c:pt idx="3">
                  <c:v>Брак и окалина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0.5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AA-4951-B99B-6A671178AF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 утилизируется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Черный шлак</c:v>
                </c:pt>
                <c:pt idx="1">
                  <c:v>Белый шлак</c:v>
                </c:pt>
                <c:pt idx="2">
                  <c:v>Пыль с газоотчистки</c:v>
                </c:pt>
                <c:pt idx="3">
                  <c:v>Брак и окалина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AA-4951-B99B-6A671178AFFB}"/>
            </c:ext>
          </c:extLst>
        </c:ser>
        <c:dLbls/>
        <c:shape val="box"/>
        <c:axId val="161112064"/>
        <c:axId val="161113600"/>
        <c:axId val="0"/>
      </c:bar3DChart>
      <c:catAx>
        <c:axId val="16111206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800" baseline="0"/>
            </a:pPr>
            <a:endParaRPr lang="ru-RU"/>
          </a:p>
        </c:txPr>
        <c:crossAx val="161113600"/>
        <c:crosses val="autoZero"/>
        <c:auto val="1"/>
        <c:lblAlgn val="ctr"/>
        <c:lblOffset val="100"/>
      </c:catAx>
      <c:valAx>
        <c:axId val="161113600"/>
        <c:scaling>
          <c:orientation val="minMax"/>
        </c:scaling>
        <c:delete val="1"/>
        <c:axPos val="l"/>
        <c:majorGridlines/>
        <c:numFmt formatCode="0%" sourceLinked="1"/>
        <c:tickLblPos val="none"/>
        <c:crossAx val="161112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2975704959956955"/>
          <c:y val="0.83091905178519365"/>
          <c:w val="0.4696731498306303"/>
          <c:h val="0.15826771653543345"/>
        </c:manualLayout>
      </c:layout>
      <c:txPr>
        <a:bodyPr/>
        <a:lstStyle/>
        <a:p>
          <a:pPr>
            <a:defRPr sz="2000" baseline="0"/>
          </a:pPr>
          <a:endParaRPr lang="ru-RU"/>
        </a:p>
      </c:txPr>
    </c:legend>
    <c:plotVisOnly val="1"/>
    <c:dispBlanksAs val="gap"/>
  </c:chart>
  <c:externalData r:id="rId1">
    <c:autoUpdate val="1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2F131-4715-464C-B9A6-191393361237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66A4B-8C0B-498C-B718-97679E2405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7804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66A4B-8C0B-498C-B718-97679E24053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881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66A4B-8C0B-498C-B718-97679E24053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4284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66A4B-8C0B-498C-B718-97679E24053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2538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66A4B-8C0B-498C-B718-97679E24053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9326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66A4B-8C0B-498C-B718-97679E24053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5279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66A4B-8C0B-498C-B718-97679E24053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0057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t="28906" b="2890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5400000">
            <a:off x="8827826" y="5313236"/>
            <a:ext cx="11129388" cy="0"/>
          </a:xfrm>
          <a:prstGeom prst="line">
            <a:avLst/>
          </a:prstGeom>
          <a:ln w="9525" cap="flat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14422416" y="-156361"/>
            <a:ext cx="3835688" cy="10416715"/>
            <a:chOff x="-229882" y="-38100"/>
            <a:chExt cx="1107970" cy="3059607"/>
          </a:xfrm>
        </p:grpSpPr>
        <p:sp>
          <p:nvSpPr>
            <p:cNvPr id="9" name="Freeform 9"/>
            <p:cNvSpPr/>
            <p:nvPr/>
          </p:nvSpPr>
          <p:spPr>
            <a:xfrm>
              <a:off x="-229882" y="0"/>
              <a:ext cx="1107970" cy="3021507"/>
            </a:xfrm>
            <a:custGeom>
              <a:avLst/>
              <a:gdLst/>
              <a:ahLst/>
              <a:cxnLst/>
              <a:rect l="l" t="t" r="r" b="b"/>
              <a:pathLst>
                <a:path w="897759" h="3021507">
                  <a:moveTo>
                    <a:pt x="0" y="0"/>
                  </a:moveTo>
                  <a:lnTo>
                    <a:pt x="897759" y="0"/>
                  </a:lnTo>
                  <a:lnTo>
                    <a:pt x="897759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30980"/>
              </a:srgbClr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5113" y="3280409"/>
            <a:ext cx="9924946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5000"/>
              </a:lnSpc>
              <a:spcBef>
                <a:spcPct val="0"/>
              </a:spcBef>
            </a:pPr>
            <a:r>
              <a:rPr lang="ru-RU" sz="5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Использование отходов электросталеплавильного производства в качестве инновационного строительного материала</a:t>
            </a:r>
            <a:endParaRPr lang="en-US" sz="54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022337" y="9640669"/>
            <a:ext cx="2243325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Саратов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841542" y="9838861"/>
            <a:ext cx="421269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>
                <a:solidFill>
                  <a:srgbClr val="FFFFFF"/>
                </a:solidFill>
                <a:latin typeface="Open Sans Bold"/>
              </a:rPr>
              <a:t>1</a:t>
            </a:r>
            <a:endParaRPr lang="en-US" spc="82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4" name="Прямоугольный треугольник 13"/>
          <p:cNvSpPr/>
          <p:nvPr/>
        </p:nvSpPr>
        <p:spPr>
          <a:xfrm rot="10800000">
            <a:off x="8382000" y="6465"/>
            <a:ext cx="9893408" cy="7880234"/>
          </a:xfrm>
          <a:prstGeom prst="rtTriangle">
            <a:avLst/>
          </a:prstGeom>
          <a:solidFill>
            <a:schemeClr val="bg1">
              <a:lumMod val="7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ый треугольник 17"/>
          <p:cNvSpPr/>
          <p:nvPr/>
        </p:nvSpPr>
        <p:spPr>
          <a:xfrm rot="16200000">
            <a:off x="10005556" y="2035054"/>
            <a:ext cx="9129111" cy="7397991"/>
          </a:xfrm>
          <a:prstGeom prst="rtTriangle">
            <a:avLst/>
          </a:prstGeom>
          <a:solidFill>
            <a:schemeClr val="bg1">
              <a:lumMod val="7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40716" y="6591300"/>
            <a:ext cx="97938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mss.ua/wp-content/uploads/2017/06/5DM38881-e14969230823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5354363"/>
            <a:ext cx="8229600" cy="49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33211" y="0"/>
            <a:ext cx="8229600" cy="512399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88790" y="622539"/>
            <a:ext cx="9448800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000"/>
              </a:lnSpc>
              <a:spcBef>
                <a:spcPct val="0"/>
              </a:spcBef>
            </a:pPr>
            <a:r>
              <a:rPr lang="ru-RU" sz="7200" dirty="0" smtClean="0">
                <a:solidFill>
                  <a:srgbClr val="000000"/>
                </a:solidFill>
                <a:latin typeface="Open Sans Bold"/>
              </a:rPr>
              <a:t>Суть проекта</a:t>
            </a:r>
            <a:endParaRPr lang="en-US" sz="7200" u="none" dirty="0">
              <a:solidFill>
                <a:srgbClr val="000000"/>
              </a:solidFill>
              <a:latin typeface="Open Sa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08015" y="2411747"/>
            <a:ext cx="8713687" cy="5950802"/>
            <a:chOff x="-674404" y="-455507"/>
            <a:chExt cx="8940674" cy="6991757"/>
          </a:xfrm>
        </p:grpSpPr>
        <p:sp>
          <p:nvSpPr>
            <p:cNvPr id="6" name="TextBox 6"/>
            <p:cNvSpPr txBox="1"/>
            <p:nvPr/>
          </p:nvSpPr>
          <p:spPr>
            <a:xfrm>
              <a:off x="-116126" y="-455507"/>
              <a:ext cx="6193814" cy="406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60"/>
                </a:lnSpc>
                <a:spcBef>
                  <a:spcPct val="0"/>
                </a:spcBef>
              </a:pPr>
              <a:endParaRPr lang="en-US" sz="2400" u="none" spc="95" dirty="0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674404" y="-334434"/>
              <a:ext cx="8940674" cy="6870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7188">
                <a:lnSpc>
                  <a:spcPct val="125000"/>
                </a:lnSpc>
                <a:spcAft>
                  <a:spcPts val="1200"/>
                </a:spcAft>
              </a:pPr>
              <a:r>
                <a:rPr lang="ru-RU" sz="2800" b="1" dirty="0" smtClean="0"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Разработка </a:t>
              </a:r>
              <a:r>
                <a:rPr lang="ru-RU" sz="2800" b="1" dirty="0"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способа утилизации белого шлака электросталеплавильного производства АО «Металлургический завод Балаково</a:t>
              </a:r>
              <a:r>
                <a:rPr lang="ru-RU" sz="2800" b="1" dirty="0" smtClean="0"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».</a:t>
              </a:r>
            </a:p>
            <a:p>
              <a:pPr marL="357188">
                <a:lnSpc>
                  <a:spcPct val="125000"/>
                </a:lnSpc>
                <a:spcAft>
                  <a:spcPts val="1200"/>
                </a:spcAft>
              </a:pPr>
              <a:endParaRPr lang="ru-RU" sz="2800" b="1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endParaRPr>
            </a:p>
            <a:p>
              <a:pPr>
                <a:lnSpc>
                  <a:spcPct val="125000"/>
                </a:lnSpc>
                <a:spcAft>
                  <a:spcPts val="600"/>
                </a:spcAft>
              </a:pPr>
              <a:r>
                <a:rPr lang="ru-RU" sz="2800" dirty="0" smtClean="0"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Основные задачи: </a:t>
              </a:r>
              <a:endParaRPr lang="ru-RU" sz="28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endParaRPr>
            </a:p>
            <a:p>
              <a:pPr marL="342900" indent="-342900">
                <a:lnSpc>
                  <a:spcPct val="125000"/>
                </a:lnSpc>
                <a:spcAft>
                  <a:spcPts val="600"/>
                </a:spcAft>
                <a:buFont typeface="Wingdings" pitchFamily="2" charset="2"/>
                <a:buChar char="ü"/>
              </a:pPr>
              <a:r>
                <a:rPr lang="ru-RU" sz="2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Применение инновационных </a:t>
              </a:r>
              <a:r>
                <a:rPr lang="ru-RU" sz="28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технологий</a:t>
              </a:r>
              <a:r>
                <a:rPr lang="ru-RU" sz="2800" b="1" dirty="0" smtClean="0"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;</a:t>
              </a:r>
              <a:endParaRPr lang="ru-RU" sz="2800" b="1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endParaRPr>
            </a:p>
            <a:p>
              <a:pPr marL="342900" indent="-342900">
                <a:lnSpc>
                  <a:spcPct val="125000"/>
                </a:lnSpc>
                <a:spcAft>
                  <a:spcPts val="600"/>
                </a:spcAft>
                <a:buFont typeface="Wingdings" pitchFamily="2" charset="2"/>
                <a:buChar char="ü"/>
              </a:pPr>
              <a:r>
                <a:rPr lang="ru-RU" sz="2800" dirty="0"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Инновационные предложения по созданию композиционного материала с белым шлаком.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706127" y="644"/>
            <a:ext cx="3433112" cy="598083"/>
            <a:chOff x="0" y="0"/>
            <a:chExt cx="904194" cy="1575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04194" cy="157520"/>
            </a:xfrm>
            <a:custGeom>
              <a:avLst/>
              <a:gdLst/>
              <a:ahLst/>
              <a:cxnLst/>
              <a:rect l="l" t="t" r="r" b="b"/>
              <a:pathLst>
                <a:path w="904194" h="157520">
                  <a:moveTo>
                    <a:pt x="0" y="0"/>
                  </a:moveTo>
                  <a:lnTo>
                    <a:pt x="904194" y="0"/>
                  </a:lnTo>
                  <a:lnTo>
                    <a:pt x="904194" y="157520"/>
                  </a:lnTo>
                  <a:lnTo>
                    <a:pt x="0" y="1575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674717" y="1"/>
            <a:ext cx="613283" cy="10332762"/>
            <a:chOff x="0" y="0"/>
            <a:chExt cx="161523" cy="302150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FFFFFF"/>
                </a:solidFill>
                <a:latin typeface="Open Sans Bold"/>
              </a:rPr>
              <a:t>NEXT</a:t>
            </a:r>
          </a:p>
        </p:txBody>
      </p:sp>
      <p:sp>
        <p:nvSpPr>
          <p:cNvPr id="16" name="AutoShape 16"/>
          <p:cNvSpPr/>
          <p:nvPr/>
        </p:nvSpPr>
        <p:spPr>
          <a:xfrm rot="5400000" flipV="1">
            <a:off x="6627950" y="2520087"/>
            <a:ext cx="5040899" cy="72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Прямоугольник 18"/>
          <p:cNvSpPr/>
          <p:nvPr/>
        </p:nvSpPr>
        <p:spPr>
          <a:xfrm>
            <a:off x="17841542" y="9838861"/>
            <a:ext cx="421269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pc="820" dirty="0">
                <a:solidFill>
                  <a:srgbClr val="FFFFFF"/>
                </a:solidFill>
                <a:latin typeface="Open Sans Bold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xmlns="" val="102404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399999">
            <a:off x="6429258" y="7724655"/>
            <a:ext cx="5124687" cy="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5400000" flipV="1">
            <a:off x="15585283" y="8608220"/>
            <a:ext cx="3314699" cy="428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674717" y="0"/>
            <a:ext cx="613283" cy="10324867"/>
            <a:chOff x="0" y="0"/>
            <a:chExt cx="161523" cy="30215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pic>
        <p:nvPicPr>
          <p:cNvPr id="17" name="Picture 2" descr="https://sun9-78.userapi.com/impg/eSu_mhz7OLpHgQqV08_yarNpjVcMvgFQZpzfuA/emPH6m2d9_Y.jpg?size=1215x2160&amp;quality=95&amp;sign=d1f74932e404f6fe0c4a5b1c44c63b61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983" r="-436" b="8837"/>
          <a:stretch/>
        </p:blipFill>
        <p:spPr bwMode="auto">
          <a:xfrm>
            <a:off x="-40604" y="-38100"/>
            <a:ext cx="8426116" cy="1036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8"/>
          <p:cNvSpPr txBox="1"/>
          <p:nvPr/>
        </p:nvSpPr>
        <p:spPr>
          <a:xfrm>
            <a:off x="299280" y="489397"/>
            <a:ext cx="820142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200"/>
              </a:lnSpc>
              <a:spcBef>
                <a:spcPct val="0"/>
              </a:spcBef>
            </a:pPr>
            <a:r>
              <a:rPr lang="ru-RU" sz="66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АКТУАЛЬНОСТЬ</a:t>
            </a:r>
            <a:r>
              <a:rPr lang="ru-RU" sz="6000" dirty="0">
                <a:solidFill>
                  <a:srgbClr val="FFFFFF"/>
                </a:solidFill>
                <a:latin typeface="Open Sans Bold"/>
              </a:rPr>
              <a:t/>
            </a:r>
            <a:br>
              <a:rPr lang="ru-RU" sz="6000" dirty="0">
                <a:solidFill>
                  <a:srgbClr val="FFFFFF"/>
                </a:solidFill>
                <a:latin typeface="Open Sans Bold"/>
              </a:rPr>
            </a:br>
            <a:endParaRPr lang="ru-RU" sz="600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841542" y="9838861"/>
            <a:ext cx="42126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pc="820" dirty="0">
                <a:latin typeface="Open Sans Bold"/>
              </a:rPr>
              <a:t>3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9636418" y="5683055"/>
            <a:ext cx="6787392" cy="4525714"/>
            <a:chOff x="9677400" y="5829300"/>
            <a:chExt cx="6787392" cy="4525714"/>
          </a:xfrm>
        </p:grpSpPr>
        <p:sp>
          <p:nvSpPr>
            <p:cNvPr id="9" name="TextBox 9"/>
            <p:cNvSpPr txBox="1"/>
            <p:nvPr/>
          </p:nvSpPr>
          <p:spPr>
            <a:xfrm>
              <a:off x="9677400" y="5829300"/>
              <a:ext cx="6431310" cy="3462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>
                <a:lnSpc>
                  <a:spcPts val="2660"/>
                </a:lnSpc>
                <a:spcBef>
                  <a:spcPct val="0"/>
                </a:spcBef>
              </a:pPr>
              <a:r>
                <a:rPr lang="ru-RU" sz="3600" b="1" dirty="0" smtClean="0">
                  <a:solidFill>
                    <a:srgbClr val="000000"/>
                  </a:solidFill>
                  <a:latin typeface="Open Sans"/>
                </a:rPr>
                <a:t>1 Проблема экологии</a:t>
              </a:r>
              <a:endParaRPr lang="ru-RU" sz="3600" b="1" dirty="0">
                <a:solidFill>
                  <a:srgbClr val="000000"/>
                </a:solidFill>
                <a:latin typeface="Open Sans"/>
              </a:endParaRPr>
            </a:p>
          </p:txBody>
        </p:sp>
        <p:grpSp>
          <p:nvGrpSpPr>
            <p:cNvPr id="7" name="Group 13"/>
            <p:cNvGrpSpPr/>
            <p:nvPr/>
          </p:nvGrpSpPr>
          <p:grpSpPr>
            <a:xfrm>
              <a:off x="9677400" y="7962900"/>
              <a:ext cx="6787392" cy="2392114"/>
              <a:chOff x="393823" y="262924"/>
              <a:chExt cx="9049856" cy="3189488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514995" y="1144086"/>
                <a:ext cx="8635971" cy="230832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lvl="0" algn="just">
                  <a:lnSpc>
                    <a:spcPts val="2660"/>
                  </a:lnSpc>
                  <a:spcBef>
                    <a:spcPct val="0"/>
                  </a:spcBef>
                </a:pPr>
                <a:r>
                  <a:rPr lang="ru-RU" sz="2400" dirty="0" smtClean="0">
                    <a:solidFill>
                      <a:srgbClr val="000000"/>
                    </a:solidFill>
                    <a:latin typeface="Open Sans"/>
                  </a:rPr>
                  <a:t>Разработка способа утилизации белого шлака для создания новых композиционных материалов и изделий из них</a:t>
                </a:r>
                <a:endParaRPr lang="ru-RU" sz="2400" dirty="0">
                  <a:solidFill>
                    <a:srgbClr val="000000"/>
                  </a:solidFill>
                  <a:latin typeface="Open Sans"/>
                </a:endParaRPr>
              </a:p>
              <a:p>
                <a:pPr marL="0" lvl="0" indent="0" algn="l">
                  <a:lnSpc>
                    <a:spcPts val="2660"/>
                  </a:lnSpc>
                  <a:spcBef>
                    <a:spcPct val="0"/>
                  </a:spcBef>
                </a:pPr>
                <a:endParaRPr lang="en-US" sz="1900" u="none" dirty="0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93823" y="262924"/>
                <a:ext cx="9049856" cy="46166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l">
                  <a:lnSpc>
                    <a:spcPts val="2660"/>
                  </a:lnSpc>
                  <a:spcBef>
                    <a:spcPct val="0"/>
                  </a:spcBef>
                </a:pPr>
                <a:r>
                  <a:rPr lang="en-US" sz="3600" b="1" u="none" spc="95" dirty="0" smtClean="0">
                    <a:solidFill>
                      <a:srgbClr val="000000"/>
                    </a:solidFill>
                    <a:latin typeface="Open Sans"/>
                  </a:rPr>
                  <a:t>2</a:t>
                </a:r>
                <a:r>
                  <a:rPr lang="ru-RU" sz="3600" b="1" u="none" spc="95" dirty="0" smtClean="0">
                    <a:solidFill>
                      <a:srgbClr val="000000"/>
                    </a:solidFill>
                    <a:latin typeface="Open Sans"/>
                  </a:rPr>
                  <a:t> Проблема утилизации</a:t>
                </a:r>
                <a:endParaRPr lang="en-US" sz="3600" b="1" u="none" spc="95" dirty="0">
                  <a:solidFill>
                    <a:srgbClr val="000000"/>
                  </a:solidFill>
                  <a:latin typeface="Open Sans"/>
                </a:endParaRPr>
              </a:p>
            </p:txBody>
          </p:sp>
        </p:grpSp>
        <p:sp>
          <p:nvSpPr>
            <p:cNvPr id="26" name="TextBox 14"/>
            <p:cNvSpPr txBox="1"/>
            <p:nvPr/>
          </p:nvSpPr>
          <p:spPr>
            <a:xfrm>
              <a:off x="9677400" y="6515100"/>
              <a:ext cx="6650236" cy="10387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lvl="0" indent="-457200">
                <a:lnSpc>
                  <a:spcPts val="2660"/>
                </a:lnSpc>
                <a:spcBef>
                  <a:spcPct val="0"/>
                </a:spcBef>
                <a:buFont typeface="Wingdings" panose="05000000000000000000" pitchFamily="2" charset="2"/>
                <a:buChar char="q"/>
              </a:pPr>
              <a:r>
                <a:rPr lang="ru-RU" sz="2400" dirty="0" smtClean="0">
                  <a:solidFill>
                    <a:srgbClr val="000000"/>
                  </a:solidFill>
                  <a:latin typeface="Open Sans"/>
                </a:rPr>
                <a:t>засорение  земляных угодий</a:t>
              </a:r>
            </a:p>
            <a:p>
              <a:pPr marL="457200" lvl="0" indent="-457200">
                <a:lnSpc>
                  <a:spcPts val="2660"/>
                </a:lnSpc>
                <a:spcBef>
                  <a:spcPct val="0"/>
                </a:spcBef>
                <a:buFont typeface="Wingdings" panose="05000000000000000000" pitchFamily="2" charset="2"/>
                <a:buChar char="q"/>
              </a:pPr>
              <a:r>
                <a:rPr lang="ru-RU" sz="2400" dirty="0">
                  <a:solidFill>
                    <a:srgbClr val="000000"/>
                  </a:solidFill>
                  <a:latin typeface="Open Sans"/>
                </a:rPr>
                <a:t>з</a:t>
              </a:r>
              <a:r>
                <a:rPr lang="ru-RU" sz="2400" u="none" dirty="0" smtClean="0">
                  <a:solidFill>
                    <a:srgbClr val="000000"/>
                  </a:solidFill>
                  <a:latin typeface="Open Sans"/>
                </a:rPr>
                <a:t>агрязнение воды </a:t>
              </a:r>
            </a:p>
            <a:p>
              <a:pPr marL="457200" lvl="0" indent="-457200">
                <a:lnSpc>
                  <a:spcPts val="2660"/>
                </a:lnSpc>
                <a:spcBef>
                  <a:spcPct val="0"/>
                </a:spcBef>
                <a:buFont typeface="Wingdings" panose="05000000000000000000" pitchFamily="2" charset="2"/>
                <a:buChar char="q"/>
              </a:pPr>
              <a:r>
                <a:rPr lang="ru-RU" sz="2400" dirty="0">
                  <a:solidFill>
                    <a:srgbClr val="000000"/>
                  </a:solidFill>
                  <a:latin typeface="Open Sans"/>
                </a:rPr>
                <a:t>н</a:t>
              </a:r>
              <a:r>
                <a:rPr lang="ru-RU" sz="2400" dirty="0" smtClean="0">
                  <a:solidFill>
                    <a:srgbClr val="000000"/>
                  </a:solidFill>
                  <a:latin typeface="Open Sans"/>
                </a:rPr>
                <a:t>егативное воздействие на природу</a:t>
              </a:r>
              <a:endParaRPr lang="en-US" sz="2400" u="none" dirty="0">
                <a:solidFill>
                  <a:srgbClr val="000000"/>
                </a:solidFill>
                <a:latin typeface="Open Sans"/>
              </a:endParaRPr>
            </a:p>
          </p:txBody>
        </p:sp>
      </p:grpSp>
      <p:cxnSp>
        <p:nvCxnSpPr>
          <p:cNvPr id="10" name="Прямая соединительная линия 9"/>
          <p:cNvCxnSpPr/>
          <p:nvPr/>
        </p:nvCxnSpPr>
        <p:spPr>
          <a:xfrm flipH="1" flipV="1">
            <a:off x="381000" y="4301207"/>
            <a:ext cx="7162800" cy="4093"/>
          </a:xfrm>
          <a:prstGeom prst="line">
            <a:avLst/>
          </a:prstGeom>
          <a:ln w="920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299280" y="7106061"/>
            <a:ext cx="5065124" cy="0"/>
          </a:xfrm>
          <a:prstGeom prst="line">
            <a:avLst/>
          </a:prstGeom>
          <a:ln w="920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8"/>
          <p:cNvSpPr txBox="1"/>
          <p:nvPr/>
        </p:nvSpPr>
        <p:spPr>
          <a:xfrm>
            <a:off x="406400" y="3089653"/>
            <a:ext cx="75438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200"/>
              </a:lnSpc>
              <a:spcBef>
                <a:spcPct val="0"/>
              </a:spcBef>
            </a:pPr>
            <a:r>
              <a:rPr lang="ru-RU" sz="7200" b="1" dirty="0" smtClean="0">
                <a:solidFill>
                  <a:srgbClr val="FFFFFF"/>
                </a:solidFill>
                <a:latin typeface="Open Sans Bold"/>
              </a:rPr>
              <a:t>1200 </a:t>
            </a:r>
            <a:r>
              <a:rPr lang="ru-RU" sz="4800" b="1" dirty="0" smtClean="0">
                <a:solidFill>
                  <a:srgbClr val="FFFFFF"/>
                </a:solidFill>
                <a:latin typeface="Open Sans Bold"/>
              </a:rPr>
              <a:t>тысяч тонн</a:t>
            </a:r>
            <a:r>
              <a:rPr lang="ru-RU" sz="4000" dirty="0">
                <a:solidFill>
                  <a:srgbClr val="FFFFFF"/>
                </a:solidFill>
                <a:latin typeface="Open Sans Bold"/>
              </a:rPr>
              <a:t/>
            </a:r>
            <a:br>
              <a:rPr lang="ru-RU" sz="4000" dirty="0">
                <a:solidFill>
                  <a:srgbClr val="FFFFFF"/>
                </a:solidFill>
                <a:latin typeface="Open Sans Bold"/>
              </a:rPr>
            </a:br>
            <a:endParaRPr lang="ru-RU" sz="600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428813" y="5797074"/>
            <a:ext cx="820142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200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FFFFFF"/>
                </a:solidFill>
                <a:latin typeface="Open Sans Bold"/>
              </a:rPr>
              <a:t>4</a:t>
            </a:r>
            <a:r>
              <a:rPr lang="ru-RU" sz="7200" b="1" dirty="0" smtClean="0">
                <a:solidFill>
                  <a:srgbClr val="FFFFFF"/>
                </a:solidFill>
                <a:latin typeface="Open Sans Bold"/>
              </a:rPr>
              <a:t>0 тонн </a:t>
            </a:r>
            <a:r>
              <a:rPr lang="ru-RU" sz="6000" dirty="0">
                <a:solidFill>
                  <a:srgbClr val="FFFFFF"/>
                </a:solidFill>
                <a:latin typeface="Open Sans Bold"/>
              </a:rPr>
              <a:t/>
            </a:r>
            <a:br>
              <a:rPr lang="ru-RU" sz="6000" dirty="0">
                <a:solidFill>
                  <a:srgbClr val="FFFFFF"/>
                </a:solidFill>
                <a:latin typeface="Open Sans Bold"/>
              </a:rPr>
            </a:br>
            <a:endParaRPr lang="ru-RU" sz="600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461819" y="7235962"/>
            <a:ext cx="820142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ru-RU" sz="2000" dirty="0" smtClean="0">
                <a:solidFill>
                  <a:srgbClr val="FFFFFF"/>
                </a:solidFill>
                <a:latin typeface="Open Sans Bold"/>
              </a:rPr>
              <a:t>Всех твердых отходов после производства стали</a:t>
            </a:r>
            <a:r>
              <a:rPr lang="ru-RU" sz="6000" dirty="0">
                <a:solidFill>
                  <a:srgbClr val="FFFFFF"/>
                </a:solidFill>
                <a:latin typeface="Open Sans Bold"/>
              </a:rPr>
              <a:t/>
            </a:r>
            <a:br>
              <a:rPr lang="ru-RU" sz="6000" dirty="0">
                <a:solidFill>
                  <a:srgbClr val="FFFFFF"/>
                </a:solidFill>
                <a:latin typeface="Open Sans Bold"/>
              </a:rPr>
            </a:br>
            <a:endParaRPr lang="ru-RU" sz="600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447373" y="4017838"/>
            <a:ext cx="628798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200"/>
              </a:lnSpc>
              <a:spcBef>
                <a:spcPct val="0"/>
              </a:spcBef>
            </a:pPr>
            <a:r>
              <a:rPr lang="ru-RU" sz="2000" dirty="0" smtClean="0">
                <a:solidFill>
                  <a:srgbClr val="FFFFFF"/>
                </a:solidFill>
                <a:latin typeface="Open Sans Bold"/>
              </a:rPr>
              <a:t>Годовая производительность печи</a:t>
            </a:r>
            <a:r>
              <a:rPr lang="ru-RU" sz="6000" dirty="0">
                <a:solidFill>
                  <a:srgbClr val="FFFFFF"/>
                </a:solidFill>
                <a:latin typeface="Open Sans Bold"/>
              </a:rPr>
              <a:t/>
            </a:r>
            <a:br>
              <a:rPr lang="ru-RU" sz="6000" dirty="0">
                <a:solidFill>
                  <a:srgbClr val="FFFFFF"/>
                </a:solidFill>
                <a:latin typeface="Open Sans Bold"/>
              </a:rPr>
            </a:br>
            <a:endParaRPr lang="ru-RU" sz="600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16600" y="952500"/>
            <a:ext cx="5850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%</a:t>
            </a:r>
          </a:p>
          <a:p>
            <a:r>
              <a:rPr lang="ru-RU" dirty="0" smtClean="0"/>
              <a:t>100</a:t>
            </a:r>
          </a:p>
          <a:p>
            <a:endParaRPr lang="ru-RU" dirty="0" smtClean="0"/>
          </a:p>
          <a:p>
            <a:r>
              <a:rPr lang="ru-RU" dirty="0" smtClean="0"/>
              <a:t>80</a:t>
            </a:r>
          </a:p>
          <a:p>
            <a:endParaRPr lang="ru-RU" dirty="0" smtClean="0"/>
          </a:p>
          <a:p>
            <a:r>
              <a:rPr lang="ru-RU" dirty="0" smtClean="0"/>
              <a:t>60</a:t>
            </a:r>
          </a:p>
          <a:p>
            <a:endParaRPr lang="ru-RU" dirty="0" smtClean="0"/>
          </a:p>
          <a:p>
            <a:r>
              <a:rPr lang="ru-RU" dirty="0" smtClean="0"/>
              <a:t>40</a:t>
            </a:r>
          </a:p>
          <a:p>
            <a:endParaRPr lang="ru-RU" dirty="0" smtClean="0"/>
          </a:p>
          <a:p>
            <a:r>
              <a:rPr lang="ru-RU" dirty="0" smtClean="0"/>
              <a:t>20</a:t>
            </a:r>
          </a:p>
          <a:p>
            <a:endParaRPr lang="ru-RU" dirty="0" smtClean="0"/>
          </a:p>
          <a:p>
            <a:r>
              <a:rPr lang="ru-RU" dirty="0" smtClean="0"/>
              <a:t>0</a:t>
            </a: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8839200" y="342900"/>
            <a:ext cx="8915400" cy="4800600"/>
            <a:chOff x="8839200" y="342900"/>
            <a:chExt cx="8915400" cy="4800600"/>
          </a:xfrm>
        </p:grpSpPr>
        <p:graphicFrame>
          <p:nvGraphicFramePr>
            <p:cNvPr id="24" name="Диаграмма 23"/>
            <p:cNvGraphicFramePr/>
            <p:nvPr>
              <p:extLst>
                <p:ext uri="{D42A27DB-BD31-4B8C-83A1-F6EECF244321}">
                  <p14:modId xmlns:p14="http://schemas.microsoft.com/office/powerpoint/2010/main" xmlns="" val="349242241"/>
                </p:ext>
              </p:extLst>
            </p:nvPr>
          </p:nvGraphicFramePr>
          <p:xfrm>
            <a:off x="8839200" y="342900"/>
            <a:ext cx="8915400" cy="4800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8" name="TextBox 27"/>
            <p:cNvSpPr txBox="1"/>
            <p:nvPr/>
          </p:nvSpPr>
          <p:spPr>
            <a:xfrm>
              <a:off x="9384859" y="659517"/>
              <a:ext cx="585081" cy="3208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00"/>
                </a:spcBef>
              </a:pPr>
              <a:r>
                <a:rPr lang="ru-RU" dirty="0" smtClean="0"/>
                <a:t>%</a:t>
              </a:r>
            </a:p>
            <a:p>
              <a:pPr algn="ctr">
                <a:lnSpc>
                  <a:spcPct val="150000"/>
                </a:lnSpc>
                <a:spcBef>
                  <a:spcPts val="300"/>
                </a:spcBef>
              </a:pPr>
              <a:r>
                <a:rPr lang="ru-RU" dirty="0" smtClean="0"/>
                <a:t>100</a:t>
              </a:r>
            </a:p>
            <a:p>
              <a:pPr algn="ctr">
                <a:lnSpc>
                  <a:spcPct val="150000"/>
                </a:lnSpc>
                <a:spcBef>
                  <a:spcPts val="500"/>
                </a:spcBef>
              </a:pPr>
              <a:r>
                <a:rPr lang="ru-RU" dirty="0" smtClean="0"/>
                <a:t>80</a:t>
              </a:r>
            </a:p>
            <a:p>
              <a:pPr algn="ctr">
                <a:lnSpc>
                  <a:spcPct val="150000"/>
                </a:lnSpc>
                <a:spcBef>
                  <a:spcPts val="400"/>
                </a:spcBef>
              </a:pPr>
              <a:r>
                <a:rPr lang="ru-RU" dirty="0" smtClean="0"/>
                <a:t>60</a:t>
              </a:r>
            </a:p>
            <a:p>
              <a:pPr algn="ctr">
                <a:lnSpc>
                  <a:spcPct val="125000"/>
                </a:lnSpc>
                <a:spcBef>
                  <a:spcPts val="400"/>
                </a:spcBef>
              </a:pPr>
              <a:r>
                <a:rPr lang="ru-RU" dirty="0" smtClean="0"/>
                <a:t>40</a:t>
              </a:r>
            </a:p>
            <a:p>
              <a:pPr algn="ctr">
                <a:lnSpc>
                  <a:spcPct val="150000"/>
                </a:lnSpc>
                <a:spcBef>
                  <a:spcPts val="600"/>
                </a:spcBef>
              </a:pPr>
              <a:r>
                <a:rPr lang="ru-RU" dirty="0" smtClean="0"/>
                <a:t>20</a:t>
              </a:r>
            </a:p>
            <a:p>
              <a:pPr algn="ctr">
                <a:lnSpc>
                  <a:spcPct val="125000"/>
                </a:lnSpc>
                <a:spcBef>
                  <a:spcPts val="500"/>
                </a:spcBef>
              </a:pPr>
              <a:r>
                <a:rPr lang="ru-RU" dirty="0" smtClean="0"/>
                <a:t>0</a:t>
              </a:r>
              <a:endParaRPr lang="ru-R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7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8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841542" y="9838861"/>
            <a:ext cx="42126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pc="820" dirty="0">
                <a:latin typeface="Open Sans Bold"/>
              </a:rPr>
              <a:t>4</a:t>
            </a:r>
          </a:p>
        </p:txBody>
      </p:sp>
      <p:pic>
        <p:nvPicPr>
          <p:cNvPr id="54274" name="Picture 2" descr="(Analysis Provided): Testing Elemental Identification of Metals &amp; Alloy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80" y="2767253"/>
            <a:ext cx="1844826" cy="1231173"/>
          </a:xfrm>
          <a:prstGeom prst="rect">
            <a:avLst/>
          </a:prstGeom>
          <a:noFill/>
        </p:spPr>
      </p:pic>
      <p:sp>
        <p:nvSpPr>
          <p:cNvPr id="57" name="Прямоугольник 12"/>
          <p:cNvSpPr>
            <a:spLocks noChangeArrowheads="1"/>
          </p:cNvSpPr>
          <p:nvPr/>
        </p:nvSpPr>
        <p:spPr bwMode="auto">
          <a:xfrm>
            <a:off x="14276953" y="4082226"/>
            <a:ext cx="35898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заготовка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137300" y="100592"/>
            <a:ext cx="1765739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4400" b="1" baseline="0" dirty="0" smtClean="0">
                <a:latin typeface="Open Sans Bold" pitchFamily="2" charset="0"/>
                <a:ea typeface="Open Sans Bold" pitchFamily="2" charset="0"/>
                <a:cs typeface="Open Sans Bold" pitchFamily="2" charset="0"/>
              </a:rPr>
              <a:t>Технологическая</a:t>
            </a:r>
            <a:r>
              <a:rPr lang="ru-RU" altLang="ru-RU" sz="4400" b="1" dirty="0" smtClean="0">
                <a:latin typeface="Open Sans Bold" pitchFamily="2" charset="0"/>
                <a:ea typeface="Open Sans Bold" pitchFamily="2" charset="0"/>
                <a:cs typeface="Open Sans Bold" pitchFamily="2" charset="0"/>
              </a:rPr>
              <a:t> схема производства стальной заготовки</a:t>
            </a:r>
            <a:endParaRPr lang="ru-RU" altLang="ru-RU" sz="4400" b="1" dirty="0">
              <a:latin typeface="Open Sans Bold" pitchFamily="2" charset="0"/>
              <a:ea typeface="Open Sans Bold" pitchFamily="2" charset="0"/>
              <a:cs typeface="Open Sans Bold" pitchFamily="2" charset="0"/>
            </a:endParaRPr>
          </a:p>
        </p:txBody>
      </p:sp>
      <p:sp>
        <p:nvSpPr>
          <p:cNvPr id="15" name="Прямоугольник 2"/>
          <p:cNvSpPr>
            <a:spLocks noChangeArrowheads="1"/>
          </p:cNvSpPr>
          <p:nvPr/>
        </p:nvSpPr>
        <p:spPr bwMode="auto">
          <a:xfrm>
            <a:off x="-1" y="4050969"/>
            <a:ext cx="3033587" cy="46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400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Металлический лом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5"/>
          <p:cNvSpPr>
            <a:spLocks noChangeArrowheads="1"/>
          </p:cNvSpPr>
          <p:nvPr/>
        </p:nvSpPr>
        <p:spPr bwMode="auto">
          <a:xfrm>
            <a:off x="4158069" y="5095784"/>
            <a:ext cx="1782687" cy="46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ДСП-125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12"/>
          <p:cNvSpPr>
            <a:spLocks noChangeArrowheads="1"/>
          </p:cNvSpPr>
          <p:nvPr/>
        </p:nvSpPr>
        <p:spPr bwMode="auto">
          <a:xfrm>
            <a:off x="10501358" y="4854171"/>
            <a:ext cx="35963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5-ти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ручьевая машина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литья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заготовок</a:t>
            </a:r>
          </a:p>
        </p:txBody>
      </p:sp>
      <p:cxnSp>
        <p:nvCxnSpPr>
          <p:cNvPr id="35" name="Прямая со стрелкой 30749"/>
          <p:cNvCxnSpPr>
            <a:cxnSpLocks noChangeShapeType="1"/>
          </p:cNvCxnSpPr>
          <p:nvPr/>
        </p:nvCxnSpPr>
        <p:spPr bwMode="auto">
          <a:xfrm>
            <a:off x="5100110" y="5634859"/>
            <a:ext cx="667091" cy="76969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" name="Прямая со стрелкой 43"/>
          <p:cNvCxnSpPr>
            <a:cxnSpLocks noChangeShapeType="1"/>
          </p:cNvCxnSpPr>
          <p:nvPr/>
        </p:nvCxnSpPr>
        <p:spPr bwMode="auto">
          <a:xfrm flipH="1">
            <a:off x="3786979" y="5661694"/>
            <a:ext cx="615794" cy="68237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8" name="Прямоугольник 5"/>
          <p:cNvSpPr>
            <a:spLocks noChangeArrowheads="1"/>
          </p:cNvSpPr>
          <p:nvPr/>
        </p:nvSpPr>
        <p:spPr bwMode="auto">
          <a:xfrm>
            <a:off x="6905679" y="4911118"/>
            <a:ext cx="23710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</a:p>
          <a:p>
            <a:pPr algn="ctr"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Печь-Ковш 25т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Прямая со стрелкой 30749"/>
          <p:cNvCxnSpPr>
            <a:cxnSpLocks noChangeShapeType="1"/>
          </p:cNvCxnSpPr>
          <p:nvPr/>
        </p:nvCxnSpPr>
        <p:spPr bwMode="auto">
          <a:xfrm>
            <a:off x="2511905" y="3324200"/>
            <a:ext cx="795917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cxnSp>
        <p:nvCxnSpPr>
          <p:cNvPr id="43" name="Прямая со стрелкой 30749"/>
          <p:cNvCxnSpPr>
            <a:cxnSpLocks noChangeShapeType="1"/>
          </p:cNvCxnSpPr>
          <p:nvPr/>
        </p:nvCxnSpPr>
        <p:spPr bwMode="auto">
          <a:xfrm>
            <a:off x="9753600" y="3314700"/>
            <a:ext cx="795917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cxnSp>
        <p:nvCxnSpPr>
          <p:cNvPr id="44" name="Прямая со стрелкой 30749"/>
          <p:cNvCxnSpPr>
            <a:cxnSpLocks noChangeShapeType="1"/>
          </p:cNvCxnSpPr>
          <p:nvPr/>
        </p:nvCxnSpPr>
        <p:spPr bwMode="auto">
          <a:xfrm>
            <a:off x="13335000" y="3314700"/>
            <a:ext cx="795917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sp>
        <p:nvSpPr>
          <p:cNvPr id="47" name="Прямоугольник 12"/>
          <p:cNvSpPr>
            <a:spLocks noChangeArrowheads="1"/>
          </p:cNvSpPr>
          <p:nvPr/>
        </p:nvSpPr>
        <p:spPr bwMode="auto">
          <a:xfrm>
            <a:off x="5029200" y="7962900"/>
            <a:ext cx="31247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Черный шлак</a:t>
            </a:r>
            <a:endParaRPr lang="ru-RU" alt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12"/>
          <p:cNvSpPr>
            <a:spLocks noChangeArrowheads="1"/>
          </p:cNvSpPr>
          <p:nvPr/>
        </p:nvSpPr>
        <p:spPr bwMode="auto">
          <a:xfrm>
            <a:off x="1176235" y="8025774"/>
            <a:ext cx="28014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Белый шлак</a:t>
            </a:r>
            <a:endParaRPr lang="ru-RU" alt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" name="Picture 2" descr="https://st49.stpulscen.ru/images/product/261/625/256_bi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1" t="29153" r="5738" b="26477"/>
          <a:stretch/>
        </p:blipFill>
        <p:spPr bwMode="auto">
          <a:xfrm>
            <a:off x="793805" y="6303141"/>
            <a:ext cx="3566330" cy="167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5" cstate="print"/>
          <a:srcRect t="14286"/>
          <a:stretch>
            <a:fillRect/>
          </a:stretch>
        </p:blipFill>
        <p:spPr bwMode="auto">
          <a:xfrm>
            <a:off x="5100110" y="6390308"/>
            <a:ext cx="2834591" cy="158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Прямоугольник 12"/>
          <p:cNvSpPr>
            <a:spLocks noChangeArrowheads="1"/>
          </p:cNvSpPr>
          <p:nvPr/>
        </p:nvSpPr>
        <p:spPr bwMode="auto">
          <a:xfrm>
            <a:off x="5181600" y="9105900"/>
            <a:ext cx="28959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Дорожное строительство 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tudfile.net/html/2706/1201/html_iLYqyi_CXj.4XFw/img-NQJAF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181100"/>
            <a:ext cx="2636719" cy="360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287000" y="1028700"/>
            <a:ext cx="3315482" cy="4256548"/>
          </a:xfrm>
          <a:prstGeom prst="rect">
            <a:avLst/>
          </a:prstGeom>
        </p:spPr>
      </p:pic>
      <p:pic>
        <p:nvPicPr>
          <p:cNvPr id="45" name="Google Shape;429;p26"/>
          <p:cNvPicPr preferRelativeResize="0"/>
          <p:nvPr/>
        </p:nvPicPr>
        <p:blipFill rotWithShape="1">
          <a:blip r:embed="rId8" cstate="print">
            <a:alphaModFix/>
          </a:blip>
          <a:srcRect/>
          <a:stretch/>
        </p:blipFill>
        <p:spPr>
          <a:xfrm>
            <a:off x="14325600" y="2388088"/>
            <a:ext cx="2933395" cy="1536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" name="Прямая со стрелкой 30749"/>
          <p:cNvCxnSpPr>
            <a:cxnSpLocks noChangeShapeType="1"/>
          </p:cNvCxnSpPr>
          <p:nvPr/>
        </p:nvCxnSpPr>
        <p:spPr bwMode="auto">
          <a:xfrm>
            <a:off x="16394471" y="4683955"/>
            <a:ext cx="358705" cy="958654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pic>
        <p:nvPicPr>
          <p:cNvPr id="49" name="Picture 2" descr="https://s8.hostingkartinok.com/uploads/images/2018/11/7bb302c1146edd174180c3d277e71b4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75" t="-1" r="10940" b="35080"/>
          <a:stretch/>
        </p:blipFill>
        <p:spPr bwMode="auto">
          <a:xfrm>
            <a:off x="15584199" y="5832752"/>
            <a:ext cx="1927326" cy="126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12"/>
          <p:cNvSpPr>
            <a:spLocks noChangeArrowheads="1"/>
          </p:cNvSpPr>
          <p:nvPr/>
        </p:nvSpPr>
        <p:spPr bwMode="auto">
          <a:xfrm>
            <a:off x="15814086" y="7117107"/>
            <a:ext cx="19806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Окалина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12"/>
          <p:cNvSpPr>
            <a:spLocks noChangeArrowheads="1"/>
          </p:cNvSpPr>
          <p:nvPr/>
        </p:nvSpPr>
        <p:spPr bwMode="auto">
          <a:xfrm>
            <a:off x="14066187" y="8907015"/>
            <a:ext cx="259955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переплавку</a:t>
            </a:r>
            <a:r>
              <a:rPr lang="en-US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ДСП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Прямая со стрелкой 30749"/>
          <p:cNvCxnSpPr>
            <a:cxnSpLocks noChangeShapeType="1"/>
          </p:cNvCxnSpPr>
          <p:nvPr/>
        </p:nvCxnSpPr>
        <p:spPr bwMode="auto">
          <a:xfrm flipH="1">
            <a:off x="16071882" y="7669545"/>
            <a:ext cx="322589" cy="11774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4" name="Прямая со стрелкой 30749"/>
          <p:cNvCxnSpPr>
            <a:cxnSpLocks noChangeShapeType="1"/>
          </p:cNvCxnSpPr>
          <p:nvPr/>
        </p:nvCxnSpPr>
        <p:spPr bwMode="auto">
          <a:xfrm flipH="1">
            <a:off x="14498306" y="4683955"/>
            <a:ext cx="471591" cy="899579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5" name="Прямоугольник 12"/>
          <p:cNvSpPr>
            <a:spLocks noChangeArrowheads="1"/>
          </p:cNvSpPr>
          <p:nvPr/>
        </p:nvSpPr>
        <p:spPr bwMode="auto">
          <a:xfrm>
            <a:off x="13966851" y="5946643"/>
            <a:ext cx="10629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Брак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Прямая со стрелкой 30749"/>
          <p:cNvCxnSpPr>
            <a:cxnSpLocks noChangeShapeType="1"/>
          </p:cNvCxnSpPr>
          <p:nvPr/>
        </p:nvCxnSpPr>
        <p:spPr bwMode="auto">
          <a:xfrm>
            <a:off x="14380997" y="6492108"/>
            <a:ext cx="15937" cy="23548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" name="Прямая со стрелкой 43"/>
          <p:cNvCxnSpPr>
            <a:cxnSpLocks noChangeShapeType="1"/>
          </p:cNvCxnSpPr>
          <p:nvPr/>
        </p:nvCxnSpPr>
        <p:spPr bwMode="auto">
          <a:xfrm>
            <a:off x="2590800" y="8496300"/>
            <a:ext cx="0" cy="499384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4" name="Прямая со стрелкой 43"/>
          <p:cNvCxnSpPr>
            <a:cxnSpLocks noChangeShapeType="1"/>
          </p:cNvCxnSpPr>
          <p:nvPr/>
        </p:nvCxnSpPr>
        <p:spPr bwMode="auto">
          <a:xfrm>
            <a:off x="6629400" y="8420100"/>
            <a:ext cx="0" cy="5334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" name="TextBox 25"/>
          <p:cNvSpPr txBox="1"/>
          <p:nvPr/>
        </p:nvSpPr>
        <p:spPr>
          <a:xfrm>
            <a:off x="1981200" y="9105900"/>
            <a:ext cx="1121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Прямая со стрелкой 30749"/>
          <p:cNvCxnSpPr>
            <a:cxnSpLocks noChangeShapeType="1"/>
          </p:cNvCxnSpPr>
          <p:nvPr/>
        </p:nvCxnSpPr>
        <p:spPr bwMode="auto">
          <a:xfrm>
            <a:off x="6019800" y="3314700"/>
            <a:ext cx="795917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pic>
        <p:nvPicPr>
          <p:cNvPr id="12290" name="Picture 2" descr="https://seminar55.ru/wp-content/uploads/3/9/0/390d0a75a916cdc895b10ccdcf8451d8.jpeg"/>
          <p:cNvPicPr>
            <a:picLocks noChangeAspect="1" noChangeArrowheads="1"/>
          </p:cNvPicPr>
          <p:nvPr/>
        </p:nvPicPr>
        <p:blipFill>
          <a:blip r:embed="rId10" cstate="print"/>
          <a:srcRect l="6678" r="17637"/>
          <a:stretch>
            <a:fillRect/>
          </a:stretch>
        </p:blipFill>
        <p:spPr bwMode="auto">
          <a:xfrm>
            <a:off x="3352800" y="2171700"/>
            <a:ext cx="2590800" cy="278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701" y="910394"/>
            <a:ext cx="16080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b="1" dirty="0" smtClean="0">
                <a:latin typeface="Open Sans Bold" pitchFamily="2" charset="0"/>
                <a:ea typeface="Open Sans Bold" pitchFamily="2" charset="0"/>
                <a:cs typeface="Open Sans Bold" pitchFamily="2" charset="0"/>
              </a:rPr>
              <a:t>Сравнение конкурентных аналогов и предполагаемого продукта</a:t>
            </a:r>
            <a:endParaRPr lang="ru-RU" altLang="ru-RU" sz="3600" b="1" dirty="0">
              <a:latin typeface="Open Sans Bold" pitchFamily="2" charset="0"/>
              <a:ea typeface="Open Sans Bold" pitchFamily="2" charset="0"/>
              <a:cs typeface="Open Sans Bold" pitchFamily="2" charset="0"/>
            </a:endParaRPr>
          </a:p>
        </p:txBody>
      </p:sp>
      <p:grpSp>
        <p:nvGrpSpPr>
          <p:cNvPr id="6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7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8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841542" y="9838861"/>
            <a:ext cx="421269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>
                <a:latin typeface="Open Sans Bold"/>
              </a:rPr>
              <a:t>5</a:t>
            </a:r>
            <a:endParaRPr lang="en-US" spc="820" dirty="0">
              <a:latin typeface="Open Sans Bold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4615754"/>
              </p:ext>
            </p:extLst>
          </p:nvPr>
        </p:nvGraphicFramePr>
        <p:xfrm>
          <a:off x="1153816" y="2490550"/>
          <a:ext cx="15506068" cy="56483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58537"/>
                <a:gridCol w="3770331"/>
                <a:gridCol w="4038600"/>
                <a:gridCol w="4038600"/>
              </a:tblGrid>
              <a:tr h="1981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Состав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Разрушающее напряжение при изгибе МПа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Твердость по </a:t>
                      </a:r>
                      <a:r>
                        <a:rPr lang="ru-RU" sz="3600" dirty="0" err="1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Бринелю</a:t>
                      </a:r>
                      <a:r>
                        <a:rPr lang="ru-RU" sz="3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 МПа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Теплостойкость по Вика, </a:t>
                      </a:r>
                      <a:r>
                        <a:rPr lang="ru-RU" sz="3600" baseline="30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о</a:t>
                      </a:r>
                      <a:r>
                        <a:rPr lang="ru-RU" sz="3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</a:t>
                      </a:r>
                      <a:endParaRPr lang="ru-RU" sz="360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</a:tr>
              <a:tr h="22002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КМ </a:t>
                      </a:r>
                      <a:r>
                        <a:rPr lang="ru-RU" sz="3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на основе “белого” шлака 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31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162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145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</a:tr>
              <a:tr h="1466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«Полипласт-ЭП»</a:t>
                      </a:r>
                      <a:endParaRPr lang="ru-RU" sz="360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168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600" dirty="0" smtClean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127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2" name="AutoShape 2"/>
          <p:cNvSpPr/>
          <p:nvPr/>
        </p:nvSpPr>
        <p:spPr>
          <a:xfrm rot="5399999">
            <a:off x="14402445" y="2670546"/>
            <a:ext cx="528833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2"/>
          <p:cNvSpPr/>
          <p:nvPr/>
        </p:nvSpPr>
        <p:spPr>
          <a:xfrm rot="5399999">
            <a:off x="-1755542" y="7704140"/>
            <a:ext cx="5124687" cy="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8"/>
          <p:cNvGrpSpPr/>
          <p:nvPr/>
        </p:nvGrpSpPr>
        <p:grpSpPr>
          <a:xfrm>
            <a:off x="13613499" y="26379"/>
            <a:ext cx="3433112" cy="598083"/>
            <a:chOff x="0" y="0"/>
            <a:chExt cx="904194" cy="157520"/>
          </a:xfrm>
        </p:grpSpPr>
        <p:sp>
          <p:nvSpPr>
            <p:cNvPr id="15" name="Freeform 9"/>
            <p:cNvSpPr/>
            <p:nvPr/>
          </p:nvSpPr>
          <p:spPr>
            <a:xfrm>
              <a:off x="0" y="0"/>
              <a:ext cx="904194" cy="157520"/>
            </a:xfrm>
            <a:custGeom>
              <a:avLst/>
              <a:gdLst/>
              <a:ahLst/>
              <a:cxnLst/>
              <a:rect l="l" t="t" r="r" b="b"/>
              <a:pathLst>
                <a:path w="904194" h="157520">
                  <a:moveTo>
                    <a:pt x="0" y="0"/>
                  </a:moveTo>
                  <a:lnTo>
                    <a:pt x="904194" y="0"/>
                  </a:lnTo>
                  <a:lnTo>
                    <a:pt x="904194" y="157520"/>
                  </a:lnTo>
                  <a:lnTo>
                    <a:pt x="0" y="1575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6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17" name="Group 8"/>
          <p:cNvGrpSpPr/>
          <p:nvPr/>
        </p:nvGrpSpPr>
        <p:grpSpPr>
          <a:xfrm>
            <a:off x="855327" y="9727049"/>
            <a:ext cx="3433112" cy="598083"/>
            <a:chOff x="0" y="0"/>
            <a:chExt cx="904194" cy="157520"/>
          </a:xfrm>
        </p:grpSpPr>
        <p:sp>
          <p:nvSpPr>
            <p:cNvPr id="18" name="Freeform 9"/>
            <p:cNvSpPr/>
            <p:nvPr/>
          </p:nvSpPr>
          <p:spPr>
            <a:xfrm>
              <a:off x="0" y="0"/>
              <a:ext cx="904194" cy="157520"/>
            </a:xfrm>
            <a:custGeom>
              <a:avLst/>
              <a:gdLst/>
              <a:ahLst/>
              <a:cxnLst/>
              <a:rect l="l" t="t" r="r" b="b"/>
              <a:pathLst>
                <a:path w="904194" h="157520">
                  <a:moveTo>
                    <a:pt x="0" y="0"/>
                  </a:moveTo>
                  <a:lnTo>
                    <a:pt x="904194" y="0"/>
                  </a:lnTo>
                  <a:lnTo>
                    <a:pt x="904194" y="157520"/>
                  </a:lnTo>
                  <a:lnTo>
                    <a:pt x="0" y="1575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13996412" y="220142"/>
            <a:ext cx="374606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700" dirty="0"/>
              <a:t> </a:t>
            </a:r>
            <a:endParaRPr lang="ru-RU" sz="2400" b="1" dirty="0"/>
          </a:p>
        </p:txBody>
      </p:sp>
      <p:grpSp>
        <p:nvGrpSpPr>
          <p:cNvPr id="46" name="Группа 45"/>
          <p:cNvGrpSpPr/>
          <p:nvPr/>
        </p:nvGrpSpPr>
        <p:grpSpPr>
          <a:xfrm>
            <a:off x="189650" y="220142"/>
            <a:ext cx="17485067" cy="9695414"/>
            <a:chOff x="678573" y="220142"/>
            <a:chExt cx="17485067" cy="9695414"/>
          </a:xfrm>
        </p:grpSpPr>
        <p:pic>
          <p:nvPicPr>
            <p:cNvPr id="10" name="Picture 8" descr="https://www.thespruce.com/thmb/ET9zoBawr6dZdEyqwP5aGqFYejo=/1280x959/filters:no_upscale():max_bytes(150000):strip_icc()/Countertop-Film-56a4a0e93df78cf77283522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6377"/>
            <a:stretch/>
          </p:blipFill>
          <p:spPr bwMode="auto">
            <a:xfrm>
              <a:off x="678573" y="220142"/>
              <a:ext cx="3295560" cy="259392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" name="Группа 41"/>
            <p:cNvGrpSpPr/>
            <p:nvPr/>
          </p:nvGrpSpPr>
          <p:grpSpPr>
            <a:xfrm>
              <a:off x="717804" y="801801"/>
              <a:ext cx="17445836" cy="9113755"/>
              <a:chOff x="717804" y="801801"/>
              <a:chExt cx="17445836" cy="9113755"/>
            </a:xfrm>
          </p:grpSpPr>
          <p:pic>
            <p:nvPicPr>
              <p:cNvPr id="8" name="Picture 4" descr="https://sun9-18.userapi.com/impg/uyRSIhvzG_AXJGMfQU9ekMqpwJsukXmkLbIS6A/XOE7cCjGOpQ.jpg?size=768x768&amp;quality=95&amp;sign=4ba9564f7e6b0cb2fb3e3cfadd9dfd0d&amp;type=album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71570" y="6109848"/>
                <a:ext cx="2932227" cy="264966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2" descr="https://sun9-83.userapi.com/impg/-775QluuSNSMf8XCWq-PjMExGV9Vn_6QfYjROA/q1EhCkpXLmU.jpg?size=1708x1916&amp;quality=95&amp;sign=a6792414fe3efb654fbfa634e449ae20&amp;type=album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-1159" b="14489"/>
              <a:stretch/>
            </p:blipFill>
            <p:spPr bwMode="auto">
              <a:xfrm>
                <a:off x="12155534" y="7241789"/>
                <a:ext cx="2748044" cy="2673767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Прямоугольник 37"/>
              <p:cNvSpPr/>
              <p:nvPr/>
            </p:nvSpPr>
            <p:spPr>
              <a:xfrm>
                <a:off x="15443033" y="3821029"/>
                <a:ext cx="2720607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2400" dirty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Неуязвимость к влаге(можно сэкономить на гидроизоляции</a:t>
                </a:r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14555342" y="801801"/>
                <a:ext cx="351231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dirty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 Эффект </a:t>
                </a:r>
                <a:r>
                  <a:rPr lang="ru-RU" sz="2400" dirty="0" err="1" smtClean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антискольжения</a:t>
                </a:r>
                <a:r>
                  <a:rPr lang="ru-RU" sz="2400" dirty="0" smtClean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, </a:t>
                </a:r>
                <a:r>
                  <a:rPr lang="ru-RU" sz="2400" dirty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так </a:t>
                </a:r>
                <a:r>
                  <a:rPr lang="ru-RU" sz="2400" dirty="0" smtClean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же полы </a:t>
                </a:r>
                <a:r>
                  <a:rPr lang="ru-RU" sz="2400" dirty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могут обладать бактерицидными </a:t>
                </a:r>
                <a:r>
                  <a:rPr lang="ru-RU" sz="2400" dirty="0" smtClean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свойствами</a:t>
                </a:r>
                <a:endParaRPr lang="ru-RU" sz="240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11157067" y="1251297"/>
                <a:ext cx="401450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dirty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Негорючесть и безопасность эксплуатации</a:t>
                </a:r>
              </a:p>
            </p:txBody>
          </p:sp>
          <p:grpSp>
            <p:nvGrpSpPr>
              <p:cNvPr id="37" name="Группа 36"/>
              <p:cNvGrpSpPr/>
              <p:nvPr/>
            </p:nvGrpSpPr>
            <p:grpSpPr>
              <a:xfrm>
                <a:off x="717804" y="1083760"/>
                <a:ext cx="14725229" cy="7747946"/>
                <a:chOff x="717804" y="1083760"/>
                <a:chExt cx="14725229" cy="7747946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4300974" y="1083760"/>
                  <a:ext cx="3264626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100" dirty="0"/>
                    <a:t> </a:t>
                  </a:r>
                  <a:r>
                    <a:rPr lang="ru-RU" sz="2400" dirty="0"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Хорошая стойкость к износу</a:t>
                  </a:r>
                  <a:endParaRPr lang="ru-RU" sz="210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3246581" y="7262046"/>
                  <a:ext cx="3953128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400" dirty="0"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Невосприимчивость к температурным колебаниям.</a:t>
                  </a:r>
                  <a:br>
                    <a:rPr lang="ru-RU" sz="2400" dirty="0"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</a:br>
                  <a:endParaRPr lang="ru-RU" sz="240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717804" y="4062032"/>
                  <a:ext cx="4271721" cy="23083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ru-RU" sz="2400" dirty="0"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 Устойчивость к воздействию химических и абразивных веществ</a:t>
                  </a:r>
                </a:p>
                <a:p>
                  <a:pPr algn="just"/>
                  <a:r>
                    <a:rPr lang="ru-RU" sz="2400" dirty="0"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(щелочь и концентрированная кислота ему не навредят)</a:t>
                  </a:r>
                </a:p>
              </p:txBody>
            </p:sp>
            <p:grpSp>
              <p:nvGrpSpPr>
                <p:cNvPr id="36" name="Группа 35"/>
                <p:cNvGrpSpPr/>
                <p:nvPr/>
              </p:nvGrpSpPr>
              <p:grpSpPr>
                <a:xfrm>
                  <a:off x="4659352" y="1989414"/>
                  <a:ext cx="10783681" cy="6211597"/>
                  <a:chOff x="4659352" y="1989414"/>
                  <a:chExt cx="10783681" cy="6211597"/>
                </a:xfrm>
              </p:grpSpPr>
              <p:cxnSp>
                <p:nvCxnSpPr>
                  <p:cNvPr id="19" name="Прямая со стрелкой 18"/>
                  <p:cNvCxnSpPr/>
                  <p:nvPr/>
                </p:nvCxnSpPr>
                <p:spPr>
                  <a:xfrm flipH="1" flipV="1">
                    <a:off x="5652453" y="1989414"/>
                    <a:ext cx="510333" cy="656567"/>
                  </a:xfrm>
                  <a:prstGeom prst="straightConnector1">
                    <a:avLst/>
                  </a:prstGeom>
                  <a:ln w="38100">
                    <a:solidFill>
                      <a:schemeClr val="accent6">
                        <a:lumMod val="75000"/>
                      </a:schemeClr>
                    </a:solidFill>
                    <a:tailEnd type="triangle"/>
                  </a:ln>
                  <a:effectLst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Прямая со стрелкой 21"/>
                  <p:cNvCxnSpPr/>
                  <p:nvPr/>
                </p:nvCxnSpPr>
                <p:spPr>
                  <a:xfrm flipH="1">
                    <a:off x="4659352" y="3715318"/>
                    <a:ext cx="1204879" cy="275579"/>
                  </a:xfrm>
                  <a:prstGeom prst="straightConnector1">
                    <a:avLst/>
                  </a:prstGeom>
                  <a:ln w="38100">
                    <a:solidFill>
                      <a:schemeClr val="accent6">
                        <a:lumMod val="75000"/>
                      </a:schemeClr>
                    </a:solidFill>
                    <a:tailEnd type="triangle"/>
                  </a:ln>
                  <a:effectLst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Прямая со стрелкой 22"/>
                  <p:cNvCxnSpPr/>
                  <p:nvPr/>
                </p:nvCxnSpPr>
                <p:spPr>
                  <a:xfrm flipH="1">
                    <a:off x="5850591" y="4899001"/>
                    <a:ext cx="781795" cy="1343888"/>
                  </a:xfrm>
                  <a:prstGeom prst="straightConnector1">
                    <a:avLst/>
                  </a:prstGeom>
                  <a:ln w="38100">
                    <a:solidFill>
                      <a:schemeClr val="accent6">
                        <a:lumMod val="75000"/>
                      </a:schemeClr>
                    </a:solidFill>
                    <a:tailEnd type="triangle"/>
                  </a:ln>
                  <a:effectLst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9" name="Группа 8"/>
                  <p:cNvGrpSpPr/>
                  <p:nvPr/>
                </p:nvGrpSpPr>
                <p:grpSpPr>
                  <a:xfrm>
                    <a:off x="6065061" y="2230105"/>
                    <a:ext cx="9377972" cy="5970906"/>
                    <a:chOff x="7619106" y="2156809"/>
                    <a:chExt cx="9377972" cy="5970906"/>
                  </a:xfrm>
                </p:grpSpPr>
                <p:sp>
                  <p:nvSpPr>
                    <p:cNvPr id="6" name="Овал 5"/>
                    <p:cNvSpPr/>
                    <p:nvPr/>
                  </p:nvSpPr>
                  <p:spPr>
                    <a:xfrm>
                      <a:off x="8753754" y="3009025"/>
                      <a:ext cx="5525774" cy="5118690"/>
                    </a:xfrm>
                    <a:prstGeom prst="ellipse">
                      <a:avLst/>
                    </a:prstGeom>
                    <a:noFill/>
                    <a:ln w="88900">
                      <a:solidFill>
                        <a:schemeClr val="accent6">
                          <a:lumMod val="75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sz="2700"/>
                    </a:p>
                  </p:txBody>
                </p:sp>
                <p:sp>
                  <p:nvSpPr>
                    <p:cNvPr id="3" name="Овал 2"/>
                    <p:cNvSpPr/>
                    <p:nvPr/>
                  </p:nvSpPr>
                  <p:spPr>
                    <a:xfrm>
                      <a:off x="9879501" y="3969763"/>
                      <a:ext cx="3217949" cy="3360465"/>
                    </a:xfrm>
                    <a:prstGeom prst="ellipse">
                      <a:avLst/>
                    </a:prstGeom>
                    <a:noFill/>
                    <a:ln w="22860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Область </a:t>
                      </a:r>
                      <a:br>
                        <a:rPr lang="ru-RU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lang="ru-RU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применения</a:t>
                      </a:r>
                      <a:endParaRPr lang="ru-RU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1" name="Овал 20"/>
                    <p:cNvSpPr/>
                    <p:nvPr/>
                  </p:nvSpPr>
                  <p:spPr>
                    <a:xfrm>
                      <a:off x="7619106" y="2156809"/>
                      <a:ext cx="2815273" cy="264097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7620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Столешницы</a:t>
                      </a: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p:txBody>
                </p:sp>
                <p:sp>
                  <p:nvSpPr>
                    <p:cNvPr id="24" name="Овал 23"/>
                    <p:cNvSpPr/>
                    <p:nvPr/>
                  </p:nvSpPr>
                  <p:spPr>
                    <a:xfrm>
                      <a:off x="13337054" y="4247884"/>
                      <a:ext cx="2584488" cy="264097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7620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Наливные полы</a:t>
                      </a: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p:txBody>
                </p:sp>
                <p:cxnSp>
                  <p:nvCxnSpPr>
                    <p:cNvPr id="25" name="Прямая со стрелкой 24"/>
                    <p:cNvCxnSpPr/>
                    <p:nvPr/>
                  </p:nvCxnSpPr>
                  <p:spPr>
                    <a:xfrm flipV="1">
                      <a:off x="14986839" y="2637394"/>
                      <a:ext cx="4909" cy="1468769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6">
                          <a:lumMod val="75000"/>
                        </a:schemeClr>
                      </a:solidFill>
                      <a:tailEnd type="triangle"/>
                    </a:ln>
                    <a:effectLst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Прямая со стрелкой 26"/>
                    <p:cNvCxnSpPr>
                      <a:endCxn id="38" idx="1"/>
                    </p:cNvCxnSpPr>
                    <p:nvPr/>
                  </p:nvCxnSpPr>
                  <p:spPr>
                    <a:xfrm flipV="1">
                      <a:off x="16046243" y="4532563"/>
                      <a:ext cx="950835" cy="301911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6">
                          <a:lumMod val="75000"/>
                        </a:schemeClr>
                      </a:solidFill>
                      <a:tailEnd type="triangle"/>
                    </a:ln>
                    <a:effectLst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Прямая со стрелкой 33"/>
                    <p:cNvCxnSpPr/>
                    <p:nvPr/>
                  </p:nvCxnSpPr>
                  <p:spPr>
                    <a:xfrm flipV="1">
                      <a:off x="15764930" y="2896607"/>
                      <a:ext cx="960685" cy="1280417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6">
                          <a:lumMod val="75000"/>
                        </a:schemeClr>
                      </a:solidFill>
                      <a:tailEnd type="triangle"/>
                    </a:ln>
                    <a:effectLst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  <p:grpSp>
        <p:nvGrpSpPr>
          <p:cNvPr id="47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48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49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0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7841542" y="9838861"/>
            <a:ext cx="42126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latin typeface="Open Sans Bold"/>
              </a:rPr>
              <a:t>6</a:t>
            </a:r>
            <a:endParaRPr lang="en-US" spc="820" dirty="0">
              <a:latin typeface="Open Sans Bold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157462" y="220142"/>
            <a:ext cx="35106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400" b="1" dirty="0" smtClean="0">
                <a:latin typeface="Open Sans Bold" pitchFamily="2" charset="0"/>
                <a:ea typeface="Open Sans Bold" pitchFamily="2" charset="0"/>
                <a:cs typeface="Open Sans Bold" pitchFamily="2" charset="0"/>
              </a:rPr>
              <a:t>Продукция</a:t>
            </a:r>
            <a:endParaRPr lang="ru-RU" altLang="ru-RU" sz="4400" b="1" dirty="0">
              <a:latin typeface="Open Sans Bold" pitchFamily="2" charset="0"/>
              <a:ea typeface="Open Sans Bold" pitchFamily="2" charset="0"/>
              <a:cs typeface="Open San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832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15200" y="372237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4000" b="1" dirty="0" smtClean="0">
                <a:latin typeface="Open Sans Bold" pitchFamily="2" charset="0"/>
                <a:ea typeface="Open Sans Bold" pitchFamily="2" charset="0"/>
                <a:cs typeface="Open Sans Bold" pitchFamily="2" charset="0"/>
              </a:rPr>
              <a:t>SWOT</a:t>
            </a:r>
            <a:r>
              <a:rPr lang="ru-RU" altLang="ru-RU" sz="4000" b="1" dirty="0" smtClean="0">
                <a:latin typeface="Open Sans Bold" pitchFamily="2" charset="0"/>
                <a:ea typeface="Open Sans Bold" pitchFamily="2" charset="0"/>
                <a:cs typeface="Open Sans Bold" pitchFamily="2" charset="0"/>
              </a:rPr>
              <a:t>-анализ</a:t>
            </a:r>
            <a:endParaRPr lang="ru-RU" altLang="ru-RU" sz="4000" b="1" dirty="0">
              <a:latin typeface="Open Sans Bold" pitchFamily="2" charset="0"/>
              <a:ea typeface="Open Sans Bold" pitchFamily="2" charset="0"/>
              <a:cs typeface="Open Sans Bold" pitchFamily="2" charset="0"/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6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7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1723" y="32239"/>
            <a:ext cx="9893408" cy="10304466"/>
            <a:chOff x="-11723" y="32239"/>
            <a:chExt cx="9893408" cy="10304466"/>
          </a:xfrm>
        </p:grpSpPr>
        <p:sp>
          <p:nvSpPr>
            <p:cNvPr id="11" name="Прямоугольный треугольник 10"/>
            <p:cNvSpPr/>
            <p:nvPr/>
          </p:nvSpPr>
          <p:spPr>
            <a:xfrm rot="5400000">
              <a:off x="-844452" y="897799"/>
              <a:ext cx="9129111" cy="7397991"/>
            </a:xfrm>
            <a:prstGeom prst="rtTriangle">
              <a:avLst/>
            </a:prstGeom>
            <a:solidFill>
              <a:schemeClr val="bg1">
                <a:lumMod val="75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>
              <a:off x="-11723" y="2456471"/>
              <a:ext cx="9893408" cy="7880234"/>
            </a:xfrm>
            <a:prstGeom prst="rtTriangle">
              <a:avLst/>
            </a:prstGeom>
            <a:solidFill>
              <a:srgbClr val="F47914">
                <a:alpha val="3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841542" y="9838861"/>
            <a:ext cx="421269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>
                <a:latin typeface="Open Sans Bold"/>
              </a:rPr>
              <a:t>7</a:t>
            </a:r>
            <a:endParaRPr lang="en-US" spc="820" dirty="0">
              <a:latin typeface="Open Sans Bold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32671850"/>
              </p:ext>
            </p:extLst>
          </p:nvPr>
        </p:nvGraphicFramePr>
        <p:xfrm>
          <a:off x="1407107" y="1337120"/>
          <a:ext cx="15011400" cy="841190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098924"/>
                <a:gridCol w="6912476"/>
              </a:tblGrid>
              <a:tr h="492138"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Возможности</a:t>
                      </a:r>
                      <a:endParaRPr lang="ru-RU" sz="32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Угрозы</a:t>
                      </a:r>
                      <a:endParaRPr lang="ru-RU" sz="32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49517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1. Рост спроса на продукцию;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2. Развитие технологий;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3.Уменьшение негативных влияний на окружающую среду;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4. Большая база поставщиков шлака;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5. Благоприятная экономическая среда ввиду отсутствия импортных аналогов.</a:t>
                      </a:r>
                      <a:endParaRPr lang="ru-RU" sz="32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1. Рост цен на добавочные компоненты;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2. Появление конкурентов;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0" dirty="0">
                          <a:ln>
                            <a:noFill/>
                          </a:ln>
                          <a:effectLst/>
                        </a:rPr>
                        <a:t>3. </a:t>
                      </a: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Экономическая нестабильность </a:t>
                      </a:r>
                      <a:endParaRPr lang="ru-RU" sz="32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492138"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</a:pPr>
                      <a:r>
                        <a:rPr lang="ru-RU" sz="3200" b="0">
                          <a:ln>
                            <a:noFill/>
                          </a:ln>
                          <a:effectLst/>
                        </a:rPr>
                        <a:t>Сильные стороны</a:t>
                      </a:r>
                      <a:endParaRPr lang="ru-RU" sz="32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</a:pPr>
                      <a:r>
                        <a:rPr lang="ru-RU" sz="3200" b="0">
                          <a:ln>
                            <a:noFill/>
                          </a:ln>
                          <a:effectLst/>
                        </a:rPr>
                        <a:t>Слабые стороны</a:t>
                      </a:r>
                      <a:endParaRPr lang="ru-RU" sz="32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24758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1. Хорошие физико-механические характеристики;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2. Доступность;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3. Территориальная близость МЗ </a:t>
                      </a:r>
                      <a:endParaRPr lang="ru-RU" sz="32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1. Узкая специализация;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2. Сложность соблюдения технологии;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n>
                            <a:noFill/>
                          </a:ln>
                          <a:effectLst/>
                        </a:rPr>
                        <a:t>3. Несформированный имидж.</a:t>
                      </a:r>
                      <a:endParaRPr lang="ru-RU" sz="32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AutoShape 2"/>
          <p:cNvSpPr/>
          <p:nvPr/>
        </p:nvSpPr>
        <p:spPr>
          <a:xfrm rot="5399999">
            <a:off x="14402445" y="2670546"/>
            <a:ext cx="528833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91993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2341" y="244908"/>
            <a:ext cx="49039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4000" b="1" dirty="0">
                <a:latin typeface="Open Sans Bold" pitchFamily="2" charset="0"/>
                <a:ea typeface="Open Sans Bold" pitchFamily="2" charset="0"/>
                <a:cs typeface="Open Sans Bold" pitchFamily="2" charset="0"/>
              </a:rPr>
              <a:t>Команда проекта</a:t>
            </a:r>
          </a:p>
        </p:txBody>
      </p:sp>
      <p:grpSp>
        <p:nvGrpSpPr>
          <p:cNvPr id="5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6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7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1723" y="32239"/>
            <a:ext cx="9893408" cy="10304466"/>
            <a:chOff x="-11723" y="32239"/>
            <a:chExt cx="9893408" cy="10304466"/>
          </a:xfrm>
        </p:grpSpPr>
        <p:sp>
          <p:nvSpPr>
            <p:cNvPr id="11" name="Прямоугольный треугольник 10"/>
            <p:cNvSpPr/>
            <p:nvPr/>
          </p:nvSpPr>
          <p:spPr>
            <a:xfrm rot="5400000">
              <a:off x="-844452" y="897799"/>
              <a:ext cx="9129111" cy="7397991"/>
            </a:xfrm>
            <a:prstGeom prst="rtTriangle">
              <a:avLst/>
            </a:prstGeom>
            <a:solidFill>
              <a:schemeClr val="bg1">
                <a:lumMod val="75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>
              <a:off x="-11723" y="2456471"/>
              <a:ext cx="9893408" cy="7880234"/>
            </a:xfrm>
            <a:prstGeom prst="rtTriangle">
              <a:avLst/>
            </a:prstGeom>
            <a:solidFill>
              <a:srgbClr val="F47914">
                <a:alpha val="3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841542" y="9838861"/>
            <a:ext cx="421269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>
                <a:latin typeface="Open Sans Bold"/>
              </a:rPr>
              <a:t>8</a:t>
            </a:r>
            <a:endParaRPr lang="en-US" spc="820" dirty="0">
              <a:latin typeface="Open Sans Bold"/>
            </a:endParaRPr>
          </a:p>
        </p:txBody>
      </p:sp>
      <p:sp>
        <p:nvSpPr>
          <p:cNvPr id="12" name="AutoShape 2"/>
          <p:cNvSpPr/>
          <p:nvPr/>
        </p:nvSpPr>
        <p:spPr>
          <a:xfrm rot="5399999">
            <a:off x="14402445" y="2670546"/>
            <a:ext cx="528833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1806639"/>
              </p:ext>
            </p:extLst>
          </p:nvPr>
        </p:nvGraphicFramePr>
        <p:xfrm>
          <a:off x="304800" y="1165464"/>
          <a:ext cx="16306800" cy="858356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14400"/>
                <a:gridCol w="3886200"/>
                <a:gridCol w="3048000"/>
                <a:gridCol w="3124200"/>
                <a:gridCol w="5334000"/>
              </a:tblGrid>
              <a:tr h="858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№п/п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Категория участника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Наименование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Степень влияния на проект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Участие в команде проекта</a:t>
                      </a:r>
                    </a:p>
                  </a:txBody>
                  <a:tcPr marL="0" marR="0" marT="0" marB="0" anchor="ctr"/>
                </a:tc>
              </a:tr>
              <a:tr h="1287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Юридическое лицо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АО «МЗ Балаково»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Среднее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Поставщик основного сырья, входящего в состав раствора</a:t>
                      </a:r>
                    </a:p>
                  </a:txBody>
                  <a:tcPr marL="0" marR="0" marT="0" marB="0" anchor="ctr"/>
                </a:tc>
              </a:tr>
              <a:tr h="17167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Юридическое лицо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Спецтранс</a:t>
                      </a: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Атп-6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Среднее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Транспортная компания, доставляющая сырье от МЗ до места нахождения компании</a:t>
                      </a:r>
                    </a:p>
                  </a:txBody>
                  <a:tcPr marL="0" marR="0" marT="0" marB="0" anchor="ctr"/>
                </a:tc>
              </a:tr>
              <a:tr h="858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Юридическое лицо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АВА ПРОВАЙДИНГ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Сильное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Поставщик добавок, входящих в состав раствора</a:t>
                      </a:r>
                    </a:p>
                  </a:txBody>
                  <a:tcPr marL="0" marR="0" marT="0" marB="0" anchor="ctr"/>
                </a:tc>
              </a:tr>
              <a:tr h="1287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Юридическое лицо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Агентство Регионального Развития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Среднее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Аренда офисного помещения</a:t>
                      </a:r>
                    </a:p>
                  </a:txBody>
                  <a:tcPr marL="0" marR="0" marT="0" marB="0" anchor="ctr"/>
                </a:tc>
              </a:tr>
              <a:tr h="1287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Юридическое лицо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Ажиотаж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Слабое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Рекламное агентство для продвижения продукции на рынке</a:t>
                      </a:r>
                    </a:p>
                  </a:txBody>
                  <a:tcPr marL="0" marR="0" marT="0" marB="0" anchor="ctr"/>
                </a:tc>
              </a:tr>
              <a:tr h="1287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Физическое лицо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Персонал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Сильное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Монтаж 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наливных </a:t>
                      </a: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полов, изготовление декоративных столешниц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7030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-11723" y="32239"/>
            <a:ext cx="9893408" cy="10304466"/>
            <a:chOff x="-11723" y="32239"/>
            <a:chExt cx="9893408" cy="10304466"/>
          </a:xfrm>
        </p:grpSpPr>
        <p:sp>
          <p:nvSpPr>
            <p:cNvPr id="21" name="Прямоугольный треугольник 20"/>
            <p:cNvSpPr/>
            <p:nvPr/>
          </p:nvSpPr>
          <p:spPr>
            <a:xfrm rot="5400000">
              <a:off x="-844452" y="897799"/>
              <a:ext cx="9129111" cy="7397991"/>
            </a:xfrm>
            <a:prstGeom prst="rtTriangle">
              <a:avLst/>
            </a:prstGeom>
            <a:solidFill>
              <a:schemeClr val="bg1">
                <a:lumMod val="75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ый треугольник 21"/>
            <p:cNvSpPr/>
            <p:nvPr/>
          </p:nvSpPr>
          <p:spPr>
            <a:xfrm>
              <a:off x="-11723" y="2456471"/>
              <a:ext cx="9893408" cy="7880234"/>
            </a:xfrm>
            <a:prstGeom prst="rtTriangle">
              <a:avLst/>
            </a:prstGeom>
            <a:solidFill>
              <a:srgbClr val="F47914">
                <a:alpha val="3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1495" y="15311"/>
            <a:ext cx="5594474" cy="1265805"/>
          </a:xfrm>
        </p:spPr>
        <p:txBody>
          <a:bodyPr>
            <a:normAutofit/>
          </a:bodyPr>
          <a:lstStyle/>
          <a:p>
            <a:r>
              <a:rPr lang="ru-RU" sz="6000" b="1" dirty="0">
                <a:latin typeface="Arial" panose="020B0604020202020204" pitchFamily="34" charset="0"/>
                <a:cs typeface="Arial" panose="020B0604020202020204" pitchFamily="34" charset="0"/>
              </a:rPr>
              <a:t>Заказчики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63800" y="4610100"/>
            <a:ext cx="2466975" cy="915578"/>
          </a:xfrm>
          <a:prstGeom prst="rect">
            <a:avLst/>
          </a:prstGeom>
        </p:spPr>
      </p:pic>
      <p:pic>
        <p:nvPicPr>
          <p:cNvPr id="1026" name="Picture 2" descr="ОАО «Саратовский Агрегатный завод» - ТПК &quot;Полюс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87116" y="495300"/>
            <a:ext cx="1166862" cy="116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ООО ПЗЭО «КАМА» — PSAonl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31220" y="2434784"/>
            <a:ext cx="1236210" cy="113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onolitplast news A Saratovskii NPZ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542" t="17297" r="542" b="17779"/>
          <a:stretch/>
        </p:blipFill>
        <p:spPr bwMode="auto">
          <a:xfrm>
            <a:off x="12822780" y="3289131"/>
            <a:ext cx="2340881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Фудпро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23055" y="6616651"/>
            <a:ext cx="2214563" cy="90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Пегас Поволжь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81077" y="7584977"/>
            <a:ext cx="2214563" cy="78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Нефтемаш-Сапкон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81077" y="1734585"/>
            <a:ext cx="1085153" cy="102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Газснабинвест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10" b="17614"/>
          <a:stretch/>
        </p:blipFill>
        <p:spPr bwMode="auto">
          <a:xfrm>
            <a:off x="15023054" y="8753509"/>
            <a:ext cx="2214563" cy="108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Завод полимерной тары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22780" y="5676900"/>
            <a:ext cx="2214563" cy="87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33399" y="1192598"/>
            <a:ext cx="12036192" cy="83705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15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16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17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7841542" y="9838861"/>
            <a:ext cx="421269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latin typeface="Open Sans Bold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xmlns="" val="416689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1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7" name="Freeform 42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</p:sp>
        <p:sp>
          <p:nvSpPr>
            <p:cNvPr id="8" name="TextBox 4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TextBox 44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>
                <a:solidFill>
                  <a:srgbClr val="FFFFFF"/>
                </a:solidFill>
                <a:latin typeface="Open Sans Bold"/>
              </a:rPr>
              <a:t>NEXT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680997" y="9912539"/>
            <a:ext cx="657873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solidFill>
                  <a:srgbClr val="FFFFFF"/>
                </a:solidFill>
                <a:latin typeface="Open Sans Bold"/>
              </a:rPr>
              <a:t>1</a:t>
            </a:r>
            <a:r>
              <a:rPr lang="ru-RU" spc="820" dirty="0">
                <a:solidFill>
                  <a:srgbClr val="FFFFFF"/>
                </a:solidFill>
                <a:latin typeface="Open Sans Bold"/>
              </a:rPr>
              <a:t>0</a:t>
            </a:r>
            <a:endParaRPr lang="en-US" spc="82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817126" y="381158"/>
            <a:ext cx="148146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Структура рынка </a:t>
            </a:r>
            <a:endParaRPr lang="ru-RU" sz="4400" b="1" dirty="0" smtClean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ru-RU" sz="44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по </a:t>
            </a:r>
            <a:r>
              <a:rPr lang="ru-RU" sz="4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видам полимерных полов</a:t>
            </a:r>
          </a:p>
        </p:txBody>
      </p:sp>
      <p:grpSp>
        <p:nvGrpSpPr>
          <p:cNvPr id="87" name="Группа 86"/>
          <p:cNvGrpSpPr/>
          <p:nvPr/>
        </p:nvGrpSpPr>
        <p:grpSpPr>
          <a:xfrm>
            <a:off x="1371576" y="2850570"/>
            <a:ext cx="15709822" cy="7436431"/>
            <a:chOff x="1371576" y="2850570"/>
            <a:chExt cx="15709822" cy="7436431"/>
          </a:xfrm>
        </p:grpSpPr>
        <p:grpSp>
          <p:nvGrpSpPr>
            <p:cNvPr id="13" name="Group 40">
              <a:extLst>
                <a:ext uri="{FF2B5EF4-FFF2-40B4-BE49-F238E27FC236}">
                  <a16:creationId xmlns="" xmlns:a16="http://schemas.microsoft.com/office/drawing/2014/main" id="{10908B3B-8D78-4BC8-815E-30F3C36999A5}"/>
                </a:ext>
              </a:extLst>
            </p:cNvPr>
            <p:cNvGrpSpPr/>
            <p:nvPr/>
          </p:nvGrpSpPr>
          <p:grpSpPr>
            <a:xfrm>
              <a:off x="3011811" y="7040575"/>
              <a:ext cx="2038888" cy="2212928"/>
              <a:chOff x="5622803" y="2973388"/>
              <a:chExt cx="955675" cy="949325"/>
            </a:xfrm>
          </p:grpSpPr>
          <p:sp>
            <p:nvSpPr>
              <p:cNvPr id="62" name="Oval 65">
                <a:extLst>
                  <a:ext uri="{FF2B5EF4-FFF2-40B4-BE49-F238E27FC236}">
                    <a16:creationId xmlns="" xmlns:a16="http://schemas.microsoft.com/office/drawing/2014/main" id="{F407EC02-C5BC-4AEE-B073-B802E4248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2803" y="2973388"/>
                <a:ext cx="955675" cy="94932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Oval 66">
                <a:extLst>
                  <a:ext uri="{FF2B5EF4-FFF2-40B4-BE49-F238E27FC236}">
                    <a16:creationId xmlns="" xmlns:a16="http://schemas.microsoft.com/office/drawing/2014/main" id="{236BCA7A-2D31-4592-835C-DF351D1526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8221" y="3133726"/>
                <a:ext cx="604838" cy="6032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ru-RU" sz="2800" dirty="0" smtClean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40%</a:t>
                </a:r>
                <a:endParaRPr lang="en-US" sz="280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64" name="Oval 67">
                <a:extLst>
                  <a:ext uri="{FF2B5EF4-FFF2-40B4-BE49-F238E27FC236}">
                    <a16:creationId xmlns="" xmlns:a16="http://schemas.microsoft.com/office/drawing/2014/main" id="{884F5348-C17E-4099-978C-7385048400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1363" y="3152776"/>
                <a:ext cx="555625" cy="555625"/>
              </a:xfrm>
              <a:prstGeom prst="ellipse">
                <a:avLst/>
              </a:prstGeom>
              <a:noFill/>
              <a:ln w="9525" cap="flat">
                <a:solidFill>
                  <a:schemeClr val="accent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" name="Freeform 108">
              <a:extLst>
                <a:ext uri="{FF2B5EF4-FFF2-40B4-BE49-F238E27FC236}">
                  <a16:creationId xmlns="" xmlns:a16="http://schemas.microsoft.com/office/drawing/2014/main" id="{6F02908F-7924-4D5B-8F89-318B80102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326" y="6171990"/>
              <a:ext cx="7532367" cy="4115011"/>
            </a:xfrm>
            <a:custGeom>
              <a:avLst/>
              <a:gdLst>
                <a:gd name="T0" fmla="*/ 938 w 938"/>
                <a:gd name="T1" fmla="*/ 468 h 468"/>
                <a:gd name="T2" fmla="*/ 901 w 938"/>
                <a:gd name="T3" fmla="*/ 468 h 468"/>
                <a:gd name="T4" fmla="*/ 469 w 938"/>
                <a:gd name="T5" fmla="*/ 36 h 468"/>
                <a:gd name="T6" fmla="*/ 37 w 938"/>
                <a:gd name="T7" fmla="*/ 468 h 468"/>
                <a:gd name="T8" fmla="*/ 0 w 938"/>
                <a:gd name="T9" fmla="*/ 468 h 468"/>
                <a:gd name="T10" fmla="*/ 469 w 938"/>
                <a:gd name="T11" fmla="*/ 0 h 468"/>
                <a:gd name="T12" fmla="*/ 938 w 938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8" h="468">
                  <a:moveTo>
                    <a:pt x="938" y="468"/>
                  </a:moveTo>
                  <a:cubicBezTo>
                    <a:pt x="901" y="468"/>
                    <a:pt x="901" y="468"/>
                    <a:pt x="901" y="468"/>
                  </a:cubicBezTo>
                  <a:cubicBezTo>
                    <a:pt x="901" y="230"/>
                    <a:pt x="707" y="36"/>
                    <a:pt x="469" y="36"/>
                  </a:cubicBezTo>
                  <a:cubicBezTo>
                    <a:pt x="231" y="36"/>
                    <a:pt x="37" y="230"/>
                    <a:pt x="37" y="468"/>
                  </a:cubicBezTo>
                  <a:cubicBezTo>
                    <a:pt x="0" y="468"/>
                    <a:pt x="0" y="468"/>
                    <a:pt x="0" y="468"/>
                  </a:cubicBezTo>
                  <a:cubicBezTo>
                    <a:pt x="0" y="210"/>
                    <a:pt x="210" y="0"/>
                    <a:pt x="469" y="0"/>
                  </a:cubicBezTo>
                  <a:cubicBezTo>
                    <a:pt x="727" y="0"/>
                    <a:pt x="938" y="210"/>
                    <a:pt x="938" y="4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9">
              <a:extLst>
                <a:ext uri="{FF2B5EF4-FFF2-40B4-BE49-F238E27FC236}">
                  <a16:creationId xmlns="" xmlns:a16="http://schemas.microsoft.com/office/drawing/2014/main" id="{7ABE5AD1-1EA0-42BB-A242-EFD531FB2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3196" y="8580004"/>
              <a:ext cx="396263" cy="4292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10">
              <a:extLst>
                <a:ext uri="{FF2B5EF4-FFF2-40B4-BE49-F238E27FC236}">
                  <a16:creationId xmlns="" xmlns:a16="http://schemas.microsoft.com/office/drawing/2014/main" id="{C85AFE45-9AA8-48F6-B92D-6D885F825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8187" y="8702123"/>
              <a:ext cx="186278" cy="1924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11">
              <a:extLst>
                <a:ext uri="{FF2B5EF4-FFF2-40B4-BE49-F238E27FC236}">
                  <a16:creationId xmlns="" xmlns:a16="http://schemas.microsoft.com/office/drawing/2014/main" id="{A1B8B693-1311-4417-8881-EDCAA39EA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7376" y="6432820"/>
              <a:ext cx="392876" cy="4292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12">
              <a:extLst>
                <a:ext uri="{FF2B5EF4-FFF2-40B4-BE49-F238E27FC236}">
                  <a16:creationId xmlns="" xmlns:a16="http://schemas.microsoft.com/office/drawing/2014/main" id="{27A165AD-3EC8-4238-B610-C2FB59BFD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2368" y="6543837"/>
              <a:ext cx="182891" cy="20353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15">
              <a:extLst>
                <a:ext uri="{FF2B5EF4-FFF2-40B4-BE49-F238E27FC236}">
                  <a16:creationId xmlns="" xmlns:a16="http://schemas.microsoft.com/office/drawing/2014/main" id="{9E58458A-FC9D-4275-875C-905C9617A4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8813" y="6372612"/>
              <a:ext cx="392876" cy="4292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116">
              <a:extLst>
                <a:ext uri="{FF2B5EF4-FFF2-40B4-BE49-F238E27FC236}">
                  <a16:creationId xmlns="" xmlns:a16="http://schemas.microsoft.com/office/drawing/2014/main" id="{5FCEB7C1-904E-4B92-BC55-CAC04EB20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806" y="6483629"/>
              <a:ext cx="186278" cy="203533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17">
              <a:extLst>
                <a:ext uri="{FF2B5EF4-FFF2-40B4-BE49-F238E27FC236}">
                  <a16:creationId xmlns="" xmlns:a16="http://schemas.microsoft.com/office/drawing/2014/main" id="{87491AFE-EA94-42D1-B6E3-63A8A9731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19891" y="8873392"/>
              <a:ext cx="392876" cy="4292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18">
              <a:extLst>
                <a:ext uri="{FF2B5EF4-FFF2-40B4-BE49-F238E27FC236}">
                  <a16:creationId xmlns="" xmlns:a16="http://schemas.microsoft.com/office/drawing/2014/main" id="{3672A26A-6D45-4EE1-A0C0-D7A438BCF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4884" y="8995511"/>
              <a:ext cx="176116" cy="1924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19">
              <a:extLst>
                <a:ext uri="{FF2B5EF4-FFF2-40B4-BE49-F238E27FC236}">
                  <a16:creationId xmlns="" xmlns:a16="http://schemas.microsoft.com/office/drawing/2014/main" id="{E50D7FE8-2CEC-47E6-BF29-B6AD2B7BF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479" y="6789983"/>
              <a:ext cx="6374064" cy="3489621"/>
            </a:xfrm>
            <a:custGeom>
              <a:avLst/>
              <a:gdLst>
                <a:gd name="T0" fmla="*/ 0 w 794"/>
                <a:gd name="T1" fmla="*/ 397 h 397"/>
                <a:gd name="T2" fmla="*/ 397 w 794"/>
                <a:gd name="T3" fmla="*/ 0 h 397"/>
                <a:gd name="T4" fmla="*/ 794 w 794"/>
                <a:gd name="T5" fmla="*/ 397 h 397"/>
                <a:gd name="T6" fmla="*/ 0 w 794"/>
                <a:gd name="T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4" h="397">
                  <a:moveTo>
                    <a:pt x="0" y="397"/>
                  </a:moveTo>
                  <a:cubicBezTo>
                    <a:pt x="0" y="178"/>
                    <a:pt x="178" y="0"/>
                    <a:pt x="397" y="0"/>
                  </a:cubicBezTo>
                  <a:cubicBezTo>
                    <a:pt x="616" y="0"/>
                    <a:pt x="794" y="178"/>
                    <a:pt x="794" y="397"/>
                  </a:cubicBezTo>
                  <a:lnTo>
                    <a:pt x="0" y="39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26" name="Group 4139">
              <a:extLst>
                <a:ext uri="{FF2B5EF4-FFF2-40B4-BE49-F238E27FC236}">
                  <a16:creationId xmlns="" xmlns:a16="http://schemas.microsoft.com/office/drawing/2014/main" id="{75D21F88-84E5-4F56-98D8-CAC8C10F8038}"/>
                </a:ext>
              </a:extLst>
            </p:cNvPr>
            <p:cNvGrpSpPr/>
            <p:nvPr/>
          </p:nvGrpSpPr>
          <p:grpSpPr>
            <a:xfrm>
              <a:off x="8529729" y="7906253"/>
              <a:ext cx="946998" cy="133220"/>
              <a:chOff x="5795963" y="3289301"/>
              <a:chExt cx="443880" cy="57150"/>
            </a:xfrm>
          </p:grpSpPr>
          <p:sp>
            <p:nvSpPr>
              <p:cNvPr id="58" name="Oval 130">
                <a:extLst>
                  <a:ext uri="{FF2B5EF4-FFF2-40B4-BE49-F238E27FC236}">
                    <a16:creationId xmlns="" xmlns:a16="http://schemas.microsoft.com/office/drawing/2014/main" id="{48FF613D-323C-453A-A0FB-8E68AAD40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2488" y="3289301"/>
                <a:ext cx="55563" cy="5715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Oval 131">
                <a:extLst>
                  <a:ext uri="{FF2B5EF4-FFF2-40B4-BE49-F238E27FC236}">
                    <a16:creationId xmlns="" xmlns:a16="http://schemas.microsoft.com/office/drawing/2014/main" id="{B80D035B-59BF-4401-A044-F568122AC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5963" y="3289301"/>
                <a:ext cx="60325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Oval 132">
                <a:extLst>
                  <a:ext uri="{FF2B5EF4-FFF2-40B4-BE49-F238E27FC236}">
                    <a16:creationId xmlns="" xmlns:a16="http://schemas.microsoft.com/office/drawing/2014/main" id="{80E5CAE3-B815-48EE-8BA3-DC1AA1B8E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9489" y="3289301"/>
                <a:ext cx="57150" cy="571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Oval 133">
                <a:extLst>
                  <a:ext uri="{FF2B5EF4-FFF2-40B4-BE49-F238E27FC236}">
                    <a16:creationId xmlns="" xmlns:a16="http://schemas.microsoft.com/office/drawing/2014/main" id="{1660A331-52C1-4F8D-AC6C-86B5CCB1E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9518" y="3289301"/>
                <a:ext cx="60325" cy="571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7" name="Oval 65">
              <a:extLst>
                <a:ext uri="{FF2B5EF4-FFF2-40B4-BE49-F238E27FC236}">
                  <a16:creationId xmlns="" xmlns:a16="http://schemas.microsoft.com/office/drawing/2014/main" id="{B69B5F2C-56C4-4C59-B30D-84F47B1C2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4914" y="4034864"/>
              <a:ext cx="2038888" cy="22129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66">
              <a:extLst>
                <a:ext uri="{FF2B5EF4-FFF2-40B4-BE49-F238E27FC236}">
                  <a16:creationId xmlns="" xmlns:a16="http://schemas.microsoft.com/office/drawing/2014/main" id="{F546FBE9-1E96-4981-B89B-E0D7C0211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4243" y="4438226"/>
              <a:ext cx="1290394" cy="140620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 smtClean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36</a:t>
              </a:r>
              <a:r>
                <a:rPr lang="ru-RU" sz="2800" dirty="0" smtClean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%</a:t>
              </a:r>
              <a:endParaRPr lang="en-US" sz="280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29" name="Oval 67">
              <a:extLst>
                <a:ext uri="{FF2B5EF4-FFF2-40B4-BE49-F238E27FC236}">
                  <a16:creationId xmlns="" xmlns:a16="http://schemas.microsoft.com/office/drawing/2014/main" id="{41949797-0290-4F0E-A80D-4637951A7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620" y="4498937"/>
              <a:ext cx="1185399" cy="1295192"/>
            </a:xfrm>
            <a:prstGeom prst="ellipse">
              <a:avLst/>
            </a:prstGeom>
            <a:noFill/>
            <a:ln w="9525" cap="flat">
              <a:solidFill>
                <a:schemeClr val="accent6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65">
              <a:extLst>
                <a:ext uri="{FF2B5EF4-FFF2-40B4-BE49-F238E27FC236}">
                  <a16:creationId xmlns="" xmlns:a16="http://schemas.microsoft.com/office/drawing/2014/main" id="{C92CC6C2-9DDE-4DFE-9DAE-C2AB3A639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7032" y="3974656"/>
              <a:ext cx="2038888" cy="22129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66">
              <a:extLst>
                <a:ext uri="{FF2B5EF4-FFF2-40B4-BE49-F238E27FC236}">
                  <a16:creationId xmlns="" xmlns:a16="http://schemas.microsoft.com/office/drawing/2014/main" id="{31AD7A23-E477-40AB-AF40-CC14A85CA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46359" y="4378018"/>
              <a:ext cx="1290394" cy="140620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 smtClean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21</a:t>
              </a:r>
              <a:r>
                <a:rPr lang="ru-RU" sz="2800" dirty="0" smtClean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%</a:t>
              </a:r>
              <a:endParaRPr lang="en-US" sz="280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35" name="Oval 67">
              <a:extLst>
                <a:ext uri="{FF2B5EF4-FFF2-40B4-BE49-F238E27FC236}">
                  <a16:creationId xmlns="" xmlns:a16="http://schemas.microsoft.com/office/drawing/2014/main" id="{5B5DEB4C-0762-469A-B8D4-A1F0E1E28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93776" y="4437225"/>
              <a:ext cx="1185399" cy="1295192"/>
            </a:xfrm>
            <a:prstGeom prst="ellipse">
              <a:avLst/>
            </a:prstGeom>
            <a:noFill/>
            <a:ln w="9525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65">
              <a:extLst>
                <a:ext uri="{FF2B5EF4-FFF2-40B4-BE49-F238E27FC236}">
                  <a16:creationId xmlns="" xmlns:a16="http://schemas.microsoft.com/office/drawing/2014/main" id="{3044A408-BB3B-4B08-ABAA-021A5C2AF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41208" y="7289556"/>
              <a:ext cx="2038888" cy="22129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66">
              <a:extLst>
                <a:ext uri="{FF2B5EF4-FFF2-40B4-BE49-F238E27FC236}">
                  <a16:creationId xmlns="" xmlns:a16="http://schemas.microsoft.com/office/drawing/2014/main" id="{D4B6C5F6-1316-4C97-B89E-8436BEAE8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0536" y="7692918"/>
              <a:ext cx="1290394" cy="140620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800" dirty="0" smtClean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 2</a:t>
              </a:r>
              <a:r>
                <a:rPr lang="ru-RU" sz="2800" dirty="0" smtClean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%</a:t>
              </a:r>
              <a:endParaRPr lang="en-US" sz="280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endParaRPr lang="en-US" dirty="0"/>
            </a:p>
          </p:txBody>
        </p:sp>
        <p:sp>
          <p:nvSpPr>
            <p:cNvPr id="38" name="Oval 67">
              <a:extLst>
                <a:ext uri="{FF2B5EF4-FFF2-40B4-BE49-F238E27FC236}">
                  <a16:creationId xmlns="" xmlns:a16="http://schemas.microsoft.com/office/drawing/2014/main" id="{75735868-2F92-4922-AD50-3CB20300C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67952" y="7752126"/>
              <a:ext cx="1185399" cy="1295192"/>
            </a:xfrm>
            <a:prstGeom prst="ellipse">
              <a:avLst/>
            </a:prstGeom>
            <a:noFill/>
            <a:ln w="9525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16">
              <a:extLst>
                <a:ext uri="{FF2B5EF4-FFF2-40B4-BE49-F238E27FC236}">
                  <a16:creationId xmlns="" xmlns:a16="http://schemas.microsoft.com/office/drawing/2014/main" id="{BE3D8149-153B-438D-AA1B-AD5CEF43E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2878" y="8598373"/>
              <a:ext cx="3060708" cy="1026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altLang="en-US" sz="3000" dirty="0" smtClean="0">
                  <a:solidFill>
                    <a:srgbClr val="000000"/>
                  </a:solidFill>
                  <a:latin typeface="+mj-lt"/>
                </a:rPr>
                <a:t>Структура рынка,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altLang="en-US" sz="3000" dirty="0" smtClean="0">
                  <a:solidFill>
                    <a:srgbClr val="000000"/>
                  </a:solidFill>
                  <a:latin typeface="+mj-lt"/>
                </a:rPr>
                <a:t>%</a:t>
              </a:r>
              <a:endParaRPr kumimoji="0" lang="en-US" altLang="en-US" sz="30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</a:endParaRPr>
            </a:p>
          </p:txBody>
        </p:sp>
        <p:sp>
          <p:nvSpPr>
            <p:cNvPr id="68" name="Freeform 163">
              <a:extLst>
                <a:ext uri="{FF2B5EF4-FFF2-40B4-BE49-F238E27FC236}">
                  <a16:creationId xmlns="" xmlns:a16="http://schemas.microsoft.com/office/drawing/2014/main" id="{13A3BA15-2E7C-448B-B0FC-F88AA3C0C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5153" y="6524462"/>
              <a:ext cx="2319872" cy="845591"/>
            </a:xfrm>
            <a:custGeom>
              <a:avLst/>
              <a:gdLst>
                <a:gd name="T0" fmla="*/ 342 w 385"/>
                <a:gd name="T1" fmla="*/ 335 h 335"/>
                <a:gd name="T2" fmla="*/ 42 w 385"/>
                <a:gd name="T3" fmla="*/ 335 h 335"/>
                <a:gd name="T4" fmla="*/ 0 w 385"/>
                <a:gd name="T5" fmla="*/ 292 h 335"/>
                <a:gd name="T6" fmla="*/ 0 w 385"/>
                <a:gd name="T7" fmla="*/ 43 h 335"/>
                <a:gd name="T8" fmla="*/ 42 w 385"/>
                <a:gd name="T9" fmla="*/ 0 h 335"/>
                <a:gd name="T10" fmla="*/ 342 w 385"/>
                <a:gd name="T11" fmla="*/ 0 h 335"/>
                <a:gd name="T12" fmla="*/ 385 w 385"/>
                <a:gd name="T13" fmla="*/ 43 h 335"/>
                <a:gd name="T14" fmla="*/ 385 w 385"/>
                <a:gd name="T15" fmla="*/ 292 h 335"/>
                <a:gd name="T16" fmla="*/ 342 w 385"/>
                <a:gd name="T17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5" h="335">
                  <a:moveTo>
                    <a:pt x="342" y="335"/>
                  </a:moveTo>
                  <a:cubicBezTo>
                    <a:pt x="42" y="335"/>
                    <a:pt x="42" y="335"/>
                    <a:pt x="42" y="335"/>
                  </a:cubicBezTo>
                  <a:cubicBezTo>
                    <a:pt x="19" y="335"/>
                    <a:pt x="0" y="316"/>
                    <a:pt x="0" y="29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6" y="0"/>
                    <a:pt x="385" y="19"/>
                    <a:pt x="385" y="43"/>
                  </a:cubicBezTo>
                  <a:cubicBezTo>
                    <a:pt x="385" y="292"/>
                    <a:pt x="385" y="292"/>
                    <a:pt x="385" y="292"/>
                  </a:cubicBezTo>
                  <a:cubicBezTo>
                    <a:pt x="385" y="316"/>
                    <a:pt x="366" y="335"/>
                    <a:pt x="342" y="335"/>
                  </a:cubicBezTo>
                  <a:close/>
                </a:path>
              </a:pathLst>
            </a:custGeom>
            <a:solidFill>
              <a:schemeClr val="accent5">
                <a:alpha val="10000"/>
              </a:schemeClr>
            </a:solidFill>
            <a:ln>
              <a:noFill/>
            </a:ln>
          </p:spPr>
          <p:txBody>
            <a:bodyPr vert="horz" wrap="square" lIns="91440" tIns="228600" rIns="9144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b="1" dirty="0" smtClean="0">
                  <a:solidFill>
                    <a:schemeClr val="accent5">
                      <a:alpha val="90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Прочее</a:t>
              </a:r>
              <a:endParaRPr lang="en-US" b="1" dirty="0">
                <a:solidFill>
                  <a:schemeClr val="accent5">
                    <a:alpha val="9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69" name="Freeform 163">
              <a:extLst>
                <a:ext uri="{FF2B5EF4-FFF2-40B4-BE49-F238E27FC236}">
                  <a16:creationId xmlns="" xmlns:a16="http://schemas.microsoft.com/office/drawing/2014/main" id="{FB7430E5-E043-404C-96A6-0D19E1870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7126" y="2943905"/>
              <a:ext cx="3218490" cy="930988"/>
            </a:xfrm>
            <a:custGeom>
              <a:avLst/>
              <a:gdLst>
                <a:gd name="T0" fmla="*/ 342 w 385"/>
                <a:gd name="T1" fmla="*/ 335 h 335"/>
                <a:gd name="T2" fmla="*/ 42 w 385"/>
                <a:gd name="T3" fmla="*/ 335 h 335"/>
                <a:gd name="T4" fmla="*/ 0 w 385"/>
                <a:gd name="T5" fmla="*/ 292 h 335"/>
                <a:gd name="T6" fmla="*/ 0 w 385"/>
                <a:gd name="T7" fmla="*/ 43 h 335"/>
                <a:gd name="T8" fmla="*/ 42 w 385"/>
                <a:gd name="T9" fmla="*/ 0 h 335"/>
                <a:gd name="T10" fmla="*/ 342 w 385"/>
                <a:gd name="T11" fmla="*/ 0 h 335"/>
                <a:gd name="T12" fmla="*/ 385 w 385"/>
                <a:gd name="T13" fmla="*/ 43 h 335"/>
                <a:gd name="T14" fmla="*/ 385 w 385"/>
                <a:gd name="T15" fmla="*/ 292 h 335"/>
                <a:gd name="T16" fmla="*/ 342 w 385"/>
                <a:gd name="T17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5" h="335">
                  <a:moveTo>
                    <a:pt x="342" y="335"/>
                  </a:moveTo>
                  <a:cubicBezTo>
                    <a:pt x="42" y="335"/>
                    <a:pt x="42" y="335"/>
                    <a:pt x="42" y="335"/>
                  </a:cubicBezTo>
                  <a:cubicBezTo>
                    <a:pt x="19" y="335"/>
                    <a:pt x="0" y="316"/>
                    <a:pt x="0" y="29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6" y="0"/>
                    <a:pt x="385" y="19"/>
                    <a:pt x="385" y="43"/>
                  </a:cubicBezTo>
                  <a:cubicBezTo>
                    <a:pt x="385" y="292"/>
                    <a:pt x="385" y="292"/>
                    <a:pt x="385" y="292"/>
                  </a:cubicBezTo>
                  <a:cubicBezTo>
                    <a:pt x="385" y="316"/>
                    <a:pt x="366" y="335"/>
                    <a:pt x="342" y="335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10000"/>
              </a:schemeClr>
            </a:solidFill>
            <a:ln>
              <a:noFill/>
            </a:ln>
          </p:spPr>
          <p:txBody>
            <a:bodyPr vert="horz" wrap="square" lIns="91440" tIns="228600" rIns="9144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b="1" dirty="0" err="1" smtClean="0">
                  <a:solidFill>
                    <a:schemeClr val="accent4">
                      <a:alpha val="90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Полиуретанцементный</a:t>
              </a:r>
              <a:endParaRPr lang="en-US" b="1" dirty="0">
                <a:solidFill>
                  <a:schemeClr val="accent4">
                    <a:alpha val="9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pPr algn="ctr"/>
              <a:endParaRPr lang="en-US" sz="1000" dirty="0">
                <a:solidFill>
                  <a:schemeClr val="tx2">
                    <a:alpha val="90000"/>
                  </a:schemeClr>
                </a:solidFill>
              </a:endParaRPr>
            </a:p>
          </p:txBody>
        </p:sp>
        <p:sp>
          <p:nvSpPr>
            <p:cNvPr id="71" name="Freeform 163">
              <a:extLst>
                <a:ext uri="{FF2B5EF4-FFF2-40B4-BE49-F238E27FC236}">
                  <a16:creationId xmlns="" xmlns:a16="http://schemas.microsoft.com/office/drawing/2014/main" id="{E8C7D58D-620A-4734-A498-524F58F01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337" y="2850570"/>
              <a:ext cx="2443155" cy="841992"/>
            </a:xfrm>
            <a:custGeom>
              <a:avLst/>
              <a:gdLst>
                <a:gd name="T0" fmla="*/ 342 w 385"/>
                <a:gd name="T1" fmla="*/ 335 h 335"/>
                <a:gd name="T2" fmla="*/ 42 w 385"/>
                <a:gd name="T3" fmla="*/ 335 h 335"/>
                <a:gd name="T4" fmla="*/ 0 w 385"/>
                <a:gd name="T5" fmla="*/ 292 h 335"/>
                <a:gd name="T6" fmla="*/ 0 w 385"/>
                <a:gd name="T7" fmla="*/ 43 h 335"/>
                <a:gd name="T8" fmla="*/ 42 w 385"/>
                <a:gd name="T9" fmla="*/ 0 h 335"/>
                <a:gd name="T10" fmla="*/ 342 w 385"/>
                <a:gd name="T11" fmla="*/ 0 h 335"/>
                <a:gd name="T12" fmla="*/ 385 w 385"/>
                <a:gd name="T13" fmla="*/ 43 h 335"/>
                <a:gd name="T14" fmla="*/ 385 w 385"/>
                <a:gd name="T15" fmla="*/ 292 h 335"/>
                <a:gd name="T16" fmla="*/ 342 w 385"/>
                <a:gd name="T17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5" h="335">
                  <a:moveTo>
                    <a:pt x="342" y="335"/>
                  </a:moveTo>
                  <a:cubicBezTo>
                    <a:pt x="42" y="335"/>
                    <a:pt x="42" y="335"/>
                    <a:pt x="42" y="335"/>
                  </a:cubicBezTo>
                  <a:cubicBezTo>
                    <a:pt x="19" y="335"/>
                    <a:pt x="0" y="316"/>
                    <a:pt x="0" y="29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6" y="0"/>
                    <a:pt x="385" y="19"/>
                    <a:pt x="385" y="43"/>
                  </a:cubicBezTo>
                  <a:cubicBezTo>
                    <a:pt x="385" y="292"/>
                    <a:pt x="385" y="292"/>
                    <a:pt x="385" y="292"/>
                  </a:cubicBezTo>
                  <a:cubicBezTo>
                    <a:pt x="385" y="316"/>
                    <a:pt x="366" y="335"/>
                    <a:pt x="342" y="335"/>
                  </a:cubicBezTo>
                  <a:close/>
                </a:path>
              </a:pathLst>
            </a:custGeom>
            <a:solidFill>
              <a:schemeClr val="accent2">
                <a:alpha val="10000"/>
              </a:schemeClr>
            </a:solidFill>
            <a:ln>
              <a:noFill/>
            </a:ln>
          </p:spPr>
          <p:txBody>
            <a:bodyPr vert="horz" wrap="square" lIns="91440" tIns="228600" rIns="9144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b="1" dirty="0" smtClean="0">
                  <a:solidFill>
                    <a:schemeClr val="accent2">
                      <a:alpha val="90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Полиуретановый</a:t>
              </a:r>
              <a:endParaRPr lang="en-US" b="1" dirty="0" smtClean="0">
                <a:solidFill>
                  <a:schemeClr val="accent2">
                    <a:alpha val="9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pPr algn="ctr"/>
              <a:endParaRPr lang="en-US" sz="1000" dirty="0">
                <a:solidFill>
                  <a:schemeClr val="tx2">
                    <a:alpha val="90000"/>
                  </a:schemeClr>
                </a:solidFill>
              </a:endParaRPr>
            </a:p>
          </p:txBody>
        </p:sp>
        <p:sp>
          <p:nvSpPr>
            <p:cNvPr id="72" name="Freeform 163">
              <a:extLst>
                <a:ext uri="{FF2B5EF4-FFF2-40B4-BE49-F238E27FC236}">
                  <a16:creationId xmlns="" xmlns:a16="http://schemas.microsoft.com/office/drawing/2014/main" id="{8C14CF6F-0172-4B4B-A13E-B6D17A5B4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1576" y="5901520"/>
              <a:ext cx="2319872" cy="875601"/>
            </a:xfrm>
            <a:custGeom>
              <a:avLst/>
              <a:gdLst>
                <a:gd name="T0" fmla="*/ 342 w 385"/>
                <a:gd name="T1" fmla="*/ 335 h 335"/>
                <a:gd name="T2" fmla="*/ 42 w 385"/>
                <a:gd name="T3" fmla="*/ 335 h 335"/>
                <a:gd name="T4" fmla="*/ 0 w 385"/>
                <a:gd name="T5" fmla="*/ 292 h 335"/>
                <a:gd name="T6" fmla="*/ 0 w 385"/>
                <a:gd name="T7" fmla="*/ 43 h 335"/>
                <a:gd name="T8" fmla="*/ 42 w 385"/>
                <a:gd name="T9" fmla="*/ 0 h 335"/>
                <a:gd name="T10" fmla="*/ 342 w 385"/>
                <a:gd name="T11" fmla="*/ 0 h 335"/>
                <a:gd name="T12" fmla="*/ 385 w 385"/>
                <a:gd name="T13" fmla="*/ 43 h 335"/>
                <a:gd name="T14" fmla="*/ 385 w 385"/>
                <a:gd name="T15" fmla="*/ 292 h 335"/>
                <a:gd name="T16" fmla="*/ 342 w 385"/>
                <a:gd name="T17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5" h="335">
                  <a:moveTo>
                    <a:pt x="342" y="335"/>
                  </a:moveTo>
                  <a:cubicBezTo>
                    <a:pt x="42" y="335"/>
                    <a:pt x="42" y="335"/>
                    <a:pt x="42" y="335"/>
                  </a:cubicBezTo>
                  <a:cubicBezTo>
                    <a:pt x="19" y="335"/>
                    <a:pt x="0" y="316"/>
                    <a:pt x="0" y="29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6" y="0"/>
                    <a:pt x="385" y="19"/>
                    <a:pt x="385" y="43"/>
                  </a:cubicBezTo>
                  <a:cubicBezTo>
                    <a:pt x="385" y="292"/>
                    <a:pt x="385" y="292"/>
                    <a:pt x="385" y="292"/>
                  </a:cubicBezTo>
                  <a:cubicBezTo>
                    <a:pt x="385" y="316"/>
                    <a:pt x="366" y="335"/>
                    <a:pt x="342" y="33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228600" rIns="9144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b="1" dirty="0" smtClean="0">
                  <a:solidFill>
                    <a:schemeClr val="accent1">
                      <a:alpha val="90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Эпоксидный</a:t>
              </a:r>
              <a:endParaRPr lang="en-US" b="1" dirty="0">
                <a:solidFill>
                  <a:schemeClr val="accent1">
                    <a:alpha val="9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81" name="AutoShape 2"/>
            <p:cNvSpPr/>
            <p:nvPr/>
          </p:nvSpPr>
          <p:spPr>
            <a:xfrm rot="5399999">
              <a:off x="14437231" y="7622863"/>
              <a:ext cx="5288334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82" name="AutoShape 2"/>
          <p:cNvSpPr/>
          <p:nvPr/>
        </p:nvSpPr>
        <p:spPr>
          <a:xfrm rot="5399999">
            <a:off x="436535" y="1773266"/>
            <a:ext cx="3549024" cy="24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050" name="Picture 2" descr="https://cdn.custom-cursor.com/packs/1703/pack233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104"/>
          <a:stretch/>
        </p:blipFill>
        <p:spPr bwMode="auto">
          <a:xfrm>
            <a:off x="-134462" y="7401026"/>
            <a:ext cx="315595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206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1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7" name="Freeform 42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62745"/>
              </a:srgbClr>
            </a:solidFill>
          </p:spPr>
        </p:sp>
        <p:sp>
          <p:nvSpPr>
            <p:cNvPr id="8" name="TextBox 4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TextBox 44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>
                <a:solidFill>
                  <a:srgbClr val="FFFFFF"/>
                </a:solidFill>
                <a:latin typeface="Open Sans Bold"/>
              </a:rPr>
              <a:t>NEXT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680997" y="9912539"/>
            <a:ext cx="657873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solidFill>
                  <a:srgbClr val="FFFFFF"/>
                </a:solidFill>
                <a:latin typeface="Open Sans Bold"/>
              </a:rPr>
              <a:t>11</a:t>
            </a:r>
            <a:endParaRPr lang="en-US" spc="82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4941909" y="1217995"/>
            <a:ext cx="148146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Удобства предлагаемые </a:t>
            </a:r>
          </a:p>
          <a:p>
            <a:pPr algn="ctr"/>
            <a:r>
              <a:rPr lang="ru-RU" sz="44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клиенту</a:t>
            </a:r>
            <a:endParaRPr lang="ru-RU" sz="44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1" name="AutoShape 2"/>
          <p:cNvSpPr/>
          <p:nvPr/>
        </p:nvSpPr>
        <p:spPr>
          <a:xfrm rot="5399999">
            <a:off x="14402445" y="2670546"/>
            <a:ext cx="528833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2" name="AutoShape 2"/>
          <p:cNvSpPr/>
          <p:nvPr/>
        </p:nvSpPr>
        <p:spPr>
          <a:xfrm rot="5399999">
            <a:off x="5614395" y="8572455"/>
            <a:ext cx="3549024" cy="24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Freeform 9"/>
          <p:cNvSpPr/>
          <p:nvPr/>
        </p:nvSpPr>
        <p:spPr>
          <a:xfrm>
            <a:off x="0" y="-11721"/>
            <a:ext cx="7086600" cy="10287000"/>
          </a:xfrm>
          <a:custGeom>
            <a:avLst/>
            <a:gdLst/>
            <a:ahLst/>
            <a:cxnLst/>
            <a:rect l="l" t="t" r="r" b="b"/>
            <a:pathLst>
              <a:path w="897759" h="3021507">
                <a:moveTo>
                  <a:pt x="0" y="0"/>
                </a:moveTo>
                <a:lnTo>
                  <a:pt x="897759" y="0"/>
                </a:lnTo>
                <a:lnTo>
                  <a:pt x="897759" y="3021507"/>
                </a:lnTo>
                <a:lnTo>
                  <a:pt x="0" y="3021507"/>
                </a:lnTo>
                <a:close/>
              </a:path>
            </a:pathLst>
          </a:custGeom>
          <a:solidFill>
            <a:srgbClr val="000000">
              <a:alpha val="30980"/>
            </a:srgbClr>
          </a:solidFill>
          <a:ln>
            <a:noFill/>
          </a:ln>
        </p:spPr>
      </p:sp>
      <p:sp>
        <p:nvSpPr>
          <p:cNvPr id="46" name="TextBox 10"/>
          <p:cNvSpPr txBox="1"/>
          <p:nvPr/>
        </p:nvSpPr>
        <p:spPr>
          <a:xfrm>
            <a:off x="2144956" y="-162673"/>
            <a:ext cx="6008444" cy="289696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endParaRPr/>
          </a:p>
        </p:txBody>
      </p:sp>
      <p:sp>
        <p:nvSpPr>
          <p:cNvPr id="47" name="Прямоугольник 46"/>
          <p:cNvSpPr/>
          <p:nvPr/>
        </p:nvSpPr>
        <p:spPr>
          <a:xfrm>
            <a:off x="-3864020" y="562536"/>
            <a:ext cx="148146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Конкурентные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преимущества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881" y="2477825"/>
            <a:ext cx="6118185" cy="6537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24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Абсолютно </a:t>
            </a:r>
            <a:r>
              <a:rPr lang="ru-RU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не подвержен коррозии, в т. ч. электрохимической;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24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стоек </a:t>
            </a:r>
            <a:r>
              <a:rPr lang="ru-RU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 химическим веществам;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24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Обладает </a:t>
            </a:r>
            <a:r>
              <a:rPr lang="ru-RU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пониженной горючестью, </a:t>
            </a:r>
            <a:r>
              <a:rPr lang="ru-RU" sz="24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повышенными физико-механическими </a:t>
            </a:r>
            <a:r>
              <a:rPr lang="ru-RU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характеристиками, длительной прочностью;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24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Дешевизна </a:t>
            </a:r>
            <a:r>
              <a:rPr lang="ru-RU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относительно аналогов, с похожими свойствами</a:t>
            </a:r>
            <a:r>
              <a:rPr lang="ru-RU" sz="24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2400" dirty="0" smtClean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Способствует улучшению экологической обстановки</a:t>
            </a:r>
            <a:endParaRPr lang="ru-RU" sz="24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53400" y="3320004"/>
            <a:ext cx="9144000" cy="23493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Индивидуальный подход к каждому клиенту</a:t>
            </a:r>
            <a:endParaRPr lang="ru-RU"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Бесплатная консультация , </a:t>
            </a:r>
            <a:endParaRPr lang="ru-RU" sz="2800" dirty="0" smtClean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 smtClean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Замер </a:t>
            </a:r>
            <a:r>
              <a:rPr lang="ru-RU" sz="280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ремонтных площадей, </a:t>
            </a:r>
            <a:endParaRPr lang="ru-RU" sz="2800" dirty="0" smtClean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</a:t>
            </a:r>
            <a:r>
              <a:rPr lang="ru-RU" sz="2800" dirty="0" smtClean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оступный информативный </a:t>
            </a:r>
            <a:r>
              <a:rPr lang="ru-RU" sz="280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сайт </a:t>
            </a:r>
            <a:r>
              <a:rPr lang="ru-RU" sz="2800" dirty="0" smtClean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компании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 smtClean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Высокое качество обслуживания</a:t>
            </a:r>
            <a:endParaRPr lang="ru-RU"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026" name="Picture 2" descr="https://steamuserimages-a.akamaihd.net/ugc/1710786576438174561/BF10D5B523DB7DFC3D632B4923C7F9766FF1C463/?imw=512&amp;amp;imh=383&amp;amp;ima=fit&amp;amp;impolicy=Letterbox&amp;amp;imcolor=%23000000&amp;amp;letterbox=tru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21" t="18332" r="25622" b="7841"/>
          <a:stretch/>
        </p:blipFill>
        <p:spPr bwMode="auto">
          <a:xfrm>
            <a:off x="9753436" y="5719423"/>
            <a:ext cx="5473862" cy="437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962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990600" y="364956"/>
            <a:ext cx="106887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Операционные расходы</a:t>
            </a:r>
            <a:endParaRPr lang="ru-RU" sz="44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3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4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5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723240" y="9838861"/>
            <a:ext cx="657873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latin typeface="Open Sans Bold"/>
              </a:rPr>
              <a:t>12</a:t>
            </a:r>
            <a:endParaRPr lang="en-US" spc="820" dirty="0">
              <a:latin typeface="Open Sans Bold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6625" y="2078995"/>
            <a:ext cx="5562600" cy="762000"/>
          </a:xfrm>
          <a:prstGeom prst="rect">
            <a:avLst/>
          </a:prstGeom>
          <a:solidFill>
            <a:schemeClr val="bg1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Первоначальные затраты</a:t>
            </a:r>
            <a:endParaRPr lang="ru-RU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69235" y="2840995"/>
            <a:ext cx="4249990" cy="602159"/>
          </a:xfrm>
          <a:prstGeom prst="rect">
            <a:avLst/>
          </a:prstGeom>
          <a:solidFill>
            <a:srgbClr val="F47914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1 793 400 руб.</a:t>
            </a:r>
            <a:endParaRPr lang="ru-RU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51925" y="5830001"/>
            <a:ext cx="5029200" cy="762000"/>
          </a:xfrm>
          <a:prstGeom prst="rect">
            <a:avLst/>
          </a:prstGeom>
          <a:solidFill>
            <a:schemeClr val="bg1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Затраты на сырье и материалы</a:t>
            </a:r>
            <a:endParaRPr lang="ru-RU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37925" y="6592001"/>
            <a:ext cx="2743200" cy="602159"/>
          </a:xfrm>
          <a:prstGeom prst="rect">
            <a:avLst/>
          </a:prstGeom>
          <a:solidFill>
            <a:srgbClr val="F47914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65 780 руб.</a:t>
            </a:r>
            <a:endParaRPr lang="ru-RU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50185" y="7705504"/>
            <a:ext cx="4249990" cy="762000"/>
          </a:xfrm>
          <a:prstGeom prst="rect">
            <a:avLst/>
          </a:prstGeom>
          <a:solidFill>
            <a:schemeClr val="bg1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Аренда помещения</a:t>
            </a:r>
            <a:endParaRPr lang="ru-RU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61775" y="8467504"/>
            <a:ext cx="2438400" cy="602159"/>
          </a:xfrm>
          <a:prstGeom prst="rect">
            <a:avLst/>
          </a:prstGeom>
          <a:solidFill>
            <a:srgbClr val="F47914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45 000 руб.</a:t>
            </a:r>
            <a:endParaRPr lang="ru-RU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0" name="AutoShape 2"/>
          <p:cNvSpPr/>
          <p:nvPr/>
        </p:nvSpPr>
        <p:spPr>
          <a:xfrm rot="5399999">
            <a:off x="6456335" y="1799077"/>
            <a:ext cx="3549024" cy="24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"/>
          <p:cNvSpPr/>
          <p:nvPr/>
        </p:nvSpPr>
        <p:spPr>
          <a:xfrm rot="5399999">
            <a:off x="-1440740" y="7931860"/>
            <a:ext cx="4707788" cy="249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Прямоугольник 22"/>
          <p:cNvSpPr/>
          <p:nvPr/>
        </p:nvSpPr>
        <p:spPr>
          <a:xfrm>
            <a:off x="1651925" y="3954498"/>
            <a:ext cx="5029200" cy="762000"/>
          </a:xfrm>
          <a:prstGeom prst="rect">
            <a:avLst/>
          </a:prstGeom>
          <a:solidFill>
            <a:schemeClr val="bg1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Затраты на маркетинг</a:t>
            </a:r>
            <a:endParaRPr lang="ru-RU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52800" y="4716498"/>
            <a:ext cx="3328325" cy="602159"/>
          </a:xfrm>
          <a:prstGeom prst="rect">
            <a:avLst/>
          </a:prstGeom>
          <a:solidFill>
            <a:srgbClr val="F47914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151 200 руб.</a:t>
            </a:r>
            <a:endParaRPr lang="ru-RU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21793539"/>
              </p:ext>
            </p:extLst>
          </p:nvPr>
        </p:nvGraphicFramePr>
        <p:xfrm>
          <a:off x="8420100" y="1857378"/>
          <a:ext cx="9016784" cy="778202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1871"/>
                <a:gridCol w="2001851"/>
                <a:gridCol w="1014351"/>
                <a:gridCol w="1315672"/>
                <a:gridCol w="1393241"/>
                <a:gridCol w="1205255"/>
                <a:gridCol w="1524543"/>
              </a:tblGrid>
              <a:tr h="8895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№ п/п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Должность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Оклад, руб.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Стоимость часа работы, руб./час.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З/п за время проведения работ за 3 года, руб.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Премия </a:t>
                      </a:r>
                      <a:b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(20% от з/п) за 3 года, руб.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Итого, руб.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</a:tr>
              <a:tr h="7357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Управляющий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40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185,20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1 440 000,00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288 000,00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1 728 000,00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</a:tr>
              <a:tr h="766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Менеджер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125,00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972 720,00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194 400,00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1 116 000,00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</a:tr>
              <a:tr h="766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Бухгалтер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20 000,00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92,60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720 000,00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144 000,00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864 000,00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</a:tr>
              <a:tr h="8895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Специалист по установке наливных полов/столешниц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30 000,00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187,50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828 000,00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165 600,00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993 600,00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</a:tr>
              <a:tr h="7123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5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Уборщица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138,90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360 000,00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72 000,00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432 000,00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</a:tr>
              <a:tr h="7123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Дизайнер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152,80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1 188 000,00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237 600,00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1 425 600,00</a:t>
                      </a:r>
                    </a:p>
                  </a:txBody>
                  <a:tcPr marL="66332" marR="66332" marT="0" marB="0" anchor="ctr">
                    <a:solidFill>
                      <a:schemeClr val="bg1">
                        <a:lumMod val="75000"/>
                        <a:alpha val="64000"/>
                      </a:schemeClr>
                    </a:solidFill>
                  </a:tcPr>
                </a:tc>
              </a:tr>
              <a:tr h="712397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ИТОГО расходы на оплату труда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5 148 000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1 100 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000,00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6 603 200,00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</a:tr>
              <a:tr h="712397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ВГВФ и ОССНС (30,2%)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1 980 960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</a:tr>
              <a:tr h="712397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ВСЕГО с учетом ВГВФ и ОССНС (30,2%)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8 584 160</a:t>
                      </a:r>
                    </a:p>
                  </a:txBody>
                  <a:tcPr marL="66332" marR="66332" marT="0" marB="0" anchor="ctr">
                    <a:solidFill>
                      <a:srgbClr val="F47914">
                        <a:alpha val="7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8756160" y="1087937"/>
            <a:ext cx="83944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Определение расходов на оплату труда исполнителей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25187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4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5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723240" y="9838861"/>
            <a:ext cx="657873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latin typeface="Open Sans Bold"/>
              </a:rPr>
              <a:t>13</a:t>
            </a:r>
            <a:endParaRPr lang="en-US" spc="820" dirty="0">
              <a:latin typeface="Open Sans Bold"/>
            </a:endParaRPr>
          </a:p>
        </p:txBody>
      </p:sp>
      <p:sp>
        <p:nvSpPr>
          <p:cNvPr id="20" name="AutoShape 2"/>
          <p:cNvSpPr/>
          <p:nvPr/>
        </p:nvSpPr>
        <p:spPr>
          <a:xfrm rot="5399999">
            <a:off x="14132062" y="1781550"/>
            <a:ext cx="3549024" cy="24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"/>
          <p:cNvSpPr/>
          <p:nvPr/>
        </p:nvSpPr>
        <p:spPr>
          <a:xfrm rot="5399999">
            <a:off x="-1895447" y="7948189"/>
            <a:ext cx="4707788" cy="249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08672992"/>
              </p:ext>
            </p:extLst>
          </p:nvPr>
        </p:nvGraphicFramePr>
        <p:xfrm>
          <a:off x="911906" y="1318770"/>
          <a:ext cx="14639830" cy="6441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7966"/>
                <a:gridCol w="2927966"/>
                <a:gridCol w="2927966"/>
                <a:gridCol w="2927966"/>
                <a:gridCol w="2927966"/>
              </a:tblGrid>
              <a:tr h="370840">
                <a:tc rowSpan="2"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партнеры: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Batang"/>
                          <a:cs typeface="Times New Roman" panose="02020603050405020304" pitchFamily="18" charset="0"/>
                        </a:rPr>
                        <a:t>АО «МЗ Балаково»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Batang"/>
                          <a:cs typeface="Times New Roman" panose="02020603050405020304" pitchFamily="18" charset="0"/>
                        </a:rPr>
                        <a:t>АВА ПРОВАЙДИНГ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Поставка основного сырья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ТЦ «СТРОЙ-С» - партнер по продаже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активности: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Гарантия качества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Сертифицированный продукт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ниже рыночной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предложения: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just">
                        <a:spcAft>
                          <a:spcPts val="800"/>
                        </a:spcAft>
                        <a:buAutoNum type="arabicPeriod"/>
                      </a:pP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Низкая </a:t>
                      </a:r>
                    </a:p>
                    <a:p>
                      <a:pPr marL="0" indent="0" algn="just">
                        <a:spcAft>
                          <a:spcPts val="800"/>
                        </a:spcAft>
                        <a:buNone/>
                      </a:pP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  <a:p>
                      <a:pPr marL="0" indent="0" algn="just">
                        <a:spcAft>
                          <a:spcPts val="800"/>
                        </a:spcAft>
                        <a:buNone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2.Экологичный аналог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Услуги: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Batang"/>
                          <a:cs typeface="Times New Roman" panose="02020603050405020304" pitchFamily="18" charset="0"/>
                        </a:rPr>
                        <a:t>Заливка полов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Batang"/>
                          <a:cs typeface="Times New Roman" panose="02020603050405020304" pitchFamily="18" charset="0"/>
                        </a:rPr>
                        <a:t>Создание дизайнерских столешниц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Взаимоотношения с клиентами: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Индивидуальный подход к каждому клиенту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Бесплатная консультация , замер ремонтных площадей, доступный и информативный сайт компании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Сегменты потребителей: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Юридические и физические лица, государственные производства. 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 приоритете строящиеся предприятия.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Репетиционные ресурсы за счет высокого качества готового продукта и информационные ресурсы для увеличения клиентской базы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Каналы поставки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Взаимодействие с клиентами осуществляется через сайт, службой поддержки и через магазины партнеров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18159">
                <a:tc gridSpan="2"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Ключевыми затратами являются закупка сырья, аренда производственных помещений и реклама. В дальнейшем можно отказаться от рекламы. Самым затратным является закупка оборудования.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Источники доходов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Основным доходом является услуга наливных полов и продажа готового состава, а также выполняем заказы по производству столешниц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911906" y="342900"/>
            <a:ext cx="9284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 модель инновационной идеи</a:t>
            </a:r>
            <a:endParaRPr lang="ru-RU" sz="36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0400" y="6984799"/>
            <a:ext cx="4306071" cy="33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400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143000" y="190500"/>
            <a:ext cx="106887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Финансовая модель</a:t>
            </a:r>
            <a:endParaRPr lang="ru-RU" sz="44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3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4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5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723240" y="9838861"/>
            <a:ext cx="657873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latin typeface="Open Sans Bold"/>
              </a:rPr>
              <a:t>14</a:t>
            </a:r>
            <a:endParaRPr lang="en-US" spc="820" dirty="0">
              <a:latin typeface="Open Sans Bold"/>
            </a:endParaRPr>
          </a:p>
        </p:txBody>
      </p:sp>
      <p:sp>
        <p:nvSpPr>
          <p:cNvPr id="20" name="AutoShape 2"/>
          <p:cNvSpPr/>
          <p:nvPr/>
        </p:nvSpPr>
        <p:spPr>
          <a:xfrm rot="5399999">
            <a:off x="14609735" y="1791649"/>
            <a:ext cx="3549024" cy="24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"/>
          <p:cNvSpPr/>
          <p:nvPr/>
        </p:nvSpPr>
        <p:spPr>
          <a:xfrm rot="5399999">
            <a:off x="-1440740" y="7931860"/>
            <a:ext cx="4707788" cy="2493"/>
          </a:xfrm>
          <a:prstGeom prst="line">
            <a:avLst/>
          </a:prstGeom>
          <a:ln w="9525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0" name="Таблица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6707103"/>
                  </p:ext>
                </p:extLst>
              </p:nvPr>
            </p:nvGraphicFramePr>
            <p:xfrm>
              <a:off x="2203625" y="1207143"/>
              <a:ext cx="13742984" cy="8122507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3307788"/>
                    <a:gridCol w="3559292"/>
                    <a:gridCol w="6875904"/>
                  </a:tblGrid>
                  <a:tr h="49074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Показатель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Назначение</a:t>
                          </a:r>
                          <a:endParaRPr lang="ru-RU" sz="240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Формула расчёта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907949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Период окупаемости</a:t>
                          </a:r>
                          <a:r>
                            <a:rPr lang="en-US" sz="2400" dirty="0">
                              <a:effectLst/>
                            </a:rPr>
                            <a:t> PP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Характеризует время, требуемое для покрытия начальных инвестиций за счет чистого денежного потока, генерируемого инвестиционным проектом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:endParaRPr lang="ru-RU" sz="2400" dirty="0" smtClean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endParaRPr lang="ru-RU" sz="2400" dirty="0" smtClean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i="1" smtClean="0">
                                    <a:latin typeface="Cambria Math" panose="02040503050406030204" pitchFamily="18" charset="0"/>
                                  </a:rPr>
                                  <m:t>𝑃𝑃</m:t>
                                </m:r>
                                <m:r>
                                  <a:rPr lang="ru-RU" sz="28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ru-R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2800" i="1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ru-RU" sz="2800" i="0">
                                            <a:latin typeface="Cambria Math" panose="02040503050406030204" pitchFamily="18" charset="0"/>
                                          </a:rPr>
                                          <m:t>С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ru-RU" sz="2800" i="1">
                                        <a:latin typeface="Cambria Math" panose="02040503050406030204" pitchFamily="18" charset="0"/>
                                      </a:rPr>
                                      <m:t>𝐶𝐹</m:t>
                                    </m:r>
                                  </m:den>
                                </m:f>
                                <m:r>
                                  <a:rPr lang="ru-RU" sz="28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ru-RU" sz="2800" b="0" i="0" smtClean="0">
                                    <a:latin typeface="Cambria Math" panose="02040503050406030204" pitchFamily="18" charset="0"/>
                                  </a:rPr>
                                  <m:t>3,3</m:t>
                                </m:r>
                              </m:oMath>
                            </m:oMathPara>
                          </a14:m>
                          <a:endParaRPr lang="ru-RU" sz="2800" dirty="0" smtClean="0"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sz="2800" dirty="0"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ru-RU" sz="2400" dirty="0" smtClean="0">
                              <a:effectLst/>
                              <a:latin typeface="Open Sans" pitchFamily="2" charset="0"/>
                              <a:ea typeface="Open Sans" pitchFamily="2" charset="0"/>
                              <a:cs typeface="Open Sans" pitchFamily="2" charset="0"/>
                            </a:rPr>
                            <a:t>Для </a:t>
                          </a:r>
                          <a:r>
                            <a:rPr lang="ru-RU" sz="2400" dirty="0">
                              <a:effectLst/>
                              <a:latin typeface="Open Sans" pitchFamily="2" charset="0"/>
                              <a:ea typeface="Open Sans" pitchFamily="2" charset="0"/>
                              <a:cs typeface="Open Sans" pitchFamily="2" charset="0"/>
                            </a:rPr>
                            <a:t>окупаемости данного проекта понадобится 3,3 года.</a:t>
                          </a:r>
                        </a:p>
                      </a:txBody>
                      <a:tcPr marL="68580" marR="68580" marT="0" marB="0"/>
                    </a:tc>
                  </a:tr>
                  <a:tr h="2495159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Чистый приведенный доход</a:t>
                          </a:r>
                          <a:r>
                            <a:rPr lang="en-US" sz="2400" dirty="0">
                              <a:effectLst/>
                            </a:rPr>
                            <a:t> NPV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Это критерий целесообразности реализации инвестиций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𝑁𝑃𝑉</m:t>
                                </m:r>
                                <m:r>
                                  <a:rPr lang="ru-RU" sz="2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limLoc m:val="undOvr"/>
                                    <m:ctrlPr>
                                      <a:rPr lang="ru-RU" sz="2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ru-RU" sz="2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r>
                                      <a:rPr lang="ru-RU" sz="2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ru-RU" sz="2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ru-RU" sz="24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𝑁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(1+</m:t>
                                                </m:r>
                                                <m: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𝑟</m:t>
                                                </m:r>
                                                <m: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)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𝑖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  <m:r>
                                      <a:rPr lang="ru-RU" sz="2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С</m:t>
                                        </m:r>
                                      </m:sub>
                                    </m:sSub>
                                    <m:r>
                                      <a:rPr lang="ru-RU" sz="2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=2019000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ru-RU" sz="2800" dirty="0" smtClean="0">
                            <a:effectLst/>
                            <a:latin typeface="Open Sans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 smtClean="0">
                              <a:effectLst/>
                              <a:latin typeface="Open Sans" pitchFamily="2" charset="0"/>
                              <a:ea typeface="Open Sans" pitchFamily="2" charset="0"/>
                              <a:cs typeface="Open Sans" pitchFamily="2" charset="0"/>
                            </a:rPr>
                            <a:t>Принимаем </a:t>
                          </a:r>
                          <a:r>
                            <a:rPr lang="ru-RU" sz="2400" dirty="0">
                              <a:effectLst/>
                              <a:latin typeface="Open Sans" pitchFamily="2" charset="0"/>
                              <a:ea typeface="Open Sans" pitchFamily="2" charset="0"/>
                              <a:cs typeface="Open Sans" pitchFamily="2" charset="0"/>
                            </a:rPr>
                            <a:t>ставку дисконтирования примерно 0,15. Расчёт производим на 3 года.</a:t>
                          </a:r>
                        </a:p>
                      </a:txBody>
                      <a:tcPr marL="68580" marR="68580" marT="0" marB="0"/>
                    </a:tc>
                  </a:tr>
                  <a:tr h="1563052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Индекс прибыльности</a:t>
                          </a:r>
                          <a:r>
                            <a:rPr lang="en-US" sz="2400" dirty="0">
                              <a:effectLst/>
                            </a:rPr>
                            <a:t> PI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Позволяет определить относительную эффективность вложений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400" i="1" smtClean="0">
                                    <a:effectLst/>
                                    <a:latin typeface="Cambria Math" panose="02040503050406030204" pitchFamily="18" charset="0"/>
                                    <a:ea typeface="Batang"/>
                                    <a:cs typeface="Times New Roman" panose="02020603050405020304" pitchFamily="18" charset="0"/>
                                  </a:rPr>
                                  <m:t>𝑃𝐼</m:t>
                                </m:r>
                                <m:r>
                                  <a:rPr lang="ru-RU" sz="2400" i="1" smtClean="0">
                                    <a:effectLst/>
                                    <a:latin typeface="Cambria Math" panose="02040503050406030204" pitchFamily="18" charset="0"/>
                                    <a:ea typeface="Batang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nary>
                                      <m:naryPr>
                                        <m:chr m:val="∑"/>
                                        <m:limLoc m:val="undOvr"/>
                                        <m:ctrlP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Batang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Batang"/>
                                            <a:cs typeface="Times New Roman" panose="020206030504050203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Batang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d>
                                          <m:dPr>
                                            <m:ctrlPr>
                                              <a:rPr lang="ru-RU" sz="24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ru-RU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ru-RU" sz="24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ru-RU" sz="24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Batang"/>
                                                        <a:cs typeface="Times New Roman" panose="02020603050405020304" pitchFamily="18" charset="0"/>
                                                      </a:rPr>
                                                      <m:t>𝑁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ru-RU" sz="24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Batang"/>
                                                        <a:cs typeface="Times New Roman" panose="020206030504050203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sSup>
                                                  <m:sSupPr>
                                                    <m:ctrlPr>
                                                      <a:rPr lang="ru-RU" sz="24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ru-RU" sz="24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Batang"/>
                                                        <a:cs typeface="Times New Roman" panose="02020603050405020304" pitchFamily="18" charset="0"/>
                                                      </a:rPr>
                                                      <m:t>(1+</m:t>
                                                    </m:r>
                                                    <m:r>
                                                      <a:rPr lang="ru-RU" sz="24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Batang"/>
                                                        <a:cs typeface="Times New Roman" panose="02020603050405020304" pitchFamily="18" charset="0"/>
                                                      </a:rPr>
                                                      <m:t>𝑟</m:t>
                                                    </m:r>
                                                    <m:r>
                                                      <a:rPr lang="ru-RU" sz="24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Batang"/>
                                                        <a:cs typeface="Times New Roman" panose="02020603050405020304" pitchFamily="18" charset="0"/>
                                                      </a:rPr>
                                                      <m:t>)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ru-RU" sz="24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Batang"/>
                                                        <a:cs typeface="Times New Roman" panose="020206030504050203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p>
                                                </m:sSup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</m:nary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Batang"/>
                                            <a:cs typeface="Times New Roman" panose="020206030504050203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ru-RU" sz="2400" i="1">
                                            <a:effectLst/>
                                            <a:latin typeface="Cambria Math" panose="02040503050406030204" pitchFamily="18" charset="0"/>
                                            <a:ea typeface="Batang"/>
                                            <a:cs typeface="Times New Roman" panose="020206030504050203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ru-RU" sz="2400" b="0" i="1" smtClean="0">
                                    <a:effectLst/>
                                    <a:latin typeface="Cambria Math" panose="02040503050406030204" pitchFamily="18" charset="0"/>
                                    <a:ea typeface="Batang"/>
                                    <a:cs typeface="Times New Roman" panose="02020603050405020304" pitchFamily="18" charset="0"/>
                                  </a:rPr>
                                  <m:t>=2,1</m:t>
                                </m:r>
                              </m:oMath>
                            </m:oMathPara>
                          </a14:m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0" name="Таблица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4236707103"/>
                  </p:ext>
                </p:extLst>
              </p:nvPr>
            </p:nvGraphicFramePr>
            <p:xfrm>
              <a:off x="2203625" y="1207143"/>
              <a:ext cx="13742984" cy="8122507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3307788"/>
                    <a:gridCol w="3559292"/>
                    <a:gridCol w="6875904"/>
                  </a:tblGrid>
                  <a:tr h="49155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Показатель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Назначение</a:t>
                          </a:r>
                          <a:endParaRPr lang="ru-RU" sz="240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Формула расчёта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907949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Период окупаемости</a:t>
                          </a:r>
                          <a:r>
                            <a:rPr lang="en-US" sz="2400" dirty="0">
                              <a:effectLst/>
                            </a:rPr>
                            <a:t> PP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Характеризует время, требуемое для покрытия начальных инвестиций за счет чистого денежного потока, генерируемого инвестиционным проектом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100000" t="-17400" r="-177" b="-162893"/>
                          </a:stretch>
                        </a:blipFill>
                      </a:tcPr>
                    </a:tc>
                  </a:tr>
                  <a:tr h="3085148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Чистый приведенный доход</a:t>
                          </a:r>
                          <a:r>
                            <a:rPr lang="en-US" sz="2400" dirty="0">
                              <a:effectLst/>
                            </a:rPr>
                            <a:t> NPV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Это критерий целесообразности реализации инвестиций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100000" t="-110672" r="-177" b="-53557"/>
                          </a:stretch>
                        </a:blipFill>
                      </a:tcPr>
                    </a:tc>
                  </a:tr>
                  <a:tr h="1637856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Индекс прибыльности</a:t>
                          </a:r>
                          <a:r>
                            <a:rPr lang="en-US" sz="2400" dirty="0">
                              <a:effectLst/>
                            </a:rPr>
                            <a:t> PI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Позволяет определить относительную эффективность вложений</a:t>
                          </a:r>
                          <a:endParaRPr lang="ru-RU" sz="2400" dirty="0">
                            <a:effectLst/>
                            <a:latin typeface="Open Sans" pitchFamily="2" charset="0"/>
                            <a:ea typeface="Open Sans" pitchFamily="2" charset="0"/>
                            <a:cs typeface="Open Sans" pitchFamily="2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100000" t="-396283" r="-177" b="-74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pSp>
        <p:nvGrpSpPr>
          <p:cNvPr id="31" name="Group 8"/>
          <p:cNvGrpSpPr/>
          <p:nvPr/>
        </p:nvGrpSpPr>
        <p:grpSpPr>
          <a:xfrm>
            <a:off x="893103" y="9838861"/>
            <a:ext cx="3069297" cy="448139"/>
            <a:chOff x="0" y="0"/>
            <a:chExt cx="904194" cy="157520"/>
          </a:xfrm>
        </p:grpSpPr>
        <p:sp>
          <p:nvSpPr>
            <p:cNvPr id="32" name="Freeform 9"/>
            <p:cNvSpPr/>
            <p:nvPr/>
          </p:nvSpPr>
          <p:spPr>
            <a:xfrm>
              <a:off x="0" y="0"/>
              <a:ext cx="904194" cy="157520"/>
            </a:xfrm>
            <a:custGeom>
              <a:avLst/>
              <a:gdLst/>
              <a:ahLst/>
              <a:cxnLst/>
              <a:rect l="l" t="t" r="r" b="b"/>
              <a:pathLst>
                <a:path w="904194" h="157520">
                  <a:moveTo>
                    <a:pt x="0" y="0"/>
                  </a:moveTo>
                  <a:lnTo>
                    <a:pt x="904194" y="0"/>
                  </a:lnTo>
                  <a:lnTo>
                    <a:pt x="904194" y="157520"/>
                  </a:lnTo>
                  <a:lnTo>
                    <a:pt x="0" y="1575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3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310606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394188" y="266628"/>
            <a:ext cx="106887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Риски</a:t>
            </a:r>
            <a:endParaRPr lang="ru-RU" sz="44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3" name="Group 12"/>
          <p:cNvGrpSpPr/>
          <p:nvPr/>
        </p:nvGrpSpPr>
        <p:grpSpPr>
          <a:xfrm>
            <a:off x="17674717" y="1"/>
            <a:ext cx="613283" cy="10287000"/>
            <a:chOff x="0" y="0"/>
            <a:chExt cx="161523" cy="3021507"/>
          </a:xfrm>
        </p:grpSpPr>
        <p:sp>
          <p:nvSpPr>
            <p:cNvPr id="4" name="Freeform 13"/>
            <p:cNvSpPr/>
            <p:nvPr/>
          </p:nvSpPr>
          <p:spPr>
            <a:xfrm>
              <a:off x="0" y="0"/>
              <a:ext cx="161523" cy="3021507"/>
            </a:xfrm>
            <a:custGeom>
              <a:avLst/>
              <a:gdLst/>
              <a:ahLst/>
              <a:cxnLst/>
              <a:rect l="l" t="t" r="r" b="b"/>
              <a:pathLst>
                <a:path w="161523" h="3021507">
                  <a:moveTo>
                    <a:pt x="0" y="0"/>
                  </a:moveTo>
                  <a:lnTo>
                    <a:pt x="161523" y="0"/>
                  </a:lnTo>
                  <a:lnTo>
                    <a:pt x="161523" y="3021507"/>
                  </a:lnTo>
                  <a:lnTo>
                    <a:pt x="0" y="3021507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  <a:ln>
              <a:noFill/>
            </a:ln>
          </p:spPr>
        </p:sp>
        <p:sp>
          <p:nvSpPr>
            <p:cNvPr id="5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15"/>
          <p:cNvSpPr txBox="1"/>
          <p:nvPr/>
        </p:nvSpPr>
        <p:spPr>
          <a:xfrm rot="5400000">
            <a:off x="17243841" y="5012406"/>
            <a:ext cx="1532186" cy="26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spc="820" dirty="0">
                <a:solidFill>
                  <a:srgbClr val="000000"/>
                </a:solidFill>
                <a:latin typeface="Open Sans Bold"/>
              </a:rPr>
              <a:t>NEXT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723240" y="9838861"/>
            <a:ext cx="657873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latin typeface="Open Sans Bold"/>
              </a:rPr>
              <a:t>15</a:t>
            </a:r>
            <a:endParaRPr lang="en-US" spc="820" dirty="0">
              <a:latin typeface="Open Sans Bold"/>
            </a:endParaRPr>
          </a:p>
        </p:txBody>
      </p:sp>
      <p:sp>
        <p:nvSpPr>
          <p:cNvPr id="20" name="AutoShape 2"/>
          <p:cNvSpPr/>
          <p:nvPr/>
        </p:nvSpPr>
        <p:spPr>
          <a:xfrm rot="5399999">
            <a:off x="15110625" y="1773266"/>
            <a:ext cx="3549024" cy="24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"/>
          <p:cNvSpPr/>
          <p:nvPr/>
        </p:nvSpPr>
        <p:spPr>
          <a:xfrm rot="5399999">
            <a:off x="-1612979" y="7913150"/>
            <a:ext cx="4707788" cy="2493"/>
          </a:xfrm>
          <a:prstGeom prst="line">
            <a:avLst/>
          </a:prstGeom>
          <a:ln w="9525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1" name="Group 8"/>
          <p:cNvGrpSpPr/>
          <p:nvPr/>
        </p:nvGrpSpPr>
        <p:grpSpPr>
          <a:xfrm>
            <a:off x="13833643" y="-18709"/>
            <a:ext cx="3069297" cy="448139"/>
            <a:chOff x="0" y="0"/>
            <a:chExt cx="904194" cy="157520"/>
          </a:xfrm>
        </p:grpSpPr>
        <p:sp>
          <p:nvSpPr>
            <p:cNvPr id="32" name="Freeform 9"/>
            <p:cNvSpPr/>
            <p:nvPr/>
          </p:nvSpPr>
          <p:spPr>
            <a:xfrm>
              <a:off x="0" y="0"/>
              <a:ext cx="904194" cy="157520"/>
            </a:xfrm>
            <a:custGeom>
              <a:avLst/>
              <a:gdLst/>
              <a:ahLst/>
              <a:cxnLst/>
              <a:rect l="l" t="t" r="r" b="b"/>
              <a:pathLst>
                <a:path w="904194" h="157520">
                  <a:moveTo>
                    <a:pt x="0" y="0"/>
                  </a:moveTo>
                  <a:lnTo>
                    <a:pt x="904194" y="0"/>
                  </a:lnTo>
                  <a:lnTo>
                    <a:pt x="904194" y="157520"/>
                  </a:lnTo>
                  <a:lnTo>
                    <a:pt x="0" y="1575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3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56354264"/>
              </p:ext>
            </p:extLst>
          </p:nvPr>
        </p:nvGraphicFramePr>
        <p:xfrm>
          <a:off x="1118525" y="1314700"/>
          <a:ext cx="15505788" cy="824553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764631"/>
                <a:gridCol w="3279279"/>
                <a:gridCol w="2000365"/>
                <a:gridCol w="3017336"/>
                <a:gridCol w="6444177"/>
              </a:tblGrid>
              <a:tr h="9727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№ п/п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Факторы </a:t>
                      </a: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риска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Вероятность возникновения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Последствия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Способы нейтрализации рисков</a:t>
                      </a:r>
                    </a:p>
                  </a:txBody>
                  <a:tcPr marL="0" marR="0" marT="0" marB="0" anchor="ctr"/>
                </a:tc>
              </a:tr>
              <a:tr h="1098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</a:t>
                      </a: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21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Риск задержки сроков из-за длительного согласования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21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0,4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21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Срыв сроков. Штрафы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21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Поиск надежных и проверенных партнеров, расширение рынка, не устанавливать сжатые сроки. Тщательное планирование сроков реализации проекта.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</a:tr>
              <a:tr h="1098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21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Риск саботажа со стороны сотрудников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21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0,1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21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Срыв сроков. Поиск новых сотрудников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21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Своевременная выплата заработных плат, улучшать эмоциональные условия сотрудников путем выдачи премий и путевок в </a:t>
                      </a:r>
                      <a:r>
                        <a:rPr lang="ru-RU" sz="2000" dirty="0" err="1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саноторно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-лечебные комплексы в случае их болезни.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</a:tr>
              <a:tr h="1464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Брак в технологии нанесения покрытия наливных полов и создании дизайнерских столешниц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0,2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Штрафы, необходимость замены, дополнительные расходы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Контроль за производством. Введение санкций за брак, 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вплоть </a:t>
                      </a: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до увольнения.</a:t>
                      </a:r>
                    </a:p>
                  </a:txBody>
                  <a:tcPr marL="68580" marR="68580" marT="0" marB="0" anchor="ctr"/>
                </a:tc>
              </a:tr>
              <a:tr h="1098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Переход всех потребителей на другую технологию наливных полов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0,05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Частичный или полный отказ от нашей продукции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Контроль за ситуацией и новыми технологиями на рынке наливных полов. Своевременный переход на более новые технологии.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</a:tr>
              <a:tr h="1098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5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Удорожание производства оборудования или комплектующих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0,4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Удорожание производства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2230" marR="400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Поиск и закупка оборудования в странах, которые не ввели санкции по отношению к нашей стране. Рассмотреть отечественное оборудование. Создание резервов.</a:t>
                      </a:r>
                      <a:endParaRPr lang="ru-RU" sz="2000" dirty="0"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6146" name="Picture 2" descr="https://i.ytimg.com/vi/YdbDlH7a-q0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93" r="28339" b="23464"/>
          <a:stretch/>
        </p:blipFill>
        <p:spPr bwMode="auto">
          <a:xfrm>
            <a:off x="16907702" y="9653204"/>
            <a:ext cx="762000" cy="64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487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ravo-voronezh.ru/wp-content/uploads/2018/12/LipeCk_800_NLM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45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-9525" y="3901201"/>
            <a:ext cx="9428129" cy="2503748"/>
            <a:chOff x="0" y="0"/>
            <a:chExt cx="12570839" cy="3338331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12570839" cy="3338331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924924" y="449988"/>
              <a:ext cx="8595740" cy="2462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ru-RU" sz="6000" dirty="0">
                  <a:solidFill>
                    <a:srgbClr val="000000"/>
                  </a:solidFill>
                  <a:latin typeface="Open Sans Bold"/>
                </a:rPr>
                <a:t>Спасибо за внимание</a:t>
              </a:r>
              <a:r>
                <a:rPr lang="en-US" sz="6000" dirty="0">
                  <a:solidFill>
                    <a:srgbClr val="000000"/>
                  </a:solidFill>
                  <a:latin typeface="Open Sans Bold"/>
                </a:rPr>
                <a:t>!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399999">
            <a:off x="-1715956" y="378196"/>
            <a:ext cx="6169732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5399999">
            <a:off x="-1715956" y="9899279"/>
            <a:ext cx="6169732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7449799" y="-723900"/>
            <a:ext cx="847725" cy="11174186"/>
          </a:xfrm>
          <a:custGeom>
            <a:avLst/>
            <a:gdLst/>
            <a:ahLst/>
            <a:cxnLst/>
            <a:rect l="l" t="t" r="r" b="b"/>
            <a:pathLst>
              <a:path w="161523" h="3021507">
                <a:moveTo>
                  <a:pt x="0" y="0"/>
                </a:moveTo>
                <a:lnTo>
                  <a:pt x="161523" y="0"/>
                </a:lnTo>
                <a:lnTo>
                  <a:pt x="161523" y="3021507"/>
                </a:lnTo>
                <a:lnTo>
                  <a:pt x="0" y="3021507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3725"/>
            </a:schemeClr>
          </a:solidFill>
          <a:ln>
            <a:noFill/>
          </a:ln>
        </p:spPr>
      </p:sp>
      <p:sp>
        <p:nvSpPr>
          <p:cNvPr id="14" name="Прямоугольник 13"/>
          <p:cNvSpPr/>
          <p:nvPr/>
        </p:nvSpPr>
        <p:spPr>
          <a:xfrm>
            <a:off x="17636298" y="9912539"/>
            <a:ext cx="657873" cy="36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240"/>
              </a:lnSpc>
            </a:pPr>
            <a:r>
              <a:rPr lang="ru-RU" spc="820" dirty="0" smtClean="0">
                <a:solidFill>
                  <a:srgbClr val="FFFFFF"/>
                </a:solidFill>
                <a:latin typeface="Open Sans Bold"/>
              </a:rPr>
              <a:t>16</a:t>
            </a:r>
            <a:endParaRPr lang="en-US" spc="820" dirty="0">
              <a:solidFill>
                <a:srgbClr val="FFFFFF"/>
              </a:solidFill>
              <a:latin typeface="Open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2578</TotalTime>
  <Words>955</Words>
  <Application>Microsoft Office PowerPoint</Application>
  <PresentationFormat>Произвольный</PresentationFormat>
  <Paragraphs>354</Paragraphs>
  <Slides>16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Open Sans</vt:lpstr>
      <vt:lpstr>Times New Roman</vt:lpstr>
      <vt:lpstr>Open Sans Bold</vt:lpstr>
      <vt:lpstr>Wingdings</vt:lpstr>
      <vt:lpstr>Arial Black</vt:lpstr>
      <vt:lpstr>Courier New</vt:lpstr>
      <vt:lpstr>Batang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Заказчики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Copia de Black And White Minimal Architecture Portfolio Presentation</dc:title>
  <dc:creator>Daniil Somov</dc:creator>
  <cp:lastModifiedBy>222403</cp:lastModifiedBy>
  <cp:revision>190</cp:revision>
  <cp:lastPrinted>2022-12-08T11:52:18Z</cp:lastPrinted>
  <dcterms:created xsi:type="dcterms:W3CDTF">2006-08-16T00:00:00Z</dcterms:created>
  <dcterms:modified xsi:type="dcterms:W3CDTF">2023-11-10T09:58:06Z</dcterms:modified>
  <dc:identifier>DAFQ5F6T0oo</dc:identifier>
</cp:coreProperties>
</file>