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presProps" Target="presProps.xml" /><Relationship Id="rId23" Type="http://schemas.openxmlformats.org/officeDocument/2006/relationships/tableStyles" Target="tableStyles.xml" /><Relationship Id="rId2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unsplash.com/" TargetMode="External"/><Relationship Id="rId5" Type="http://schemas.openxmlformats.org/officeDocument/2006/relationships/image" Target="../media/image17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3228888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Интереснус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23593"/>
            <a:ext cx="684013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Приложение с интересными местами и мероприятиями.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467274" y="4687992"/>
            <a:ext cx="2578634" cy="1158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Алексей Кривоносов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4 года опыта в Python. 2 года С#.</a:t>
            </a:r>
            <a:endParaRPr sz="12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Разрабатывал чат-боты, сайты,</a:t>
            </a:r>
            <a:endParaRPr sz="12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компьютерные приложения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489716" y="4687993"/>
            <a:ext cx="2176021" cy="9452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Солодков Никита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Маркетoлог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Опыт работы с C# - 2 года</a:t>
            </a:r>
            <a:r>
              <a:rPr lang="ru-RU" sz="1200">
                <a:latin typeface="Arial"/>
                <a:cs typeface="Arial"/>
              </a:rPr>
              <a:t>, </a:t>
            </a:r>
            <a:endParaRPr lang="ru-RU" sz="12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опыт создания сайтов</a:t>
            </a:r>
            <a:endParaRPr lang="ru-RU" sz="12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 flipH="0" flipV="0">
            <a:off x="3469197" y="2384971"/>
            <a:ext cx="2163622" cy="1158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ru-RU" sz="1600" b="1">
                <a:latin typeface="Arial"/>
                <a:cs typeface="Arial"/>
              </a:rPr>
              <a:t>Пасичник </a:t>
            </a:r>
            <a:r>
              <a:rPr lang="ru-RU" sz="1600" b="1">
                <a:latin typeface="Arial"/>
                <a:cs typeface="Arial"/>
              </a:rPr>
              <a:t>Максим</a:t>
            </a:r>
            <a:endParaRPr lang="ru-RU" sz="16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Креативный директор</a:t>
            </a:r>
            <a:endParaRPr lang="ru-RU"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Опыт работы C# и Python 2 года</a:t>
            </a:r>
            <a:endParaRPr lang="ru-RU" sz="1600">
              <a:latin typeface="Arial"/>
              <a:cs typeface="Arial"/>
            </a:endParaRPr>
          </a:p>
          <a:p>
            <a:pPr algn="ctr">
              <a:defRPr/>
            </a:pPr>
            <a:endParaRPr sz="120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 flipH="0" flipV="0">
            <a:off x="5644678" y="4687993"/>
            <a:ext cx="3052895" cy="149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Костюченко Михаил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Тестировщик</a:t>
            </a:r>
            <a:endParaRPr lang="ru-RU"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Опыт работы с Python - 2 года</a:t>
            </a:r>
            <a:endParaRPr sz="12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Знание принципов и навыки тестирования</a:t>
            </a:r>
            <a:endParaRPr sz="12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Знание SQL на уровне простых запросов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5891439" y="1964695"/>
            <a:ext cx="2559372" cy="1128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 b="1">
                <a:latin typeface="Arial"/>
                <a:cs typeface="Arial"/>
              </a:rPr>
              <a:t>Змановский Александр</a:t>
            </a:r>
            <a:endParaRPr b="1"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Разработчик продукта, </a:t>
            </a:r>
            <a:endParaRPr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маркетолог</a:t>
            </a:r>
            <a:endParaRPr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Разработчик Python 2 года,</a:t>
            </a:r>
            <a:endParaRPr sz="12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Unity-разработчик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094506" y="4687993"/>
            <a:ext cx="2285139" cy="1432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Ткешов Рустам </a:t>
            </a:r>
            <a:endParaRPr lang="ru-RU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С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бор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статистики </a:t>
            </a:r>
            <a:endParaRPr lang="ru-RU"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Опыт работы </a:t>
            </a:r>
            <a:endParaRPr lang="ru-RU"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 версткой сайтов 3 года.</a:t>
            </a:r>
            <a:endParaRPr lang="ru-RU"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Работа с базами данных </a:t>
            </a:r>
            <a:endParaRPr lang="ru-RU"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 года.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lang="ru-RU"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149346300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27874" y="1635759"/>
            <a:ext cx="2895598" cy="2885439"/>
          </a:xfrm>
          <a:prstGeom prst="rect">
            <a:avLst/>
          </a:prstGeom>
        </p:spPr>
      </p:pic>
      <p:pic>
        <p:nvPicPr>
          <p:cNvPr id="175091532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512591" y="3243406"/>
            <a:ext cx="1156008" cy="1444587"/>
          </a:xfrm>
          <a:prstGeom prst="rect">
            <a:avLst/>
          </a:prstGeom>
          <a:ln w="12699">
            <a:solidFill>
              <a:srgbClr val="08C8D6"/>
            </a:solidFill>
            <a:prstDash val="solid"/>
          </a:ln>
        </p:spPr>
      </p:pic>
      <p:pic>
        <p:nvPicPr>
          <p:cNvPr id="1944271304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246489" y="697218"/>
            <a:ext cx="1688210" cy="1267476"/>
          </a:xfrm>
          <a:prstGeom prst="rect">
            <a:avLst/>
          </a:prstGeom>
          <a:ln w="12699">
            <a:solidFill>
              <a:srgbClr val="08C8D6"/>
            </a:solidFill>
            <a:prstDash val="solid"/>
          </a:ln>
        </p:spPr>
      </p:pic>
      <p:pic>
        <p:nvPicPr>
          <p:cNvPr id="451527821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3722270" y="642841"/>
            <a:ext cx="1496399" cy="1799279"/>
          </a:xfrm>
          <a:prstGeom prst="rect">
            <a:avLst/>
          </a:prstGeom>
        </p:spPr>
      </p:pic>
      <p:pic>
        <p:nvPicPr>
          <p:cNvPr id="1072159189" name=""/>
          <p:cNvPicPr>
            <a:picLocks noChangeAspect="1"/>
          </p:cNvPicPr>
          <p:nvPr/>
        </p:nvPicPr>
        <p:blipFill>
          <a:blip r:embed="rId6"/>
          <a:srcRect l="0" t="16193" r="0" b="0"/>
          <a:stretch/>
        </p:blipFill>
        <p:spPr bwMode="auto">
          <a:xfrm flipH="0" flipV="0">
            <a:off x="9584204" y="3189431"/>
            <a:ext cx="1260080" cy="1498561"/>
          </a:xfrm>
          <a:prstGeom prst="rect">
            <a:avLst/>
          </a:prstGeom>
          <a:ln w="6349">
            <a:solidFill>
              <a:srgbClr val="00B050"/>
            </a:solidFill>
            <a:prstDash val="solid"/>
          </a:ln>
        </p:spPr>
      </p:pic>
      <p:pic>
        <p:nvPicPr>
          <p:cNvPr id="1031601176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4005420" y="3386399"/>
            <a:ext cx="1213248" cy="13015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 flipH="0" flipV="0">
            <a:off x="327871" y="1200149"/>
            <a:ext cx="5772447" cy="557819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Проблема:</a:t>
            </a:r>
            <a:r>
              <a:rPr lang="ru-RU">
                <a:latin typeface="Arial"/>
                <a:cs typeface="Arial"/>
              </a:rPr>
              <a:t> Люди посещают в основном популярные места и мероприятия и могут пропустить менее известные места и мероприятия. В итоге, люди ходят в уже излюбленные точки и не интересуются другими. Люди из-за этого хуже знают город проживания и развитие города становится неравномерным.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latin typeface="Arial"/>
                <a:cs typeface="Arial"/>
              </a:rPr>
              <a:t>В настоящее время эту проблему решают следующими способами: </a:t>
            </a:r>
            <a:endParaRPr b="1"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>
                <a:latin typeface="Arial"/>
                <a:cs typeface="Arial"/>
              </a:rPr>
              <a:t>Указатели на столбах в центре города</a:t>
            </a:r>
            <a:endParaRPr lang="ru-RU"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>
                <a:latin typeface="Arial"/>
                <a:cs typeface="Arial"/>
              </a:rPr>
              <a:t>Группы в социальных сетях</a:t>
            </a:r>
            <a:endParaRPr lang="ru-RU"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>
                <a:latin typeface="Arial"/>
                <a:cs typeface="Arial"/>
              </a:rPr>
              <a:t>Онлайн-карты</a:t>
            </a:r>
            <a:endParaRPr lang="ru-RU"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latin typeface="Arial"/>
                <a:cs typeface="Arial"/>
              </a:rPr>
              <a:t>Они неэффективны, потому что:</a:t>
            </a:r>
            <a:r>
              <a:rPr lang="ru-RU">
                <a:latin typeface="Arial"/>
                <a:cs typeface="Arial"/>
              </a:rPr>
              <a:t> Указатели достаточно тяжело заметить в повседневной жизни. Сложно найти подходящие под свои интересы места и мероприятия, т.к. нет рекомендательной системы.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6228081" y="1200149"/>
            <a:ext cx="5564844" cy="3827568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 flipH="0" flipV="0">
            <a:off x="6228081" y="5241948"/>
            <a:ext cx="5566283" cy="640440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Динамика запроса «куда сходить» в России</a:t>
            </a:r>
            <a:endParaRPr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Источник: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Google Trends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7" y="1966936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pic>
        <p:nvPicPr>
          <p:cNvPr id="1324010818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228081" y="1200149"/>
            <a:ext cx="5564844" cy="38275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419313" y="2181962"/>
            <a:ext cx="3099387" cy="1751861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4031770" y="839281"/>
            <a:ext cx="8087612" cy="530387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 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sz="18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Люди</a:t>
            </a:r>
            <a:r>
              <a:rPr sz="18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посещающие или живущие в городе Тюмени, ведущие активный образ жизни, посещающие туристические места, парки, скверы.</a:t>
            </a:r>
            <a:endParaRPr sz="1800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Сложности при поиске новых мест или мероприятий, интересующих конкретного пользователя. 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которые сейчас использует для решения проблемы: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Онлайн карты, афиши, группы в социальных сетях,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указатели на столбах в центре города.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по которым текущие решения «не работают»: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Нет личных рекомендаций, много лишней информации.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на что обращает внимание</a:t>
            </a:r>
            <a:r>
              <a:rPr lang="ru-RU" b="1" strike="noStrike" cap="none" spc="0">
                <a:latin typeface="Arial"/>
                <a:cs typeface="Arial"/>
              </a:rPr>
              <a:t>:</a:t>
            </a:r>
            <a:r>
              <a:rPr lang="ru-RU" b="0" strike="noStrike" cap="none" spc="0">
                <a:latin typeface="Arial"/>
                <a:cs typeface="Arial"/>
              </a:rPr>
              <a:t> Удобство использования, личные рекомендации для пользователей, фильтрация данных (чтобы места и мероприятия фильтровались модераторами, для отсечения лишнего)</a:t>
            </a:r>
            <a:endParaRPr b="0" strike="noStrike" cap="none" spc="0"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05027947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99660" y="2181962"/>
            <a:ext cx="3119041" cy="1751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404071" y="1319510"/>
            <a:ext cx="6111308" cy="365795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Приложение-социальная сеть, где люди отмечают различные локации для посещения. Также присутствует афиша с мероприятиями в городе и возможность их оценивать для создания рекомендательной системы под свои вкусы.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1-го года,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 flipH="0" flipV="0">
            <a:off x="1872048" y="1178559"/>
            <a:ext cx="2408386" cy="4282438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 flipH="0" flipV="0">
            <a:off x="1872048" y="5657332"/>
            <a:ext cx="2412347" cy="640440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Внешний вид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приложения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4683643" y="1178559"/>
            <a:ext cx="5881902" cy="490763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мобильное онлайн-приложение для IOS и Android, где есть интерактивная карта с локациями и событиями.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/>
          </a:p>
          <a:p>
            <a:pPr marL="239821" indent="-239821">
              <a:buFont typeface="Arial"/>
              <a:buChar char="–"/>
              <a:defRPr/>
            </a:pP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Подбор мероприятий и мест для посещения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 вашим предпочтениям</a:t>
            </a: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Добавление в избранное места, которые нравятся</a:t>
            </a: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lang="ru-RU" sz="14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Проложение маршрута до места интереса.</a:t>
            </a:r>
            <a:endParaRPr lang="ru-RU" sz="14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Ведение собственного профиля</a:t>
            </a:r>
            <a:endParaRPr lang="ru-RU" sz="14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marR="0" lvl="0" indent="-239821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Поиск других пользователей, просмотр их посещенных мест и событий.</a:t>
            </a:r>
            <a:endParaRPr lang="ru-RU" sz="14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Скачивание приложения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–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запуск приложения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–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регистрация или авторизация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–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первичная настройка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–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выбор мероприятия/места из предложенного списка или на карте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–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движение по проложенному приложением маршруту до точки назначения.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010710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888999" y="1205180"/>
            <a:ext cx="2378444" cy="4229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25333" y="1198876"/>
            <a:ext cx="8710836" cy="429803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Так как наш продукт является мобильным онлайн-приложением для устройств на базе IOS и Android, для разработки будет использована технология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кросс-платформенной разработки с веб-разработкой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Основной язык программирования - C# (фреймворк для кросс-платформенной разработки MAUI)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XAML для фронтенда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Django (Веб-фреймворк Python)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PostgreSQL для базы данных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Точное определение местоположения пользователя с использованием системы ГЛОНАСС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428362" y="868926"/>
          <a:ext cx="11107387" cy="5522649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614711"/>
                <a:gridCol w="1794123"/>
                <a:gridCol w="1484187"/>
                <a:gridCol w="1611535"/>
                <a:gridCol w="1611535"/>
                <a:gridCol w="1611535"/>
                <a:gridCol w="1611535"/>
              </a:tblGrid>
              <a:tr h="52731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b="1"/>
                    </a:p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«Интереснус</a:t>
                      </a: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Foursquare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TripAdvisor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Яндекс Карты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Pokemon Go</a:t>
                      </a:r>
                      <a:endParaRPr sz="14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Snapchat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75192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Глобальность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Изначально ориентирован на локальный рынок Тюмени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Популярен по всему миру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AACF8C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Популярен по всему миру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AACF8C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Популярен в России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E3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Популярен по всему миру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AACF8C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Популярен по всему миру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AACF8C"/>
                    </a:solidFill>
                  </a:tcPr>
                </a:tc>
              </a:tr>
              <a:tr h="176161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Стабильность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Выдерживает несколько тысяч человек ежедневно. Присутствуют незначительные баги. Не требует постоянного подключения к интернету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Выдерживает онлайн в млн. человек ежедневно.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Присутствуют незначительные баги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Выдерживает онлайн в несколько млн. человек ежедневно. Баги не найдены</a:t>
                      </a:r>
                      <a:endParaRPr sz="11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Выдерживает онлайн в несколько млн. человек ежедневно. Присутствуют неприятные баги  зависания. Не требует постоянного подключения к интернету</a:t>
                      </a:r>
                      <a:endParaRPr sz="11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11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Выдерживает онлайн в несколько млн. человек ежедневно.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Присутствуют проблемы с местоположением пользователя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1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</a:t>
                      </a: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ыдерживает онлайн в </a:t>
                      </a: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несколько млн. человек ежедневно. </a:t>
                      </a: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Баги не выявлены. 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1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</a:tr>
              <a:tr h="63261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Доступность в определенных странах</a:t>
                      </a:r>
                      <a:endParaRPr sz="12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Доступен везде</a:t>
                      </a:r>
                      <a:endParaRPr sz="11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Доступен везде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Доступен везде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Доступен в России</a:t>
                      </a: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и СНГ.</a:t>
                      </a: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Недоступен для использования на территории РФ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Доступен</a:t>
                      </a: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везде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</a:tcPr>
                </a:tc>
              </a:tr>
              <a:tr h="75192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Связь с командой проекта</a:t>
                      </a:r>
                      <a:endParaRPr sz="12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Discord сервера для связи  и отзывов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 возможности связаться с разработчиком напрямую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 возможности связаться с разработчиком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 возможности связаться с разработчиком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 возможности связаться с разработчиком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 возможности связаться с разработчиком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</a:tr>
              <a:tr h="91597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Отслеживание мероприятий</a:t>
                      </a:r>
                      <a:endParaRPr sz="12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Большое количество мероприятий пользователей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Малое количество мероприятий в России в виду малого числа пользователей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поддерживается в приложении</a:t>
                      </a:r>
                      <a:endParaRPr sz="11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поддерживается в приложении</a:t>
                      </a:r>
                      <a:endParaRPr sz="11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Имеет внутриигровые мероприятия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E3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поддерживается в приложении</a:t>
                      </a:r>
                      <a:endParaRPr sz="11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D5A5A"/>
                    </a:solidFill>
                  </a:tcPr>
                </a:tc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 flipH="0" flipV="0">
            <a:off x="428362" y="6391576"/>
            <a:ext cx="11355757" cy="30515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latin typeface="Arial"/>
                <a:cs typeface="Arial"/>
              </a:rPr>
              <a:t>Уникальность нашего проекта: </a:t>
            </a:r>
            <a:r>
              <a:rPr lang="ru-RU" sz="1400">
                <a:latin typeface="Arial"/>
                <a:cs typeface="Arial"/>
              </a:rPr>
              <a:t>Карта и афиша в одном приложении. Личные рекомендации для пользователя.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0" y="1178559"/>
            <a:ext cx="5764543" cy="2499719"/>
          </a:xfrm>
          <a:prstGeom prst="rect">
            <a:avLst/>
          </a:prstGeom>
          <a:noFill/>
          <a:ln w="12700">
            <a:solidFill>
              <a:srgbClr val="08C8D6">
                <a:alpha val="99999"/>
              </a:srgbClr>
            </a:solidFill>
            <a:prstDash val="solid"/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50% людей ищут в интернете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места, которые им стоит посетить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онлайн-опрос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100 человек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241392" y="1178559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313368" y="1310636"/>
            <a:ext cx="4907366" cy="4755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Случалось ли у вас за последний месяц, что вы не знаете, куда сходить отдохнуть?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Сколько раз в месяц вы ходите на различные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развлекательные мероприятия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Как вы ищите новые места для посещения?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Сколько раз в месяц вы возвращаетесь 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мест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развлечений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(парки, скверы, кафе, рестораны), которое уже посещали?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Хотели бы вы открывать для себя новые места развлечений?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46085718" name="Группа 19"/>
          <p:cNvGrpSpPr/>
          <p:nvPr/>
        </p:nvGrpSpPr>
        <p:grpSpPr bwMode="auto">
          <a:xfrm>
            <a:off x="0" y="0"/>
            <a:ext cx="12192000" cy="797559"/>
            <a:chOff x="0" y="0"/>
            <a:chExt cx="12192000" cy="797559"/>
          </a:xfrm>
        </p:grpSpPr>
        <p:sp>
          <p:nvSpPr>
            <p:cNvPr id="1034002152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6761911" name="Прямоугольник 7"/>
            <p:cNvSpPr/>
            <p:nvPr/>
          </p:nvSpPr>
          <p:spPr bwMode="auto">
            <a:xfrm>
              <a:off x="419313" y="330199"/>
              <a:ext cx="322812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34570676" name="TextBox 3"/>
            <p:cNvSpPr txBox="1"/>
            <p:nvPr/>
          </p:nvSpPr>
          <p:spPr bwMode="auto">
            <a:xfrm>
              <a:off x="542745" y="402363"/>
              <a:ext cx="2071993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ОНЛАЙН-ОПРОС</a:t>
              </a:r>
              <a:endParaRPr/>
            </a:p>
          </p:txBody>
        </p:sp>
      </p:grpSp>
      <p:pic>
        <p:nvPicPr>
          <p:cNvPr id="1141367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20033" y="797559"/>
            <a:ext cx="5409224" cy="2276012"/>
          </a:xfrm>
          <a:prstGeom prst="rect">
            <a:avLst/>
          </a:prstGeom>
          <a:ln w="12699">
            <a:solidFill>
              <a:srgbClr val="08C8D6"/>
            </a:solidFill>
            <a:prstDash val="solid"/>
          </a:ln>
        </p:spPr>
      </p:pic>
      <p:sp>
        <p:nvSpPr>
          <p:cNvPr id="365524083" name=""/>
          <p:cNvSpPr txBox="1"/>
          <p:nvPr/>
        </p:nvSpPr>
        <p:spPr bwMode="auto">
          <a:xfrm flipH="0" flipV="0">
            <a:off x="420033" y="3073572"/>
            <a:ext cx="5409944" cy="46409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Из 81 респондента, 48 опрошенных (59.3%) действительно не знают, куда сходить отдохнуть</a:t>
            </a:r>
            <a:r>
              <a:rPr sz="1200"/>
              <a:t>.</a:t>
            </a:r>
            <a:endParaRPr sz="1200"/>
          </a:p>
        </p:txBody>
      </p:sp>
      <p:pic>
        <p:nvPicPr>
          <p:cNvPr id="28710092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258464" y="797559"/>
            <a:ext cx="5409224" cy="2276012"/>
          </a:xfrm>
          <a:prstGeom prst="rect">
            <a:avLst/>
          </a:prstGeom>
          <a:ln w="12699">
            <a:solidFill>
              <a:srgbClr val="08C8D6"/>
            </a:solidFill>
            <a:prstDash val="solid"/>
          </a:ln>
        </p:spPr>
      </p:pic>
      <p:sp>
        <p:nvSpPr>
          <p:cNvPr id="703303974" name=""/>
          <p:cNvSpPr txBox="1"/>
          <p:nvPr/>
        </p:nvSpPr>
        <p:spPr bwMode="auto">
          <a:xfrm flipH="0" flipV="0">
            <a:off x="6257744" y="3047708"/>
            <a:ext cx="5409944" cy="8233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46 человек (56.8%) в этом месяце посещали развлекательные мероприятия от 1 до 4 раз. 26 человек (32.1%) вообще не посещали никаких мероприятий. 5 (6.2%) человек посещали от 5-10 раз и 4 человека</a:t>
            </a:r>
            <a:r>
              <a:rPr lang="ru-RU" sz="1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(4.9%)</a:t>
            </a:r>
            <a:r>
              <a:rPr lang="ru-RU" sz="1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посетили мероприятия больше 10 раз.</a:t>
            </a:r>
            <a:endParaRPr sz="1200"/>
          </a:p>
        </p:txBody>
      </p:sp>
      <p:pic>
        <p:nvPicPr>
          <p:cNvPr id="202652683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3390667" y="3943520"/>
            <a:ext cx="5410664" cy="2276012"/>
          </a:xfrm>
          <a:prstGeom prst="rect">
            <a:avLst/>
          </a:prstGeom>
        </p:spPr>
      </p:pic>
      <p:sp>
        <p:nvSpPr>
          <p:cNvPr id="1082905371" name=""/>
          <p:cNvSpPr txBox="1"/>
          <p:nvPr/>
        </p:nvSpPr>
        <p:spPr bwMode="auto">
          <a:xfrm flipH="0" flipV="0">
            <a:off x="3370938" y="6143625"/>
            <a:ext cx="5430393" cy="914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2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Большинство опрошенных (70.4%) находят новые места по совету знакомых. На втором месте идут запросы через интернет (59.3%). Третье место занимают социальные сети (46.9%)</a:t>
            </a:r>
            <a:endParaRPr sz="1200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wipe dir="r"/>
      </p:transition>
    </mc:Choice>
    <mc:Fallback>
      <p:transition spd="slow" advClick="1">
        <p:wipe dir="r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26208357" name="Группа 19"/>
          <p:cNvGrpSpPr/>
          <p:nvPr/>
        </p:nvGrpSpPr>
        <p:grpSpPr bwMode="auto">
          <a:xfrm>
            <a:off x="0" y="0"/>
            <a:ext cx="12192000" cy="797559"/>
            <a:chOff x="0" y="0"/>
            <a:chExt cx="12192000" cy="797559"/>
          </a:xfrm>
        </p:grpSpPr>
        <p:sp>
          <p:nvSpPr>
            <p:cNvPr id="514236920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780850093" name="Прямоугольник 7"/>
            <p:cNvSpPr/>
            <p:nvPr/>
          </p:nvSpPr>
          <p:spPr bwMode="auto">
            <a:xfrm>
              <a:off x="419313" y="330199"/>
              <a:ext cx="322812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52922318" name="TextBox 3"/>
            <p:cNvSpPr txBox="1"/>
            <p:nvPr/>
          </p:nvSpPr>
          <p:spPr bwMode="auto">
            <a:xfrm>
              <a:off x="542745" y="402363"/>
              <a:ext cx="2071993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ОНЛАЙН-ОПРОС</a:t>
              </a:r>
              <a:endParaRPr/>
            </a:p>
          </p:txBody>
        </p:sp>
      </p:grpSp>
      <p:sp>
        <p:nvSpPr>
          <p:cNvPr id="1088496342" name=""/>
          <p:cNvSpPr txBox="1"/>
          <p:nvPr/>
        </p:nvSpPr>
        <p:spPr bwMode="auto">
          <a:xfrm flipH="0" flipV="0">
            <a:off x="395456" y="4298293"/>
            <a:ext cx="11407564" cy="945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Итоговый вывод: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Исходя из результатов опроса, большинство респондентов ощущают проблему недостатка новых развлекательных мест и мероприятий. 67,9% опрошенных хотя бы раз в месяц посещают различные мероприятия. Информацию о новых местах ищут, в основном, по совету знакомых, через интернет или социальные сети. 76.5% респондентов открыты для поиска новых мест и мероприятий.</a:t>
            </a:r>
            <a:endParaRPr sz="1400"/>
          </a:p>
        </p:txBody>
      </p:sp>
      <p:sp>
        <p:nvSpPr>
          <p:cNvPr id="1609224786" name=""/>
          <p:cNvSpPr/>
          <p:nvPr/>
        </p:nvSpPr>
        <p:spPr bwMode="auto">
          <a:xfrm>
            <a:off x="572474" y="1181099"/>
            <a:ext cx="428624" cy="95249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43200" y="8639"/>
                </a:moveTo>
                <a:cubicBezTo>
                  <a:pt x="38400" y="8639"/>
                  <a:pt x="33600" y="8639"/>
                  <a:pt x="28799" y="8639"/>
                </a:cubicBezTo>
                <a:cubicBezTo>
                  <a:pt x="23040" y="8639"/>
                  <a:pt x="18239" y="8639"/>
                  <a:pt x="13440" y="8639"/>
                </a:cubicBezTo>
                <a:cubicBezTo>
                  <a:pt x="9600" y="8639"/>
                  <a:pt x="14399" y="8639"/>
                  <a:pt x="19200" y="8639"/>
                </a:cubicBezTo>
                <a:cubicBezTo>
                  <a:pt x="23040" y="8639"/>
                  <a:pt x="25920" y="21600"/>
                  <a:pt x="29760" y="21600"/>
                </a:cubicBezTo>
                <a:cubicBezTo>
                  <a:pt x="34560" y="25920"/>
                  <a:pt x="39360" y="34559"/>
                  <a:pt x="43200" y="34559"/>
                </a:cubicBezTo>
                <a:cubicBezTo>
                  <a:pt x="38400" y="34559"/>
                  <a:pt x="33600" y="34559"/>
                  <a:pt x="29760" y="34559"/>
                </a:cubicBezTo>
                <a:cubicBezTo>
                  <a:pt x="26880" y="21600"/>
                  <a:pt x="23040" y="21600"/>
                  <a:pt x="18239" y="21600"/>
                </a:cubicBezTo>
                <a:cubicBezTo>
                  <a:pt x="23040" y="21600"/>
                  <a:pt x="29760" y="21600"/>
                  <a:pt x="34560" y="17279"/>
                </a:cubicBezTo>
                <a:cubicBezTo>
                  <a:pt x="29760" y="25920"/>
                  <a:pt x="24959" y="34559"/>
                  <a:pt x="29760" y="34559"/>
                </a:cubicBezTo>
                <a:cubicBezTo>
                  <a:pt x="34560" y="34559"/>
                  <a:pt x="39360" y="34559"/>
                  <a:pt x="43200" y="34559"/>
                </a:cubicBezTo>
                <a:cubicBezTo>
                  <a:pt x="38400" y="34559"/>
                  <a:pt x="35519" y="21600"/>
                  <a:pt x="31679" y="21600"/>
                </a:cubicBezTo>
                <a:cubicBezTo>
                  <a:pt x="36480" y="17279"/>
                  <a:pt x="41280" y="8639"/>
                  <a:pt x="36480" y="8639"/>
                </a:cubicBezTo>
                <a:cubicBezTo>
                  <a:pt x="31679" y="8639"/>
                  <a:pt x="26880" y="8639"/>
                  <a:pt x="23040" y="8639"/>
                </a:cubicBezTo>
                <a:cubicBezTo>
                  <a:pt x="18239" y="8639"/>
                  <a:pt x="13440" y="8639"/>
                  <a:pt x="9600" y="8639"/>
                </a:cubicBezTo>
                <a:cubicBezTo>
                  <a:pt x="8640" y="25920"/>
                  <a:pt x="12480" y="34559"/>
                  <a:pt x="16320" y="43200"/>
                </a:cubicBezTo>
                <a:cubicBezTo>
                  <a:pt x="23040" y="43200"/>
                  <a:pt x="18239" y="43200"/>
                  <a:pt x="13440" y="43200"/>
                </a:cubicBezTo>
                <a:cubicBezTo>
                  <a:pt x="9600" y="43200"/>
                  <a:pt x="12480" y="30240"/>
                  <a:pt x="16320" y="30240"/>
                </a:cubicBezTo>
                <a:cubicBezTo>
                  <a:pt x="21119" y="30240"/>
                  <a:pt x="16320" y="30240"/>
                  <a:pt x="11519" y="30240"/>
                </a:cubicBezTo>
                <a:cubicBezTo>
                  <a:pt x="6719" y="30240"/>
                  <a:pt x="2879" y="30240"/>
                  <a:pt x="7679" y="21600"/>
                </a:cubicBezTo>
                <a:cubicBezTo>
                  <a:pt x="14399" y="17279"/>
                  <a:pt x="19200" y="17279"/>
                  <a:pt x="15359" y="17279"/>
                </a:cubicBezTo>
                <a:cubicBezTo>
                  <a:pt x="11519" y="17279"/>
                  <a:pt x="6719" y="17279"/>
                  <a:pt x="2879" y="17279"/>
                </a:cubicBezTo>
                <a:cubicBezTo>
                  <a:pt x="9600" y="8639"/>
                  <a:pt x="14399" y="8639"/>
                  <a:pt x="9600" y="8639"/>
                </a:cubicBezTo>
                <a:cubicBezTo>
                  <a:pt x="4799" y="8639"/>
                  <a:pt x="0" y="0"/>
                  <a:pt x="3839" y="0"/>
                </a:cubicBezTo>
                <a:cubicBezTo>
                  <a:pt x="7679" y="0"/>
                  <a:pt x="2879" y="0"/>
                  <a:pt x="7679" y="0"/>
                </a:cubicBezTo>
                <a:cubicBezTo>
                  <a:pt x="12480" y="0"/>
                  <a:pt x="16320" y="12959"/>
                  <a:pt x="11519" y="12959"/>
                </a:cubicBezTo>
                <a:cubicBezTo>
                  <a:pt x="6719" y="21600"/>
                  <a:pt x="10559" y="21600"/>
                  <a:pt x="14399" y="21600"/>
                </a:cubicBezTo>
                <a:cubicBezTo>
                  <a:pt x="9600" y="25920"/>
                  <a:pt x="4799" y="25920"/>
                  <a:pt x="0" y="25920"/>
                </a:cubicBezTo>
                <a:cubicBezTo>
                  <a:pt x="3839" y="25920"/>
                  <a:pt x="9600" y="25920"/>
                  <a:pt x="14399" y="25920"/>
                </a:cubicBezTo>
                <a:cubicBezTo>
                  <a:pt x="9600" y="21600"/>
                  <a:pt x="4799" y="21600"/>
                  <a:pt x="9600" y="17279"/>
                </a:cubicBezTo>
                <a:quadBezTo>
                  <a:pt x="14399" y="17279"/>
                  <a:pt x="19200" y="17279"/>
                </a:quadBezTo>
              </a:path>
            </a:pathLst>
          </a:custGeom>
          <a:noFill/>
          <a:ln w="36000">
            <a:solidFill>
              <a:srgbClr val="FFFFFF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905249" name=""/>
          <p:cNvSpPr/>
          <p:nvPr/>
        </p:nvSpPr>
        <p:spPr bwMode="auto">
          <a:xfrm flipH="0" flipV="0">
            <a:off x="6370854" y="1181099"/>
            <a:ext cx="416718" cy="10120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9746512" name=""/>
          <p:cNvSpPr txBox="1"/>
          <p:nvPr/>
        </p:nvSpPr>
        <p:spPr bwMode="auto">
          <a:xfrm flipH="0" flipV="0">
            <a:off x="6787572" y="1533233"/>
            <a:ext cx="5032465" cy="4575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62 человека (76.5%) хотели бы открывать новые места развлечений. 19 человек (23.5%) всё устраивает.</a:t>
            </a:r>
            <a:endParaRPr sz="1200"/>
          </a:p>
        </p:txBody>
      </p:sp>
      <p:pic>
        <p:nvPicPr>
          <p:cNvPr id="17047542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20033" y="881641"/>
            <a:ext cx="6367539" cy="2679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wipe dir="r"/>
      </p:transition>
    </mc:Choice>
    <mc:Fallback>
      <p:transition spd="slow" advClick="1">
        <p:wipe dir="r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48942" y="1209036"/>
            <a:ext cx="7063195" cy="475523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рынка:</a:t>
            </a:r>
            <a:endParaRPr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мобильных приложений для туризма активно восстанавливается после пандемии 2021 года.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ждый месяц в России в поисковой системе Яндекс запрос «Куда сходить» искали 1 144 693 раза в месяц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Особенно большой запрос у людей в новогодние выходные (100 баллов в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Google Trends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и летом (71 балл в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Google Trends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«F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oursquare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», «Яндекс Карты», «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TripAdvisor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».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/>
              <a:t>Мы рассчитываем занять 20% рынка города Тюмень. С</a:t>
            </a:r>
            <a:r>
              <a:rPr/>
              <a:t> развитием проекта мы будем охватывать другие населенные пункты и страны.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29893" y="877567"/>
            <a:ext cx="6881037" cy="33836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таргетированная реклама. В ленте мест пользователю будет показываться ненавязчивая текстовая рекламная кнопка с ссылкой на рекламодателя, или же при выборе места на онлайн-карте.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Бесплатно для пользователя. Реклама показывается через каждые 1-5 просмотренных мест и событий. Стоимость для рекламодателя договорная.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лента мест и событий в приложении.</a:t>
            </a: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 flipH="0" flipV="0">
            <a:off x="429893" y="4354552"/>
            <a:ext cx="6882477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мы гарантируем, что пользователю будут показываться места и события в связи с его интересами, а также места будут фильтроваться модераторами.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Discord-cервер, внешняя реклама. 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 flipH="0" flipV="0">
            <a:off x="7426956" y="877567"/>
            <a:ext cx="4312197" cy="14634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b="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правительство Тюменской области, туристические компании Тюмени, </a:t>
            </a:r>
            <a:r>
              <a:rPr lang="en-US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VisitTyumen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3" y="5990346"/>
            <a:ext cx="4555929" cy="33563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</a:t>
            </a: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месяцев</a:t>
            </a:r>
            <a:endParaRPr/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419313" y="1013459"/>
          <a:ext cx="11411229" cy="4781061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062765"/>
                <a:gridCol w="1312668"/>
                <a:gridCol w="1218906"/>
                <a:gridCol w="2062765"/>
                <a:gridCol w="656334"/>
                <a:gridCol w="606558"/>
                <a:gridCol w="720000"/>
                <a:gridCol w="630000"/>
                <a:gridCol w="720000"/>
                <a:gridCol w="691457"/>
                <a:gridCol w="600077"/>
              </a:tblGrid>
              <a:tr h="90791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3196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Вся команда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574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Создание тестовой модели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П, Алексей К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196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П, Александр З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196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Тестирование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Михаил К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5574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Исправление выявленных багов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К, Максим П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5574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Запуск приложения в Play Market, App Store и RuStore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</a:t>
                      </a:r>
                      <a:endParaRPr sz="1200" i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5574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Продвижение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Александр З, Никита С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196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статистики</a:t>
                      </a:r>
                      <a:endParaRPr sz="1200"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Рустам Т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6180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Формирование итогового отчёта реализации проекта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21.08.2024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Никита 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С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5B9B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 flipH="0" flipV="0">
            <a:off x="428095" y="6076329"/>
            <a:ext cx="11043985" cy="33563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532 500 рублей. </a:t>
            </a: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12 месяцев</a:t>
            </a:r>
            <a:endParaRPr lang="ru-RU" sz="16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248625" y="1109719"/>
          <a:ext cx="11677648" cy="466053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330000"/>
                <a:gridCol w="990000"/>
                <a:gridCol w="900000"/>
                <a:gridCol w="900000"/>
                <a:gridCol w="900000"/>
                <a:gridCol w="867359"/>
                <a:gridCol w="945981"/>
                <a:gridCol w="945983"/>
                <a:gridCol w="945983"/>
                <a:gridCol w="945991"/>
              </a:tblGrid>
              <a:tr h="260090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335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75437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рекламы * количество просмотров * количество пользователей, посмотревших рекламу)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23500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605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0104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8605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8605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48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978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Play Market, App Store)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8833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8833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826000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-64000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-64000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-109000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-104000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-59000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-74000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-37500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-21000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448941" y="1209034"/>
            <a:ext cx="7306297" cy="2836048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Достигнуть более 15 тыс. скачиваний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Заработать свыше 1 млн.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Получить 1 тыс. отзывов 5</a:t>
            </a:r>
            <a:r>
              <a:rPr sz="18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★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количества мероприятий, проводимых в Тюмени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Облегчение жизни туристов и жителей Тюмени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Увеличение популярности Тюмени среди туристов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420368" y="1209037"/>
            <a:ext cx="7944275" cy="3383639"/>
          </a:xfrm>
          <a:prstGeom prst="rect">
            <a:avLst/>
          </a:prstGeom>
          <a:noFill/>
          <a:ln w="12699">
            <a:solidFill>
              <a:srgbClr val="08C8D6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  <a:endParaRPr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всегда хотят получать удовольствие.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упрощает поиск мест специально для пользователя.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Существует мало специализированных приложений для поиска интересных мест и событий в России.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выйти на глобальный рынок (добавление других стран). Развитие социального взаимодействия между пользователями: выкладывание историй, реакции на посещенные места. Добавление развлекательных заведений.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отосток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"/>
          <p:cNvSpPr txBox="1"/>
          <p:nvPr/>
        </p:nvSpPr>
        <p:spPr bwMode="auto">
          <a:xfrm flipH="0" flipV="0"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Проблема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100" b="1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"/>
          <p:cNvSpPr txBox="1"/>
          <p:nvPr/>
        </p:nvSpPr>
        <p:spPr bwMode="auto">
          <a:xfrm flipH="0" flipV="0"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Продукт проекта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"/>
          <p:cNvSpPr txBox="1"/>
          <p:nvPr/>
        </p:nvSpPr>
        <p:spPr bwMode="auto">
          <a:xfrm flipH="0" flipV="0"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Бизнес-модель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"/>
          <p:cNvSpPr txBox="1"/>
          <p:nvPr/>
        </p:nvSpPr>
        <p:spPr bwMode="auto">
          <a:xfrm flipH="0" flipV="0"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Ресурсы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"/>
          <p:cNvSpPr txBox="1"/>
          <p:nvPr/>
        </p:nvSpPr>
        <p:spPr bwMode="auto">
          <a:xfrm flipH="0" flipV="0"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Выводы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19</Slides>
  <Notes>19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Алексей Кривоносов</cp:lastModifiedBy>
  <cp:revision>59</cp:revision>
  <dcterms:created xsi:type="dcterms:W3CDTF">2023-09-23T09:41:00Z</dcterms:created>
  <dcterms:modified xsi:type="dcterms:W3CDTF">2023-10-23T15:32:06Z</dcterms:modified>
  <cp:category/>
  <cp:contentStatus/>
  <cp:version/>
</cp:coreProperties>
</file>