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:go="http://customooxmlschemas.google.com/" r:id="rId37" roundtripDataSignature="AMtx7mi7QQMG2Z5sAbU6qwxFQucUl/mF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7B29ECE-6399-456E-BD17-737DA9231FC1}">
  <a:tblStyle styleId="{07B29ECE-6399-456E-BD17-737DA9231FC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2BA18DF7-E177-4571-A6FE-18599BFE19D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4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0.jpg"/><Relationship Id="rId5" Type="http://schemas.openxmlformats.org/officeDocument/2006/relationships/image" Target="../media/image7.jpg"/><Relationship Id="rId6" Type="http://schemas.openxmlformats.org/officeDocument/2006/relationships/image" Target="../media/image6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jpg"/><Relationship Id="rId4" Type="http://schemas.openxmlformats.org/officeDocument/2006/relationships/image" Target="../media/image27.jpg"/><Relationship Id="rId5" Type="http://schemas.openxmlformats.org/officeDocument/2006/relationships/image" Target="../media/image28.jpg"/><Relationship Id="rId6" Type="http://schemas.openxmlformats.org/officeDocument/2006/relationships/image" Target="../media/image2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>
            <p:ph type="title"/>
          </p:nvPr>
        </p:nvSpPr>
        <p:spPr>
          <a:xfrm>
            <a:off x="568750" y="905127"/>
            <a:ext cx="46557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900">
                <a:solidFill>
                  <a:schemeClr val="dk1"/>
                </a:solidFill>
              </a:rPr>
              <a:t>RTGlobal</a:t>
            </a:r>
            <a:endParaRPr sz="3900"/>
          </a:p>
        </p:txBody>
      </p:sp>
      <p:sp>
        <p:nvSpPr>
          <p:cNvPr id="107" name="Google Shape;107;p1"/>
          <p:cNvSpPr txBox="1"/>
          <p:nvPr>
            <p:ph idx="1" type="body"/>
          </p:nvPr>
        </p:nvSpPr>
        <p:spPr>
          <a:xfrm>
            <a:off x="568745" y="1686337"/>
            <a:ext cx="38253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400">
                <a:solidFill>
                  <a:schemeClr val="dk1"/>
                </a:solidFill>
              </a:rPr>
              <a:t>Чат-бот для абитуриентов 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96897" y="3834675"/>
            <a:ext cx="1086600" cy="10220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адачи, которые можно решить с помощью чат-ботов" id="118" name="Google Shape;118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8438" y="2154150"/>
            <a:ext cx="2258612" cy="15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22500" y="1670125"/>
            <a:ext cx="7229100" cy="24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Выбор профессии, специальности, вуза, программы обучения для ребенка – это </a:t>
            </a:r>
            <a:r>
              <a:rPr b="0" i="0" lang="ru" sz="1400" u="none" cap="none" strike="noStrik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rPr>
              <a:t>важная миссия </a:t>
            </a:r>
            <a:r>
              <a:rPr b="0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каждого родителя. От этого зависит его </a:t>
            </a:r>
            <a:r>
              <a:rPr b="0" i="0" lang="ru" sz="1400" u="none" cap="none" strike="noStrik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rPr>
              <a:t>будущее</a:t>
            </a:r>
            <a:r>
              <a:rPr b="0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 Ошибки выбора профессии могут привести к слому личности человека, невозможности реализовать свои способности и таланты. </a:t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rPr>
              <a:t>Как помочь ребенку выбрать будущее? </a:t>
            </a:r>
            <a:r>
              <a:rPr b="0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Этим вопросом задается каждый родитель. </a:t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3"/>
          <p:cNvSpPr txBox="1"/>
          <p:nvPr>
            <p:ph idx="1" type="body"/>
          </p:nvPr>
        </p:nvSpPr>
        <p:spPr>
          <a:xfrm>
            <a:off x="-7" y="2475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chemeClr val="dk1"/>
                </a:solidFill>
              </a:rPr>
              <a:t>Подростки</a:t>
            </a:r>
            <a:r>
              <a:rPr lang="ru" sz="1500">
                <a:solidFill>
                  <a:srgbClr val="132C40"/>
                </a:solidFill>
              </a:rPr>
              <a:t> в возрасте от 16 лет </a:t>
            </a:r>
            <a:endParaRPr sz="1500">
              <a:solidFill>
                <a:srgbClr val="132C4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chemeClr val="dk1"/>
                </a:solidFill>
              </a:rPr>
              <a:t>Родители</a:t>
            </a:r>
            <a:r>
              <a:rPr lang="ru" sz="1500">
                <a:solidFill>
                  <a:srgbClr val="132C40"/>
                </a:solidFill>
              </a:rPr>
              <a:t> школьников (10-11 классов)</a:t>
            </a:r>
            <a:endParaRPr sz="1500">
              <a:solidFill>
                <a:srgbClr val="132C4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chemeClr val="dk1"/>
                </a:solidFill>
              </a:rPr>
              <a:t>Студенты</a:t>
            </a:r>
            <a:r>
              <a:rPr lang="ru" sz="1500">
                <a:solidFill>
                  <a:srgbClr val="132C40"/>
                </a:solidFill>
              </a:rPr>
              <a:t> (4 курса бакалавриата или 4-5 курса специалитета), планирующие поступать на магистерскую программу или в аспирантуру </a:t>
            </a:r>
            <a:endParaRPr sz="1500">
              <a:solidFill>
                <a:srgbClr val="132C4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Люди, </a:t>
            </a:r>
            <a:r>
              <a:rPr lang="ru" sz="1500">
                <a:solidFill>
                  <a:schemeClr val="dk1"/>
                </a:solidFill>
              </a:rPr>
              <a:t>не получившие высшее образование</a:t>
            </a:r>
            <a:r>
              <a:rPr lang="ru" sz="1500">
                <a:solidFill>
                  <a:srgbClr val="132C40"/>
                </a:solidFill>
              </a:rPr>
              <a:t> и планирующие поступить в ВУЗ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/>
          <p:nvPr>
            <p:ph type="title"/>
          </p:nvPr>
        </p:nvSpPr>
        <p:spPr>
          <a:xfrm>
            <a:off x="1227217" y="6800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4"/>
          <p:cNvSpPr txBox="1"/>
          <p:nvPr>
            <p:ph idx="1" type="body"/>
          </p:nvPr>
        </p:nvSpPr>
        <p:spPr>
          <a:xfrm>
            <a:off x="457193" y="1431724"/>
            <a:ext cx="7950300" cy="2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Осознанный и тщательный процесс выбора профессии – это всегда </a:t>
            </a:r>
            <a:r>
              <a:rPr lang="ru" sz="1500">
                <a:solidFill>
                  <a:schemeClr val="dk1"/>
                </a:solidFill>
              </a:rPr>
              <a:t>объемная и кропотливая работа</a:t>
            </a:r>
            <a:r>
              <a:rPr lang="ru" sz="1500"/>
              <a:t>. В первую очередь – по сбору информации. Абитуриенты, пренебрегая этим, делают </a:t>
            </a:r>
            <a:r>
              <a:rPr lang="ru" sz="1500">
                <a:solidFill>
                  <a:schemeClr val="dk1"/>
                </a:solidFill>
              </a:rPr>
              <a:t>выбор наобум</a:t>
            </a:r>
            <a:r>
              <a:rPr lang="ru" sz="1500"/>
              <a:t>, недостаточно изучив, какие есть специальности в разных вузах, сложно ли на них поступить, насколько они востребованы на рынке труда.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Это приводит к </a:t>
            </a:r>
            <a:r>
              <a:rPr lang="ru" sz="1500">
                <a:solidFill>
                  <a:schemeClr val="dk1"/>
                </a:solidFill>
              </a:rPr>
              <a:t>ошибкам</a:t>
            </a:r>
            <a:r>
              <a:rPr lang="ru" sz="1500"/>
              <a:t>. Недостаточно изучив предложения университетов, абитуриент может пропустить более простой, удобный и интересный вариант поступления. Или же он может выбрать ту специальность, на которой интересно учиться, но которая совсем </a:t>
            </a:r>
            <a:r>
              <a:rPr lang="ru" sz="1500">
                <a:solidFill>
                  <a:schemeClr val="dk1"/>
                </a:solidFill>
              </a:rPr>
              <a:t>не пользуется спросом</a:t>
            </a:r>
            <a:r>
              <a:rPr lang="ru" sz="1500"/>
              <a:t> на рынке. Трудоустроиться по ней будет сложно.</a:t>
            </a:r>
            <a:endParaRPr sz="1500"/>
          </a:p>
        </p:txBody>
      </p:sp>
      <p:sp>
        <p:nvSpPr>
          <p:cNvPr id="159" name="Google Shape;159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 txBox="1"/>
          <p:nvPr>
            <p:ph type="title"/>
          </p:nvPr>
        </p:nvSpPr>
        <p:spPr>
          <a:xfrm>
            <a:off x="1389004" y="158400"/>
            <a:ext cx="678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RTGlobal как решение проблемы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5"/>
          <p:cNvSpPr txBox="1"/>
          <p:nvPr>
            <p:ph idx="1" type="body"/>
          </p:nvPr>
        </p:nvSpPr>
        <p:spPr>
          <a:xfrm>
            <a:off x="324000" y="1666793"/>
            <a:ext cx="8296343" cy="3303226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>
                <a:solidFill>
                  <a:srgbClr val="000000"/>
                </a:solidFill>
              </a:rPr>
              <a:t>В чат-боте будет представлена информация обо всех образовательных учреждений Поволжья.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>
                <a:solidFill>
                  <a:srgbClr val="000000"/>
                </a:solidFill>
              </a:rPr>
              <a:t>С помощью чат-бота в Telegrame, в функции  которого будут заложены </a:t>
            </a:r>
            <a:r>
              <a:rPr lang="ru" sz="1500">
                <a:solidFill>
                  <a:schemeClr val="dk1"/>
                </a:solidFill>
              </a:rPr>
              <a:t>ответы на часто задаваемые вопросы</a:t>
            </a:r>
            <a:r>
              <a:rPr lang="ru" sz="1500">
                <a:solidFill>
                  <a:srgbClr val="000000"/>
                </a:solidFill>
              </a:rPr>
              <a:t>, абитуриенты найдут ответы: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rgbClr val="000000"/>
                </a:solidFill>
              </a:rPr>
              <a:t>как </a:t>
            </a:r>
            <a:r>
              <a:rPr lang="ru" sz="1500">
                <a:solidFill>
                  <a:schemeClr val="dk1"/>
                </a:solidFill>
              </a:rPr>
              <a:t>выбрать</a:t>
            </a:r>
            <a:r>
              <a:rPr lang="ru" sz="1500">
                <a:solidFill>
                  <a:srgbClr val="000000"/>
                </a:solidFill>
              </a:rPr>
              <a:t> вуз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chemeClr val="dk1"/>
                </a:solidFill>
              </a:rPr>
              <a:t>количество</a:t>
            </a:r>
            <a:r>
              <a:rPr lang="ru" sz="1500">
                <a:solidFill>
                  <a:srgbClr val="000000"/>
                </a:solidFill>
              </a:rPr>
              <a:t> бюджетных мест 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rgbClr val="000000"/>
                </a:solidFill>
              </a:rPr>
              <a:t>какие </a:t>
            </a:r>
            <a:r>
              <a:rPr lang="ru" sz="1500">
                <a:solidFill>
                  <a:schemeClr val="dk1"/>
                </a:solidFill>
              </a:rPr>
              <a:t>предметы</a:t>
            </a:r>
            <a:r>
              <a:rPr lang="ru" sz="1500">
                <a:solidFill>
                  <a:srgbClr val="000000"/>
                </a:solidFill>
              </a:rPr>
              <a:t> нужно сдавать для той или иной специальности 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chemeClr val="dk1"/>
                </a:solidFill>
              </a:rPr>
              <a:t>стоимость</a:t>
            </a:r>
            <a:r>
              <a:rPr lang="ru" sz="1500">
                <a:solidFill>
                  <a:srgbClr val="000000"/>
                </a:solidFill>
              </a:rPr>
              <a:t> обучения 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rgbClr val="000000"/>
                </a:solidFill>
              </a:rPr>
              <a:t>минимальное </a:t>
            </a:r>
            <a:r>
              <a:rPr lang="ru" sz="1500">
                <a:solidFill>
                  <a:schemeClr val="dk1"/>
                </a:solidFill>
              </a:rPr>
              <a:t>количество баллов</a:t>
            </a:r>
            <a:r>
              <a:rPr lang="ru" sz="1500">
                <a:solidFill>
                  <a:srgbClr val="000000"/>
                </a:solidFill>
              </a:rPr>
              <a:t> для поступления 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rgbClr val="000000"/>
                </a:solidFill>
              </a:rPr>
              <a:t>сроки и способы </a:t>
            </a:r>
            <a:r>
              <a:rPr lang="ru" sz="1500">
                <a:solidFill>
                  <a:schemeClr val="dk1"/>
                </a:solidFill>
              </a:rPr>
              <a:t>подачи документов 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chemeClr val="dk1"/>
                </a:solidFill>
              </a:rPr>
              <a:t>перечень документов</a:t>
            </a:r>
            <a:r>
              <a:rPr lang="ru" sz="1500">
                <a:solidFill>
                  <a:srgbClr val="000000"/>
                </a:solidFill>
              </a:rPr>
              <a:t> для поступления 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chemeClr val="dk1"/>
                </a:solidFill>
              </a:rPr>
              <a:t>программа</a:t>
            </a:r>
            <a:r>
              <a:rPr lang="ru" sz="1500">
                <a:solidFill>
                  <a:srgbClr val="000000"/>
                </a:solidFill>
              </a:rPr>
              <a:t> обучения и т.д.</a:t>
            </a:r>
            <a:endParaRPr sz="1500">
              <a:solidFill>
                <a:srgbClr val="000000"/>
              </a:solidFill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5"/>
          <p:cNvSpPr/>
          <p:nvPr/>
        </p:nvSpPr>
        <p:spPr>
          <a:xfrm>
            <a:off x="1429200" y="713131"/>
            <a:ext cx="69228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latin typeface="Raleway"/>
                <a:ea typeface="Raleway"/>
                <a:cs typeface="Raleway"/>
                <a:sym typeface="Raleway"/>
              </a:rPr>
              <a:t>Мы создали чат-бот для выбора вуза и специальности  старшеклассников и абитуриентов, </a:t>
            </a:r>
            <a:r>
              <a:rPr b="0" i="0" lang="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учитывая их интересы</a:t>
            </a:r>
            <a:r>
              <a:rPr b="0" i="0" lang="ru" sz="1400" u="none" cap="none" strike="noStrike">
                <a:latin typeface="Raleway"/>
                <a:ea typeface="Raleway"/>
                <a:cs typeface="Raleway"/>
                <a:sym typeface="Raleway"/>
              </a:rPr>
              <a:t> и предпочтения. Создавая сервисы сайта, мы провели масштабное </a:t>
            </a:r>
            <a:r>
              <a:rPr b="0" i="0" lang="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исследование</a:t>
            </a:r>
            <a:r>
              <a:rPr b="0" i="0" lang="ru" sz="1400" u="none" cap="none" strike="noStrike">
                <a:latin typeface="Raleway"/>
                <a:ea typeface="Raleway"/>
                <a:cs typeface="Raleway"/>
                <a:sym typeface="Raleway"/>
              </a:rPr>
              <a:t> выпускников российских школ, чтобы понять наиболее актуальные для них проблемы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774190" y="1616452"/>
            <a:ext cx="5118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“RTGlobal”,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абитуриентам и родителям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затруднений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выбора места поступления 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нехватки знаний о приемной комиссии и активной жизни университетов  Поволжья 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400" u="none" cap="none" strike="noStrike">
                <a:latin typeface="Raleway"/>
                <a:ea typeface="Raleway"/>
                <a:cs typeface="Raleway"/>
                <a:sym typeface="Raleway"/>
              </a:rPr>
              <a:t>чат-бота</a:t>
            </a:r>
            <a:endParaRPr b="0" i="0" sz="1400" u="none" cap="none" strike="noStrike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упрощения поиска учебного заведения и правильного выбора профессии 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6"/>
          <p:cNvPicPr preferRelativeResize="0"/>
          <p:nvPr/>
        </p:nvPicPr>
        <p:blipFill rotWithShape="1">
          <a:blip r:embed="rId3">
            <a:alphaModFix/>
          </a:blip>
          <a:srcRect b="22154" l="18338" r="18161" t="0"/>
          <a:stretch/>
        </p:blipFill>
        <p:spPr>
          <a:xfrm>
            <a:off x="5893101" y="747149"/>
            <a:ext cx="2856349" cy="3501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401718" y="4905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7"/>
          <p:cNvSpPr txBox="1"/>
          <p:nvPr>
            <p:ph type="title"/>
          </p:nvPr>
        </p:nvSpPr>
        <p:spPr>
          <a:xfrm>
            <a:off x="401717" y="456025"/>
            <a:ext cx="15684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7"/>
          <p:cNvSpPr txBox="1"/>
          <p:nvPr>
            <p:ph idx="1" type="body"/>
          </p:nvPr>
        </p:nvSpPr>
        <p:spPr>
          <a:xfrm>
            <a:off x="371825" y="3781325"/>
            <a:ext cx="44820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Наше решение будет стоить </a:t>
            </a:r>
            <a:r>
              <a:rPr lang="ru" sz="1500">
                <a:solidFill>
                  <a:schemeClr val="dk1"/>
                </a:solidFill>
              </a:rPr>
              <a:t>150 ₽/мес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4910151" y="1001123"/>
            <a:ext cx="3510000" cy="3332400"/>
          </a:xfrm>
          <a:prstGeom prst="ellipse">
            <a:avLst/>
          </a:prstGeom>
          <a:solidFill>
            <a:srgbClr val="674EA7"/>
          </a:solidFill>
          <a:ln cap="flat" cmpd="sng" w="952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5372600" y="1837475"/>
            <a:ext cx="2585100" cy="2494500"/>
          </a:xfrm>
          <a:prstGeom prst="ellipse">
            <a:avLst/>
          </a:prstGeom>
          <a:solidFill>
            <a:srgbClr val="8E7CC3"/>
          </a:solidFill>
          <a:ln cap="flat" cmpd="sng" w="9525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5811800" y="2674525"/>
            <a:ext cx="1706700" cy="1659000"/>
          </a:xfrm>
          <a:prstGeom prst="ellipse">
            <a:avLst/>
          </a:prstGeom>
          <a:solidFill>
            <a:srgbClr val="B4A7D6"/>
          </a:solidFill>
          <a:ln cap="flat" cmpd="sng" w="9525">
            <a:solidFill>
              <a:srgbClr val="B4A7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7"/>
          <p:cNvSpPr txBox="1"/>
          <p:nvPr/>
        </p:nvSpPr>
        <p:spPr>
          <a:xfrm>
            <a:off x="5679500" y="1055500"/>
            <a:ext cx="1971300" cy="44624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" sz="17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TAM</a:t>
            </a:r>
            <a:endParaRPr/>
          </a:p>
        </p:txBody>
      </p:sp>
      <p:sp>
        <p:nvSpPr>
          <p:cNvPr id="208" name="Google Shape;208;p7"/>
          <p:cNvSpPr txBox="1"/>
          <p:nvPr/>
        </p:nvSpPr>
        <p:spPr>
          <a:xfrm>
            <a:off x="5294900" y="3151975"/>
            <a:ext cx="2740500" cy="44624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" sz="17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SOM</a:t>
            </a:r>
            <a:endParaRPr/>
          </a:p>
        </p:txBody>
      </p:sp>
      <p:sp>
        <p:nvSpPr>
          <p:cNvPr id="209" name="Google Shape;209;p7"/>
          <p:cNvSpPr txBox="1"/>
          <p:nvPr/>
        </p:nvSpPr>
        <p:spPr>
          <a:xfrm flipH="1">
            <a:off x="4910150" y="1903938"/>
            <a:ext cx="3510000" cy="44624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" sz="17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SAM</a:t>
            </a:r>
            <a:endParaRPr b="0" i="0" sz="17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7"/>
          <p:cNvSpPr txBox="1"/>
          <p:nvPr/>
        </p:nvSpPr>
        <p:spPr>
          <a:xfrm>
            <a:off x="401724" y="1262038"/>
            <a:ext cx="6553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Количество абитуриентов в </a:t>
            </a:r>
            <a:r>
              <a:rPr b="0" i="0" lang="ru" sz="15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России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1,5 млн. чел.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7"/>
          <p:cNvSpPr txBox="1"/>
          <p:nvPr/>
        </p:nvSpPr>
        <p:spPr>
          <a:xfrm>
            <a:off x="371816" y="2009313"/>
            <a:ext cx="9144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Количество абитуриентов в </a:t>
            </a:r>
            <a:r>
              <a:rPr b="0" i="0" lang="ru" sz="15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Поволжье</a:t>
            </a:r>
            <a:endParaRPr b="0" i="0" sz="15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370 тыс. чел.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55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500 000 руб.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7"/>
          <p:cNvSpPr txBox="1"/>
          <p:nvPr/>
        </p:nvSpPr>
        <p:spPr>
          <a:xfrm>
            <a:off x="371824" y="2895313"/>
            <a:ext cx="9144000" cy="8771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Количество абитуриентов в </a:t>
            </a:r>
            <a:r>
              <a:rPr b="0" i="0" lang="ru" sz="15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Пензенской</a:t>
            </a:r>
            <a:endParaRPr b="0" i="0" sz="15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Области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17 тыс. чел.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2 550 000 руб.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355776" y="4351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8"/>
          <p:cNvSpPr txBox="1"/>
          <p:nvPr>
            <p:ph type="title"/>
          </p:nvPr>
        </p:nvSpPr>
        <p:spPr>
          <a:xfrm>
            <a:off x="355775" y="400608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25" name="Google Shape;225;p8"/>
          <p:cNvGraphicFramePr/>
          <p:nvPr/>
        </p:nvGraphicFramePr>
        <p:xfrm>
          <a:off x="1029650" y="1046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{07B29ECE-6399-456E-BD17-737DA9231FC1}</a:tableStyleId>
              </a:tblPr>
              <a:tblGrid>
                <a:gridCol w="1431875"/>
                <a:gridCol w="1431875"/>
                <a:gridCol w="1431875"/>
                <a:gridCol w="1431875"/>
                <a:gridCol w="1431875"/>
              </a:tblGrid>
              <a:tr h="657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highlight>
                            <a:schemeClr val="accent4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Параметр</a:t>
                      </a:r>
                      <a:endParaRPr sz="1200" u="none" cap="none" strike="noStrike">
                        <a:highlight>
                          <a:schemeClr val="accent4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Матильда маркетинг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Ёж маркетинговое агентство 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Unistar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RTGlobal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96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Помощь для абитуриентов для поступления в ВУЗ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68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Специализация на целый регион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68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Большая база знаний для студентов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802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Дальнейшее развитие и охват других регионов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lang="ru" sz="35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35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7834" y="1210955"/>
            <a:ext cx="1034000" cy="103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9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9"/>
          <p:cNvSpPr/>
          <p:nvPr/>
        </p:nvSpPr>
        <p:spPr>
          <a:xfrm>
            <a:off x="586418" y="5213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9"/>
          <p:cNvSpPr txBox="1"/>
          <p:nvPr>
            <p:ph type="title"/>
          </p:nvPr>
        </p:nvSpPr>
        <p:spPr>
          <a:xfrm>
            <a:off x="586417" y="4954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6" name="Google Shape;236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0" name="Google Shape;240;p9"/>
          <p:cNvPicPr preferRelativeResize="0"/>
          <p:nvPr/>
        </p:nvPicPr>
        <p:blipFill rotWithShape="1">
          <a:blip r:embed="rId4">
            <a:alphaModFix/>
          </a:blip>
          <a:srcRect b="0" l="-1145" r="-1145" t="0"/>
          <a:stretch/>
        </p:blipFill>
        <p:spPr>
          <a:xfrm>
            <a:off x="458980" y="1485902"/>
            <a:ext cx="6996548" cy="20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0410" y="3135908"/>
            <a:ext cx="1034000" cy="1902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7693" y="3270818"/>
            <a:ext cx="1034000" cy="1039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56640" y="1032153"/>
            <a:ext cx="985475" cy="180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111135" y="1761664"/>
            <a:ext cx="1079125" cy="107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67183" y="3094404"/>
            <a:ext cx="1079125" cy="1985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61188" y="3241360"/>
            <a:ext cx="1079138" cy="108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064347" y="353375"/>
            <a:ext cx="1079125" cy="199218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9"/>
          <p:cNvSpPr txBox="1"/>
          <p:nvPr/>
        </p:nvSpPr>
        <p:spPr>
          <a:xfrm>
            <a:off x="1791058" y="4310475"/>
            <a:ext cx="14895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Событийный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маркетинг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9" name="Google Shape;249;p9"/>
          <p:cNvSpPr txBox="1"/>
          <p:nvPr/>
        </p:nvSpPr>
        <p:spPr>
          <a:xfrm>
            <a:off x="3399473" y="1210950"/>
            <a:ext cx="14895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Партнерский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маркетинг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p9"/>
          <p:cNvSpPr txBox="1"/>
          <p:nvPr/>
        </p:nvSpPr>
        <p:spPr>
          <a:xfrm>
            <a:off x="5043865" y="4048825"/>
            <a:ext cx="14058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Личная презентация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Цифровой маркетинг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1" name="Google Shape;251;p9"/>
          <p:cNvSpPr txBox="1"/>
          <p:nvPr/>
        </p:nvSpPr>
        <p:spPr>
          <a:xfrm>
            <a:off x="6270429" y="521350"/>
            <a:ext cx="14895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Привлечение лидеров и мнений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7" name="Google Shape;257;p10"/>
          <p:cNvSpPr txBox="1"/>
          <p:nvPr>
            <p:ph idx="1" type="body"/>
          </p:nvPr>
        </p:nvSpPr>
        <p:spPr>
          <a:xfrm>
            <a:off x="456818" y="2340281"/>
            <a:ext cx="7993200" cy="15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Участие в </a:t>
            </a:r>
            <a:r>
              <a:rPr lang="ru" sz="1500">
                <a:solidFill>
                  <a:schemeClr val="dk1"/>
                </a:solidFill>
              </a:rPr>
              <a:t>акселерационной программе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Проработана </a:t>
            </a:r>
            <a:r>
              <a:rPr lang="ru" sz="1500">
                <a:solidFill>
                  <a:schemeClr val="dk1"/>
                </a:solidFill>
              </a:rPr>
              <a:t>идея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Проведена </a:t>
            </a:r>
            <a:r>
              <a:rPr lang="ru" sz="1500">
                <a:solidFill>
                  <a:schemeClr val="dk1"/>
                </a:solidFill>
              </a:rPr>
              <a:t>оценка рынка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Проведен </a:t>
            </a:r>
            <a:r>
              <a:rPr lang="ru" sz="1500">
                <a:solidFill>
                  <a:schemeClr val="dk1"/>
                </a:solidFill>
              </a:rPr>
              <a:t>анализ конкурентов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Определена </a:t>
            </a:r>
            <a:r>
              <a:rPr lang="ru" sz="1500">
                <a:solidFill>
                  <a:schemeClr val="dk1"/>
                </a:solidFill>
              </a:rPr>
              <a:t>целевая аудитория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258" name="Google Shape;258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3" name="Google Shape;273;p11"/>
          <p:cNvGraphicFramePr/>
          <p:nvPr/>
        </p:nvGraphicFramePr>
        <p:xfrm>
          <a:off x="952500" y="864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{2BA18DF7-E177-4571-A6FE-18599BFE19DD}</a:tableStyleId>
              </a:tblPr>
              <a:tblGrid>
                <a:gridCol w="2413000"/>
                <a:gridCol w="2413000"/>
                <a:gridCol w="2413000"/>
              </a:tblGrid>
              <a:tr h="5894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highlight>
                            <a:schemeClr val="accent4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РОЛЬ</a:t>
                      </a:r>
                      <a:endParaRPr sz="1100">
                        <a:highlight>
                          <a:schemeClr val="accent4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ФАМИЛИЯ ИМЯ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ФОТО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solidFill>
                      <a:schemeClr val="accent4"/>
                    </a:solidFill>
                  </a:tcPr>
                </a:tc>
              </a:tr>
              <a:tr h="829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ЛИДЕР, ДИЗАЙНЕР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РОМАШКИНА АНАСТАСИЯ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829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ПРОДАЖНИК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ПУШКАРЕВА ВИКТОРИЯ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829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МАРКЕТОЛОГ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РОЖКОВА ЕЛИЗАВЕТА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829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СПИКЕР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ПИВНОВ ВЯЧЕСЛАВ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pic>
        <p:nvPicPr>
          <p:cNvPr id="274" name="Google Shape;27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1858" y="2225200"/>
            <a:ext cx="1022874" cy="1022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4924" y="1270001"/>
            <a:ext cx="868708" cy="115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4926" y="2967951"/>
            <a:ext cx="868701" cy="1159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01852" y="3751075"/>
            <a:ext cx="1022875" cy="102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2"/>
          <p:cNvSpPr txBox="1"/>
          <p:nvPr>
            <p:ph type="title"/>
          </p:nvPr>
        </p:nvSpPr>
        <p:spPr>
          <a:xfrm>
            <a:off x="1544617" y="4599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3" name="Google Shape;283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457193" y="46429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1183" y="53828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1" name="Google Shape;291;p12"/>
          <p:cNvGraphicFramePr/>
          <p:nvPr/>
        </p:nvGraphicFramePr>
        <p:xfrm>
          <a:off x="444772" y="127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{07B29ECE-6399-456E-BD17-737DA9231FC1}</a:tableStyleId>
              </a:tblPr>
              <a:tblGrid>
                <a:gridCol w="4121675"/>
                <a:gridCol w="734400"/>
                <a:gridCol w="33408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ЧТО ДЕЛАЕМ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СРОК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ОТВЕТСТВЕННЫЙ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0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Создание схемы для чат-бота, Разработка сценария бота в конструкторе.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0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Тестирование и отладка бота.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Дек. 2023 - март 2024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Ромашкина Анастасия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Сбор необходимой информация. Интеграция с образовательными организациями </a:t>
                      </a:r>
                      <a:endParaRPr sz="10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Дек. 2023 - февр. 2024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Пушкарева Виктория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6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Создание MVP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Дек. 2023 - март 2024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Рожкова Елизавета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2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Запуск маркетинга и продвижение проекта </a:t>
                      </a:r>
                      <a:endParaRPr sz="10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Февр. - март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Пивнов Вячеслав</a:t>
                      </a:r>
                      <a:endParaRPr sz="10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Презентация продукта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Март 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Пивнов Вячеслав</a:t>
                      </a:r>
                      <a:endParaRPr sz="10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2" name="Google Shape;292;p12"/>
          <p:cNvSpPr/>
          <p:nvPr/>
        </p:nvSpPr>
        <p:spPr>
          <a:xfrm>
            <a:off x="2257200" y="3995218"/>
            <a:ext cx="45720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8" name="Google Shape;298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500">
                <a:solidFill>
                  <a:srgbClr val="132C40"/>
                </a:solidFill>
              </a:rPr>
              <a:t>Ромашкина Анастасия </a:t>
            </a:r>
            <a:endParaRPr b="1"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Контактный телефон: 89023413364</a:t>
            </a:r>
            <a:endParaRPr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Почта: nastya.romashkinaaa@mail.ru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</cp:coreProperties>
</file>