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4"/>
  </p:notesMasterIdLst>
  <p:sldIdLst>
    <p:sldId id="256" r:id="rId2"/>
    <p:sldId id="258" r:id="rId3"/>
    <p:sldId id="264" r:id="rId4"/>
    <p:sldId id="259" r:id="rId5"/>
    <p:sldId id="261" r:id="rId6"/>
    <p:sldId id="266" r:id="rId7"/>
    <p:sldId id="260" r:id="rId8"/>
    <p:sldId id="262" r:id="rId9"/>
    <p:sldId id="263" r:id="rId10"/>
    <p:sldId id="265" r:id="rId11"/>
    <p:sldId id="267" r:id="rId12"/>
    <p:sldId id="26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D910AB-CE08-4AF0-B7CE-7EDC93FA9D8D}" type="datetimeFigureOut">
              <a:rPr lang="ru-RU" smtClean="0"/>
              <a:t>18.12.2024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7A24AB-BA29-4574-8556-D238EFA1FA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73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7A24AB-BA29-4574-8556-D238EFA1FAE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741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22D028CD-723E-4FF3-8985-F1CBA4C017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75DC28-536E-4F00-BB1B-AA2C43514D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790927F-EB72-4943-A4F1-25FF5E53C7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60CD705-FD9C-431A-9936-FD52D62DC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58EDD-1297-491C-869F-46A56D5375F4}" type="datetimeFigureOut">
              <a:rPr lang="ru-RU" smtClean="0"/>
              <a:t>18.12.2024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8D3D5ED-6FF7-49D3-857A-F34862263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2F6BBED-EC30-4DEC-B12A-71F8041B0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74D96-355F-4DC4-A888-65315767E58F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5837AFA3-985A-4D89-B5E5-07423B21B156}"/>
              </a:ext>
            </a:extLst>
          </p:cNvPr>
          <p:cNvSpPr/>
          <p:nvPr/>
        </p:nvSpPr>
        <p:spPr>
          <a:xfrm>
            <a:off x="1910773" y="1820718"/>
            <a:ext cx="8370454" cy="3216564"/>
          </a:xfrm>
          <a:prstGeom prst="rect">
            <a:avLst/>
          </a:prstGeom>
          <a:solidFill>
            <a:schemeClr val="bg1">
              <a:alpha val="96000"/>
            </a:schemeClr>
          </a:solidFill>
          <a:ln w="793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590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1489161-3B05-4A63-B015-C9159E087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1632D32-9C39-4577-A70A-971695C7A3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7EDC5CB-F1E9-43FD-B278-5ED6DC004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58EDD-1297-491C-869F-46A56D5375F4}" type="datetimeFigureOut">
              <a:rPr lang="ru-RU" smtClean="0"/>
              <a:t>18.12.2024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D0491ED-3DD7-4AB0-898A-9E39949FA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8704D1F-BB6E-4ECB-984F-0B07B43F5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74D96-355F-4DC4-A888-65315767E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3321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712ED4D-3602-44B7-887E-3F033774C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EF80791-2211-4C64-8674-818FA01B2C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AFC1121-B8F8-45EC-9FCF-5DB5FF3AA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58EDD-1297-491C-869F-46A56D5375F4}" type="datetimeFigureOut">
              <a:rPr lang="ru-RU" smtClean="0"/>
              <a:t>18.12.2024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E08141A-8FFF-4ADF-A599-5DCEA9C52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C793BEE-E39A-49C4-BD16-AC3E40E9A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74D96-355F-4DC4-A888-65315767E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460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7826609-C50A-42E7-AA76-D1DDDA82E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0AF0E6E-0167-41B8-98DA-3145909C19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28230466-33FE-4205-B98B-F249A668EE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97B33167-6E5B-4EB2-A670-21D8C0A6A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58EDD-1297-491C-869F-46A56D5375F4}" type="datetimeFigureOut">
              <a:rPr lang="ru-RU" smtClean="0"/>
              <a:t>18.12.2024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EED4446-AACE-43CB-AE88-3266FCF76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4AA3AB0-060C-4B5F-AF5F-A35AF65E2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74D96-355F-4DC4-A888-65315767E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384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12DAD50-0A51-4A5B-8346-98C9F5239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72536379-36FA-4ED6-8436-43B776994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EB4CAC2B-1C42-4E50-AE4A-6CE7D78725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4B3345D9-B562-4DD6-A5AC-3E95C67B83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AF63D96D-BE71-493B-93E5-20B2AFFE84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59725A01-0D60-45AD-9474-A04E71BDF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58EDD-1297-491C-869F-46A56D5375F4}" type="datetimeFigureOut">
              <a:rPr lang="ru-RU" smtClean="0"/>
              <a:t>18.12.2024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7048F86C-E6EB-4195-A5A5-652ACC3CD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C667313F-CEAF-46B1-BD19-78334930F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74D96-355F-4DC4-A888-65315767E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051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6754A31-04C2-48CF-869A-A8D776B98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22667DCA-DDC1-4CF2-8F6C-40644C212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58EDD-1297-491C-869F-46A56D5375F4}" type="datetimeFigureOut">
              <a:rPr lang="ru-RU" smtClean="0"/>
              <a:t>18.12.2024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738A0D09-1078-4D8A-AD01-0E64847B4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3E5D6BFF-14BB-46ED-A926-FDA9D0AB9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74D96-355F-4DC4-A888-65315767E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47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DCF65F2C-C71B-4806-8638-3C43E157D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58EDD-1297-491C-869F-46A56D5375F4}" type="datetimeFigureOut">
              <a:rPr lang="ru-RU" smtClean="0"/>
              <a:t>18.12.2024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15DA252C-EF0B-47D1-A134-2402424CF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E261A48-B0DC-456D-982D-1F1975B47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74D96-355F-4DC4-A888-65315767E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954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F63B6B1-1B52-4B2A-AB6C-6580AEBB9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8E2B1AC-2409-4E4B-9A81-6B62B1AC9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B9AB3F3E-D49B-46CC-91CB-EE7F0D88C2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99C7621-3D68-4D68-B936-8F44D31F4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58EDD-1297-491C-869F-46A56D5375F4}" type="datetimeFigureOut">
              <a:rPr lang="ru-RU" smtClean="0"/>
              <a:t>18.12.2024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A36ADFF0-8117-43D9-84B8-D9F75A2DD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6787D3A-5B9A-4D8B-A793-49A99DB9A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74D96-355F-4DC4-A888-65315767E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014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D9379DB-8F02-46BE-82BF-AB0BC3C38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06E6A392-4CF8-4FDF-9993-46F3768175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A19049F2-EBA3-4B2A-AC39-0D58FD4788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4C12D426-38AB-4CD6-AAE5-F0641371F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58EDD-1297-491C-869F-46A56D5375F4}" type="datetimeFigureOut">
              <a:rPr lang="ru-RU" smtClean="0"/>
              <a:t>18.12.2024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E87F651B-1A5B-41B3-B2BA-9B29235FE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5F17C398-CB9E-4D4C-83F3-B64F633F9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74D96-355F-4DC4-A888-65315767E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933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87F3CAA-8E71-4BD2-93FB-005705F93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49F4E425-7FB2-4408-87B2-4440E07B67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68D655E-BA42-43E7-A63C-445269931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58EDD-1297-491C-869F-46A56D5375F4}" type="datetimeFigureOut">
              <a:rPr lang="ru-RU" smtClean="0"/>
              <a:t>18.12.2024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4A2F260-AFE6-497B-BF69-1B8C4F491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4847C45-2484-4D89-A819-B64A40BAD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74D96-355F-4DC4-A888-65315767E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559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DB08B826-827C-42EB-96F9-2DA0CB505F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E69E56F4-C4E6-4A9E-A878-C0147243A9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0D2CAA4-6012-4EBC-B909-C525D7AF8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58EDD-1297-491C-869F-46A56D5375F4}" type="datetimeFigureOut">
              <a:rPr lang="ru-RU" smtClean="0"/>
              <a:t>18.12.2024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790025A-836F-428F-8319-DD9DA4520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42DFD92-E633-4414-8C31-CE6A0E194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74D96-355F-4DC4-A888-65315767E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645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566581C7-E1D4-46AF-BC80-9ED9123B0D6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4057ECA-4739-4B21-9FED-F50D3952B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751F9089-F8CD-4D91-AE28-EB32C58486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F2B523F-8D37-4C1D-9BE5-325F5BBA62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58EDD-1297-491C-869F-46A56D5375F4}" type="datetimeFigureOut">
              <a:rPr lang="ru-RU" smtClean="0"/>
              <a:t>18.12.2024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33664F2-8598-4F2F-854A-42AD3B409D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F951EE7-4DEB-4E51-9C82-3A8A03549C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74D96-355F-4DC4-A888-65315767E58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7C78A52F-9064-490D-9C2F-4EBA4260242A}"/>
              </a:ext>
            </a:extLst>
          </p:cNvPr>
          <p:cNvSpPr/>
          <p:nvPr/>
        </p:nvSpPr>
        <p:spPr>
          <a:xfrm>
            <a:off x="240145" y="212436"/>
            <a:ext cx="11711709" cy="6433128"/>
          </a:xfrm>
          <a:prstGeom prst="rect">
            <a:avLst/>
          </a:prstGeom>
          <a:solidFill>
            <a:schemeClr val="bg1">
              <a:alpha val="96000"/>
            </a:schemeClr>
          </a:solidFill>
          <a:ln w="793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0159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514901"/>
            <a:ext cx="9144000" cy="2224586"/>
          </a:xfrm>
        </p:spPr>
        <p:txBody>
          <a:bodyPr>
            <a:normAutofit/>
          </a:bodyPr>
          <a:lstStyle/>
          <a:p>
            <a:r>
              <a:rPr lang="ru-RU" b="1" dirty="0" smtClean="0"/>
              <a:t>Средство для волос</a:t>
            </a:r>
            <a:br>
              <a:rPr lang="ru-RU" b="1" dirty="0" smtClean="0"/>
            </a:br>
            <a:r>
              <a:rPr lang="ru-RU" b="1" dirty="0" smtClean="0"/>
              <a:t>«</a:t>
            </a:r>
            <a:r>
              <a:rPr lang="en-US" b="1" dirty="0" err="1" smtClean="0"/>
              <a:t>Sushka</a:t>
            </a:r>
            <a:r>
              <a:rPr lang="ru-RU" b="1" dirty="0" smtClean="0"/>
              <a:t>»</a:t>
            </a:r>
            <a:endParaRPr lang="ru-RU" sz="22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67552" y="3643951"/>
            <a:ext cx="8256895" cy="1395484"/>
          </a:xfrm>
        </p:spPr>
        <p:txBody>
          <a:bodyPr/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sz="3200" dirty="0"/>
              <a:t>Средство позволяющее высушить волосы без электроприборов.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0" y="5137879"/>
            <a:ext cx="1961396" cy="14949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0" y="3342088"/>
            <a:ext cx="1846996" cy="174656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8339" y="2761590"/>
            <a:ext cx="1207067" cy="1160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546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Кто наши клиенты?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501254"/>
            <a:ext cx="5181600" cy="4675709"/>
          </a:xfrm>
        </p:spPr>
        <p:txBody>
          <a:bodyPr>
            <a:noAutofit/>
          </a:bodyPr>
          <a:lstStyle/>
          <a:p>
            <a:r>
              <a:rPr lang="ru-RU" sz="3200" dirty="0" smtClean="0"/>
              <a:t>Молодые профессионалы</a:t>
            </a:r>
            <a:endParaRPr lang="ru-RU" sz="3200" dirty="0"/>
          </a:p>
          <a:p>
            <a:r>
              <a:rPr lang="ru-RU" sz="3200" dirty="0" smtClean="0"/>
              <a:t>Женщины</a:t>
            </a:r>
            <a:r>
              <a:rPr lang="ru-RU" sz="3200" dirty="0"/>
              <a:t>, заботящиеся о </a:t>
            </a:r>
            <a:r>
              <a:rPr lang="ru-RU" sz="3200" dirty="0" smtClean="0"/>
              <a:t>красоте</a:t>
            </a:r>
            <a:endParaRPr lang="ru-RU" sz="3200" dirty="0"/>
          </a:p>
          <a:p>
            <a:r>
              <a:rPr lang="ru-RU" sz="3200" dirty="0" smtClean="0"/>
              <a:t>Спортсмены </a:t>
            </a:r>
            <a:r>
              <a:rPr lang="ru-RU" sz="3200" dirty="0"/>
              <a:t>и активные </a:t>
            </a:r>
            <a:r>
              <a:rPr lang="ru-RU" sz="3200" dirty="0" smtClean="0"/>
              <a:t>путешественники</a:t>
            </a:r>
          </a:p>
          <a:p>
            <a:r>
              <a:rPr lang="ru-RU" sz="3200" dirty="0"/>
              <a:t>Салоны красоты и </a:t>
            </a:r>
            <a:r>
              <a:rPr lang="ru-RU" sz="3200" dirty="0" smtClean="0"/>
              <a:t>парикмахерские</a:t>
            </a:r>
          </a:p>
          <a:p>
            <a:r>
              <a:rPr lang="ru-RU" sz="3200" dirty="0"/>
              <a:t>Спортивные клубы и фитнес-центры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09982" y="1560250"/>
            <a:ext cx="4843818" cy="469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424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098645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Трудности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210483" y="1555845"/>
            <a:ext cx="6172200" cy="4114800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1651379"/>
            <a:ext cx="4141645" cy="4217609"/>
          </a:xfrm>
        </p:spPr>
        <p:txBody>
          <a:bodyPr>
            <a:normAutofit fontScale="925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Трата </a:t>
            </a:r>
            <a:r>
              <a:rPr lang="ru-RU" sz="2800" dirty="0"/>
              <a:t>большого количества времени на сушку волос.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Шум от электроприборов.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Нехватка сил на полное высушивание волос.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Секущиеся кончики от использования различных фенов.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7924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Описание решения / продукт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Средство для волос, позволяющее высушить волосы без электроприборов и вреда для волос.</a:t>
            </a:r>
          </a:p>
          <a:p>
            <a:r>
              <a:rPr lang="ru-RU" dirty="0"/>
              <a:t>Работает на основе специального химического вещества, </a:t>
            </a:r>
            <a:r>
              <a:rPr lang="ru-RU" dirty="0" smtClean="0"/>
              <a:t>испаряющего </a:t>
            </a:r>
            <a:r>
              <a:rPr lang="ru-RU" dirty="0"/>
              <a:t>влагу с </a:t>
            </a:r>
            <a:r>
              <a:rPr lang="ru-RU" dirty="0" smtClean="0"/>
              <a:t>волос.</a:t>
            </a:r>
            <a:endParaRPr lang="ru-RU" dirty="0"/>
          </a:p>
          <a:p>
            <a:r>
              <a:rPr lang="ru-RU" dirty="0"/>
              <a:t>Повлияет на качество волос, количество затраченного времени на </a:t>
            </a:r>
            <a:r>
              <a:rPr lang="ru-RU" dirty="0" smtClean="0"/>
              <a:t>высушивание.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73505" y="1508695"/>
            <a:ext cx="4668268" cy="466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58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Рынок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812808" y="1528550"/>
            <a:ext cx="6083191" cy="4057488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1209" y="1690688"/>
            <a:ext cx="5181600" cy="4351338"/>
          </a:xfrm>
        </p:spPr>
        <p:txBody>
          <a:bodyPr/>
          <a:lstStyle/>
          <a:p>
            <a:r>
              <a:rPr lang="ru-RU" dirty="0" smtClean="0"/>
              <a:t>География рынка: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Для начала средство будем продавать по всей России, так как с вывозом за границу на сегодняшний день будут проблемы из-за санкций и политической обстановки.</a:t>
            </a:r>
          </a:p>
          <a:p>
            <a:pPr marL="0" indent="0">
              <a:buNone/>
            </a:pPr>
            <a:r>
              <a:rPr lang="ru-RU" dirty="0" smtClean="0"/>
              <a:t>В дальнейшем выход на мировой рынок вполне возможен.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6026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Сектор рынка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B2C </a:t>
            </a:r>
            <a:r>
              <a:rPr lang="ru-RU" dirty="0"/>
              <a:t>(</a:t>
            </a:r>
            <a:r>
              <a:rPr lang="ru-RU" dirty="0" err="1"/>
              <a:t>business-to-consumer</a:t>
            </a:r>
            <a:r>
              <a:rPr lang="ru-RU" dirty="0"/>
              <a:t>): Продукт будет продаваться непосредственно конечным потребителям.</a:t>
            </a:r>
          </a:p>
          <a:p>
            <a:r>
              <a:rPr lang="ru-RU" dirty="0" smtClean="0"/>
              <a:t> </a:t>
            </a:r>
            <a:r>
              <a:rPr lang="ru-RU" dirty="0"/>
              <a:t>B2B (</a:t>
            </a:r>
            <a:r>
              <a:rPr lang="ru-RU" dirty="0" err="1"/>
              <a:t>business-to-business</a:t>
            </a:r>
            <a:r>
              <a:rPr lang="ru-RU" dirty="0"/>
              <a:t>): Продукт также будет направлен на юридические лица, такие как салоны красоты и фитнес-центры, предоставляющие своим клиентам услуги по уходу за волосами.</a:t>
            </a:r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19800" y="2014787"/>
            <a:ext cx="5181600" cy="34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085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Рынок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199" y="1569493"/>
            <a:ext cx="10515601" cy="200622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По оценкам </a:t>
            </a:r>
            <a:r>
              <a:rPr lang="ru-RU" dirty="0" err="1"/>
              <a:t>BusinesStat</a:t>
            </a:r>
            <a:r>
              <a:rPr lang="ru-RU" dirty="0"/>
              <a:t>, в 2023 г розничные продажи фенов и приборов для укладки волос в России снизились на 1,2% по сравнению с предыдущим годом и составили 9,2 млн шт. </a:t>
            </a:r>
            <a:r>
              <a:rPr lang="ru-RU" dirty="0" smtClean="0"/>
              <a:t>(https</a:t>
            </a:r>
            <a:r>
              <a:rPr lang="ru-RU" dirty="0"/>
              <a:t>://businesstat.ru/images/demo/hair_dryers_russia_demo_businesstat.pdf?ysclid=m293z286gs513848602)</a:t>
            </a:r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571767" y="3973344"/>
            <a:ext cx="9048465" cy="1990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986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Сравнение с конкурентами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871579" cy="4351338"/>
          </a:xfrm>
        </p:spPr>
        <p:txBody>
          <a:bodyPr/>
          <a:lstStyle/>
          <a:p>
            <a:r>
              <a:rPr lang="ru-RU" dirty="0" smtClean="0"/>
              <a:t>Кто наши конкуренты?</a:t>
            </a:r>
          </a:p>
          <a:p>
            <a:pPr marL="0" indent="0">
              <a:buNone/>
            </a:pPr>
            <a:r>
              <a:rPr lang="ru-RU" dirty="0" smtClean="0"/>
              <a:t>Производители фенов, а также средств, ускоряющих процесс сушки волос, такие как (</a:t>
            </a:r>
            <a:r>
              <a:rPr lang="en-US" dirty="0"/>
              <a:t>Matrix Oil Wonders Flash Blow Dry </a:t>
            </a:r>
            <a:r>
              <a:rPr lang="en-US" dirty="0" smtClean="0"/>
              <a:t>Oil</a:t>
            </a:r>
            <a:r>
              <a:rPr lang="ru-RU" dirty="0" smtClean="0"/>
              <a:t>, </a:t>
            </a:r>
            <a:r>
              <a:rPr lang="en-US" dirty="0"/>
              <a:t>Color Wow Speed Dry Blow Dry </a:t>
            </a:r>
            <a:r>
              <a:rPr lang="en-US" dirty="0" smtClean="0"/>
              <a:t>Spray</a:t>
            </a:r>
            <a:r>
              <a:rPr lang="ru-RU" dirty="0" smtClean="0"/>
              <a:t>,</a:t>
            </a:r>
            <a:r>
              <a:rPr lang="en-US" dirty="0"/>
              <a:t> Cloud Nine Magical Quick Dry </a:t>
            </a:r>
            <a:r>
              <a:rPr lang="en-US" dirty="0" smtClean="0"/>
              <a:t>Potion</a:t>
            </a:r>
            <a:r>
              <a:rPr lang="ru-RU" dirty="0"/>
              <a:t>)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34164" r="33926"/>
          <a:stretch/>
        </p:blipFill>
        <p:spPr>
          <a:xfrm>
            <a:off x="3436732" y="3624774"/>
            <a:ext cx="1296538" cy="275173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29214" t="-277" r="28921"/>
          <a:stretch/>
        </p:blipFill>
        <p:spPr>
          <a:xfrm>
            <a:off x="5441475" y="3671248"/>
            <a:ext cx="1665026" cy="265878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37158" t="30" r="36733"/>
          <a:stretch/>
        </p:blipFill>
        <p:spPr>
          <a:xfrm flipH="1">
            <a:off x="8168069" y="3780458"/>
            <a:ext cx="1024548" cy="2615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913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Почему мы интереснее </a:t>
            </a:r>
            <a:r>
              <a:rPr lang="ru-RU" b="1" dirty="0" smtClean="0">
                <a:solidFill>
                  <a:srgbClr val="002060"/>
                </a:solidFill>
              </a:rPr>
              <a:t>потребителю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46663"/>
            <a:ext cx="10515600" cy="4730300"/>
          </a:xfrm>
        </p:spPr>
        <p:txBody>
          <a:bodyPr/>
          <a:lstStyle/>
          <a:p>
            <a:r>
              <a:rPr lang="ru-RU" dirty="0" smtClean="0"/>
              <a:t>1. </a:t>
            </a:r>
            <a:r>
              <a:rPr lang="ru-RU" b="1" dirty="0" smtClean="0">
                <a:solidFill>
                  <a:srgbClr val="002060"/>
                </a:solidFill>
              </a:rPr>
              <a:t>МЫ</a:t>
            </a:r>
            <a:r>
              <a:rPr lang="ru-RU" dirty="0" smtClean="0"/>
              <a:t> гарантируем безопасность и здоровье волос, так как нет прямого воздействия горячего воздуха фена. А ЗНАЧИТ кончики не будут сечься.</a:t>
            </a:r>
          </a:p>
          <a:p>
            <a:r>
              <a:rPr lang="ru-RU" dirty="0" smtClean="0"/>
              <a:t>2. </a:t>
            </a:r>
            <a:r>
              <a:rPr lang="ru-RU" b="1" dirty="0" smtClean="0">
                <a:solidFill>
                  <a:srgbClr val="002060"/>
                </a:solidFill>
              </a:rPr>
              <a:t>НАШ</a:t>
            </a:r>
            <a:r>
              <a:rPr lang="ru-RU" dirty="0" smtClean="0"/>
              <a:t> состав АБСОЛЮТНО не вреден для волос, так будет содержать в своей основе питательные масла и лекарственные препараты.</a:t>
            </a:r>
          </a:p>
          <a:p>
            <a:r>
              <a:rPr lang="ru-RU" dirty="0" smtClean="0"/>
              <a:t>3. </a:t>
            </a:r>
            <a:r>
              <a:rPr lang="ru-RU" b="1" dirty="0" smtClean="0">
                <a:solidFill>
                  <a:srgbClr val="002060"/>
                </a:solidFill>
              </a:rPr>
              <a:t>НИКАКОГО ШУМА</a:t>
            </a:r>
            <a:r>
              <a:rPr lang="ru-RU" dirty="0" smtClean="0"/>
              <a:t>. Пара </a:t>
            </a:r>
            <a:r>
              <a:rPr lang="ru-RU" dirty="0" err="1" smtClean="0"/>
              <a:t>пшиков</a:t>
            </a:r>
            <a:r>
              <a:rPr lang="ru-RU" dirty="0" smtClean="0"/>
              <a:t> на влажные волосы и </a:t>
            </a:r>
            <a:r>
              <a:rPr lang="ru-RU" dirty="0" err="1" smtClean="0"/>
              <a:t>вуаля</a:t>
            </a:r>
            <a:r>
              <a:rPr lang="ru-RU" dirty="0" smtClean="0"/>
              <a:t>! Потребитель готов покорять мир.</a:t>
            </a:r>
          </a:p>
          <a:p>
            <a:r>
              <a:rPr lang="ru-RU" dirty="0" smtClean="0"/>
              <a:t>4. </a:t>
            </a:r>
            <a:r>
              <a:rPr lang="ru-RU" b="1" dirty="0" smtClean="0">
                <a:solidFill>
                  <a:srgbClr val="002060"/>
                </a:solidFill>
              </a:rPr>
              <a:t>БЫСТРО</a:t>
            </a:r>
            <a:r>
              <a:rPr lang="ru-RU" dirty="0" smtClean="0"/>
              <a:t>. Влага испаряется за 5-7 минут, в то время как другие средства для ускорения предлагают 15.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2551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Бизнес-модель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11787"/>
            <a:ext cx="5780964" cy="4565176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Разовые продажи </a:t>
            </a:r>
          </a:p>
          <a:p>
            <a:pPr marL="0" indent="0">
              <a:buNone/>
            </a:pPr>
            <a:r>
              <a:rPr lang="ru-RU" dirty="0" smtClean="0"/>
              <a:t>Основной </a:t>
            </a:r>
            <a:r>
              <a:rPr lang="ru-RU" dirty="0"/>
              <a:t>доход будет поступать от продаж самого средства «</a:t>
            </a:r>
            <a:r>
              <a:rPr lang="ru-RU" dirty="0" err="1"/>
              <a:t>sushka</a:t>
            </a:r>
            <a:r>
              <a:rPr lang="ru-RU" dirty="0"/>
              <a:t>» через онлайн-магазины и физические точки </a:t>
            </a:r>
            <a:r>
              <a:rPr lang="ru-RU" dirty="0" smtClean="0"/>
              <a:t>продажи.</a:t>
            </a:r>
          </a:p>
          <a:p>
            <a:r>
              <a:rPr lang="ru-RU" dirty="0" err="1" smtClean="0"/>
              <a:t>Freemium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dirty="0" smtClean="0"/>
              <a:t>Предоставление </a:t>
            </a:r>
            <a:r>
              <a:rPr lang="ru-RU" dirty="0"/>
              <a:t>бесплатной версии аксессуаров (например, мини-версия для пробного использования) и опция улучшения или добавления специальных функций за дополнительную плату.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3581" y="1611787"/>
            <a:ext cx="4560219" cy="4565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5476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13899" y="409432"/>
            <a:ext cx="5705901" cy="610054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dirty="0"/>
              <a:t>Партнёрские </a:t>
            </a:r>
            <a:r>
              <a:rPr lang="ru-RU" b="1" dirty="0" smtClean="0"/>
              <a:t>программы</a:t>
            </a:r>
          </a:p>
          <a:p>
            <a:pPr marL="0" indent="0">
              <a:buNone/>
            </a:pPr>
            <a:r>
              <a:rPr lang="ru-RU" dirty="0" smtClean="0"/>
              <a:t>Описание</a:t>
            </a:r>
            <a:r>
              <a:rPr lang="ru-RU" dirty="0"/>
              <a:t>: Создание партнёрских программ с </a:t>
            </a:r>
            <a:r>
              <a:rPr lang="ru-RU" dirty="0" err="1"/>
              <a:t>блогерами</a:t>
            </a:r>
            <a:r>
              <a:rPr lang="ru-RU" dirty="0"/>
              <a:t> и влиятельными личностями в сфере красоты и ухода за волосами. Партнёры смогут получать комиссию с продаж, которые они генерируют через свои каналы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Расширенные </a:t>
            </a:r>
            <a:r>
              <a:rPr lang="ru-RU" dirty="0"/>
              <a:t>наборы товаров (</a:t>
            </a:r>
            <a:r>
              <a:rPr lang="ru-RU" dirty="0" err="1"/>
              <a:t>Product</a:t>
            </a:r>
            <a:r>
              <a:rPr lang="ru-RU" dirty="0"/>
              <a:t> </a:t>
            </a:r>
            <a:r>
              <a:rPr lang="ru-RU" dirty="0" err="1"/>
              <a:t>Bundles</a:t>
            </a:r>
            <a:r>
              <a:rPr lang="ru-RU" dirty="0" smtClean="0"/>
              <a:t>):</a:t>
            </a:r>
          </a:p>
          <a:p>
            <a:pPr marL="0" indent="0">
              <a:buNone/>
            </a:pPr>
            <a:r>
              <a:rPr lang="ru-RU" dirty="0" smtClean="0"/>
              <a:t>Описание</a:t>
            </a:r>
            <a:r>
              <a:rPr lang="ru-RU" dirty="0"/>
              <a:t>: Продавать комплекты, состоящие из «</a:t>
            </a:r>
            <a:r>
              <a:rPr lang="ru-RU" dirty="0" err="1"/>
              <a:t>sushka</a:t>
            </a:r>
            <a:r>
              <a:rPr lang="ru-RU" dirty="0"/>
              <a:t>» и дополнительных средств по уходу за волосами (шампуни, маски и т.д.) с дисконтной ценой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19800" y="786452"/>
            <a:ext cx="5346507" cy="5346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524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45910" y="668740"/>
            <a:ext cx="5473890" cy="5508223"/>
          </a:xfrm>
        </p:spPr>
        <p:txBody>
          <a:bodyPr>
            <a:normAutofit fontScale="92500" lnSpcReduction="10000"/>
          </a:bodyPr>
          <a:lstStyle/>
          <a:p>
            <a:pPr marL="0" lvl="0" indent="0" algn="ctr">
              <a:buNone/>
            </a:pPr>
            <a:r>
              <a:rPr lang="ru-RU" b="1" dirty="0">
                <a:solidFill>
                  <a:prstClr val="black"/>
                </a:solidFill>
              </a:rPr>
              <a:t>Каналы привлечения и коммуникации</a:t>
            </a:r>
          </a:p>
          <a:p>
            <a:pPr marL="0" lvl="0" indent="0">
              <a:buNone/>
            </a:pPr>
            <a:r>
              <a:rPr lang="ru-RU" dirty="0">
                <a:solidFill>
                  <a:prstClr val="black"/>
                </a:solidFill>
              </a:rPr>
              <a:t>Социальные сети (</a:t>
            </a:r>
            <a:r>
              <a:rPr lang="ru-RU" dirty="0" err="1">
                <a:solidFill>
                  <a:prstClr val="black"/>
                </a:solidFill>
              </a:rPr>
              <a:t>Social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Media</a:t>
            </a:r>
            <a:r>
              <a:rPr lang="ru-RU" dirty="0">
                <a:solidFill>
                  <a:prstClr val="black"/>
                </a:solidFill>
              </a:rPr>
              <a:t>):</a:t>
            </a:r>
          </a:p>
          <a:p>
            <a:pPr marL="0" lvl="0" indent="0">
              <a:buNone/>
            </a:pPr>
            <a:r>
              <a:rPr lang="ru-RU" dirty="0">
                <a:solidFill>
                  <a:prstClr val="black"/>
                </a:solidFill>
              </a:rPr>
              <a:t>Каналы: </a:t>
            </a:r>
            <a:r>
              <a:rPr lang="ru-RU" dirty="0" err="1">
                <a:solidFill>
                  <a:prstClr val="black"/>
                </a:solidFill>
              </a:rPr>
              <a:t>telegram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TikTok</a:t>
            </a:r>
            <a:r>
              <a:rPr lang="ru-RU" dirty="0">
                <a:solidFill>
                  <a:prstClr val="black"/>
                </a:solidFill>
              </a:rPr>
              <a:t>, </a:t>
            </a:r>
            <a:r>
              <a:rPr lang="ru-RU" dirty="0" err="1">
                <a:solidFill>
                  <a:prstClr val="black"/>
                </a:solidFill>
              </a:rPr>
              <a:t>Pinterest</a:t>
            </a:r>
            <a:r>
              <a:rPr lang="ru-RU" dirty="0">
                <a:solidFill>
                  <a:prstClr val="black"/>
                </a:solidFill>
              </a:rPr>
              <a:t>, </a:t>
            </a:r>
            <a:r>
              <a:rPr lang="ru-RU" dirty="0" err="1">
                <a:solidFill>
                  <a:prstClr val="black"/>
                </a:solidFill>
              </a:rPr>
              <a:t>Facebook</a:t>
            </a:r>
            <a:r>
              <a:rPr lang="ru-RU" dirty="0">
                <a:solidFill>
                  <a:prstClr val="black"/>
                </a:solidFill>
              </a:rPr>
              <a:t>.</a:t>
            </a:r>
          </a:p>
          <a:p>
            <a:pPr marL="0" lvl="0" indent="0" algn="ctr">
              <a:buNone/>
            </a:pPr>
            <a:r>
              <a:rPr lang="ru-RU" b="1" dirty="0">
                <a:solidFill>
                  <a:prstClr val="black"/>
                </a:solidFill>
              </a:rPr>
              <a:t>Стратегии:</a:t>
            </a:r>
          </a:p>
          <a:p>
            <a:pPr marL="0" lvl="0" indent="0">
              <a:buNone/>
            </a:pPr>
            <a:r>
              <a:rPr lang="ru-RU" dirty="0">
                <a:solidFill>
                  <a:prstClr val="black"/>
                </a:solidFill>
              </a:rPr>
              <a:t>Регулярные посты и истории с использованием продукта (отзывы клиентов, видео-примеры).</a:t>
            </a:r>
          </a:p>
          <a:p>
            <a:pPr marL="0" lvl="0" indent="0">
              <a:buNone/>
            </a:pPr>
            <a:r>
              <a:rPr lang="ru-RU" dirty="0">
                <a:solidFill>
                  <a:prstClr val="black"/>
                </a:solidFill>
              </a:rPr>
              <a:t>Проведение конкурсов и акций для увеличения вовлеченности.</a:t>
            </a:r>
          </a:p>
          <a:p>
            <a:pPr marL="0" lvl="0" indent="0">
              <a:buNone/>
            </a:pPr>
            <a:r>
              <a:rPr lang="ru-RU" dirty="0" err="1">
                <a:solidFill>
                  <a:prstClr val="black"/>
                </a:solidFill>
              </a:rPr>
              <a:t>Коллаборация</a:t>
            </a:r>
            <a:r>
              <a:rPr lang="ru-RU" dirty="0">
                <a:solidFill>
                  <a:prstClr val="black"/>
                </a:solidFill>
              </a:rPr>
              <a:t> с влиятельными личностями для продвижения продукта.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00978" y="1375249"/>
            <a:ext cx="435133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040474"/>
      </p:ext>
    </p:extLst>
  </p:cSld>
  <p:clrMapOvr>
    <a:masterClrMapping/>
  </p:clrMapOvr>
</p:sld>
</file>

<file path=ppt/theme/theme1.xml><?xml version="1.0" encoding="utf-8"?>
<a:theme xmlns:a="http://schemas.openxmlformats.org/drawingml/2006/main" name="синий золото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синий золото</Template>
  <TotalTime>145</TotalTime>
  <Words>515</Words>
  <Application>Microsoft Office PowerPoint</Application>
  <PresentationFormat>Широкоэкранный</PresentationFormat>
  <Paragraphs>51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синий золото</vt:lpstr>
      <vt:lpstr>Средство для волос «Sushka»</vt:lpstr>
      <vt:lpstr>Кто наши клиенты? </vt:lpstr>
      <vt:lpstr>Трудности</vt:lpstr>
      <vt:lpstr>Описание решения / продукт </vt:lpstr>
      <vt:lpstr>Рынок</vt:lpstr>
      <vt:lpstr>Сектор рынка</vt:lpstr>
      <vt:lpstr>Рынок</vt:lpstr>
      <vt:lpstr>Сравнение с конкурентами</vt:lpstr>
      <vt:lpstr>Почему мы интереснее потребителю</vt:lpstr>
      <vt:lpstr>Бизнес-модель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Средство для волос «Sushka» Средство позволяющее высушить волосы без электроприборов.</dc:title>
  <dc:creator>Учетная запись Майкрософт</dc:creator>
  <cp:lastModifiedBy>Учетная запись Майкрософт</cp:lastModifiedBy>
  <cp:revision>13</cp:revision>
  <dcterms:created xsi:type="dcterms:W3CDTF">2024-10-14T15:53:57Z</dcterms:created>
  <dcterms:modified xsi:type="dcterms:W3CDTF">2024-12-18T11:13:23Z</dcterms:modified>
</cp:coreProperties>
</file>