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94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0A8EDF-2DE3-47A9-BD36-71BD0527C4F0}">
  <a:tblStyle styleId="{9C0A8EDF-2DE3-47A9-BD36-71BD0527C4F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780" y="120"/>
      </p:cViewPr>
      <p:guideLst>
        <p:guide orient="horz" pos="1620"/>
        <p:guide pos="29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100" dirty="0"/>
              <a:t>LEXLEGIS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5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94594" y="1725924"/>
            <a:ext cx="750979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382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arenR"/>
            </a:pPr>
            <a:r>
              <a:rPr lang="ru" sz="1200" b="0" i="0" u="none" strike="noStrike" cap="none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Более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частыми становятся случаи</a:t>
            </a:r>
            <a:r>
              <a:rPr lang="en-US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,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когда предприниматели получают штрафы из-за отсутствие или неверно созданную маркировку рекламы</a:t>
            </a:r>
            <a:r>
              <a:rPr lang="en-US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endParaRPr lang="ru-RU" sz="1200" b="0" i="0" u="none" strike="noStrike" cap="none" dirty="0" smtClean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8382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arenR"/>
            </a:pPr>
            <a:r>
              <a:rPr lang="ru-RU" sz="1200" b="0" i="0" u="none" strike="noStrike" cap="none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Негативные 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санкции за нарушение обязательной маркировки доходят 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до 500.000 </a:t>
            </a:r>
            <a:r>
              <a:rPr lang="ru-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рублей.</a:t>
            </a:r>
            <a:endParaRPr lang="ru-RU" sz="1200" b="1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8382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arenR"/>
            </a:pPr>
            <a:r>
              <a:rPr lang="ru-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На 2023 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г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Существует порядка 6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.300.00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0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МСП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-RU" sz="1200" b="0" i="0" dirty="0" smtClean="0">
                <a:solidFill>
                  <a:srgbClr val="272727"/>
                </a:solidFill>
                <a:effectLst/>
                <a:latin typeface="+mj-lt"/>
              </a:rPr>
              <a:t>По данным опроса Win2Win </a:t>
            </a:r>
            <a:r>
              <a:rPr lang="ru-RU" sz="1200" b="0" i="0" dirty="0" err="1">
                <a:solidFill>
                  <a:srgbClr val="272727"/>
                </a:solidFill>
                <a:effectLst/>
                <a:latin typeface="+mj-lt"/>
              </a:rPr>
              <a:t>Communications</a:t>
            </a:r>
            <a:r>
              <a:rPr lang="ru-RU" sz="1200" b="0" i="0" dirty="0">
                <a:solidFill>
                  <a:srgbClr val="272727"/>
                </a:solidFill>
                <a:effectLst/>
                <a:latin typeface="+mj-lt"/>
              </a:rPr>
              <a:t> </a:t>
            </a:r>
            <a:r>
              <a:rPr lang="ru-RU" sz="1200" b="0" i="0" dirty="0" smtClean="0">
                <a:solidFill>
                  <a:srgbClr val="272727"/>
                </a:solidFill>
                <a:effectLst/>
                <a:latin typeface="+mj-lt"/>
              </a:rPr>
              <a:t>половина </a:t>
            </a:r>
            <a:r>
              <a:rPr lang="ru-RU" sz="1200" b="0" i="0" dirty="0">
                <a:solidFill>
                  <a:srgbClr val="272727"/>
                </a:solidFill>
                <a:effectLst/>
                <a:latin typeface="+mj-lt"/>
              </a:rPr>
              <a:t>россиян не знает о законодательных нововведениях, связанных с маркировкой интернет-рекламы (50,9%), еще 39% только слышали о них. Лишь 10,1% интересовались изменениями и изучали их в деталях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 </a:t>
            </a:r>
            <a:endParaRPr lang="ru-RU" sz="1200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lvl="0" indent="0">
              <a:buNone/>
            </a:pPr>
            <a:r>
              <a:rPr lang="ru-RU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ЦА - физические и юридические лица, рекламирующие свои товары и услуги в сети Интернет, не имеющие корпоративного юриста, который мог бы помочь с правильной маркировкой рекламы в соответствии с поправками в ФЗ "О рекламе</a:t>
            </a:r>
            <a:r>
              <a:rPr lang="ru-RU" dirty="0" smtClean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". Так же юристы, которые ищут клиента в этой сфере.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656197" y="98020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81810" y="1559800"/>
            <a:ext cx="6568200" cy="28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>
              <a:buSzPts val="1800"/>
              <a:buNone/>
            </a:pPr>
            <a:r>
              <a:rPr lang="ru-RU" sz="1400" dirty="0">
                <a:highlight>
                  <a:srgbClr val="FFFFFF"/>
                </a:highlight>
                <a:latin typeface="+mn-lt"/>
                <a:ea typeface="Roboto"/>
                <a:cs typeface="Roboto"/>
                <a:sym typeface="Roboto"/>
              </a:rPr>
              <a:t>1</a:t>
            </a:r>
            <a:r>
              <a:rPr lang="en-US" sz="1400" dirty="0">
                <a:highlight>
                  <a:srgbClr val="FFFFFF"/>
                </a:highlight>
                <a:latin typeface="+mn-lt"/>
                <a:ea typeface="Roboto"/>
                <a:cs typeface="Roboto"/>
                <a:sym typeface="Roboto"/>
              </a:rPr>
              <a:t>.</a:t>
            </a:r>
            <a:r>
              <a:rPr lang="ru-RU" sz="1400" dirty="0">
                <a:highlight>
                  <a:srgbClr val="FFFFFF"/>
                </a:highlight>
                <a:latin typeface="+mn-lt"/>
                <a:ea typeface="Roboto"/>
                <a:cs typeface="Roboto"/>
                <a:sym typeface="Roboto"/>
              </a:rPr>
              <a:t> Штрафные санкции за нарушение маркировки. Многие организации не знают, как обезопасить свой бизнес от штрафов из-за того, что у них нет четкого понимания закона «О маркировки» и нововведениях в КоАП</a:t>
            </a:r>
            <a:r>
              <a:rPr lang="en-US" sz="1400" dirty="0">
                <a:highlight>
                  <a:srgbClr val="FFFFFF"/>
                </a:highlight>
                <a:latin typeface="+mn-lt"/>
                <a:ea typeface="Roboto"/>
                <a:cs typeface="Roboto"/>
                <a:sym typeface="Roboto"/>
              </a:rPr>
              <a:t>.</a:t>
            </a:r>
            <a:r>
              <a:rPr lang="ru-RU" sz="1400" dirty="0">
                <a:highlight>
                  <a:srgbClr val="FFFFFF"/>
                </a:highlight>
                <a:latin typeface="+mn-lt"/>
                <a:ea typeface="Roboto"/>
                <a:cs typeface="Roboto"/>
                <a:sym typeface="Roboto"/>
              </a:rPr>
              <a:t> </a:t>
            </a:r>
            <a:r>
              <a:rPr lang="ru-RU" sz="1400" dirty="0"/>
              <a:t>ФЗ от 24.06.2023 № 274-ФЗ "О внесении изменений в Кодекс Российской Федерации об административных правонарушениях" </a:t>
            </a:r>
            <a:endParaRPr lang="ru-RU" sz="1400" b="1" dirty="0">
              <a:solidFill>
                <a:srgbClr val="132C40"/>
              </a:solidFill>
              <a:latin typeface="+mn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   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2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Люди не знают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,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как оформить маркировку на интернет рекламу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 dirty="0">
                <a:solidFill>
                  <a:srgbClr val="132C40"/>
                </a:solidFill>
                <a:latin typeface="+mj-lt"/>
              </a:rPr>
              <a:t>   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3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 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Люди теряют деньги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,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прибыль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  <a:endParaRPr lang="ru-RU" sz="1400" dirty="0">
              <a:solidFill>
                <a:srgbClr val="132C40"/>
              </a:solidFill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  <a:latin typeface="+mj-lt"/>
              </a:rPr>
              <a:t>   4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Разобраться в законодательстве занимает много времени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Рекламная компания не идёт</a:t>
            </a:r>
            <a:r>
              <a:rPr lang="en-US" sz="1400" dirty="0">
                <a:solidFill>
                  <a:srgbClr val="132C40"/>
                </a:solidFill>
                <a:latin typeface="+mj-lt"/>
              </a:rPr>
              <a:t>.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 </a:t>
            </a:r>
            <a:endParaRPr lang="ru-RU" sz="1400" b="1" dirty="0">
              <a:solidFill>
                <a:srgbClr val="132C40"/>
              </a:solidFill>
              <a:latin typeface="+mj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b="1" dirty="0">
                <a:solidFill>
                  <a:srgbClr val="132C40"/>
                </a:solidFill>
                <a:latin typeface="+mj-lt"/>
              </a:rPr>
              <a:t>   </a:t>
            </a:r>
            <a:r>
              <a:rPr lang="ru-RU" sz="1400" dirty="0">
                <a:solidFill>
                  <a:srgbClr val="132C40"/>
                </a:solidFill>
                <a:latin typeface="+mj-lt"/>
              </a:rPr>
              <a:t>5. Юристы, специализирующиеся на маркировке интернет-рекламы не могут найти своего клиента.</a:t>
            </a: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7" y="129038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3" y="203014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Мы предоставим юристам интернет-платформу для оказания </a:t>
            </a:r>
            <a:r>
              <a:rPr lang="ru" dirty="0">
                <a:solidFill>
                  <a:srgbClr val="132C40"/>
                </a:solidFill>
              </a:rPr>
              <a:t>консультативных услуг. Компании, в свою очередь, будут получать решение своей проблемы, используя нашу платформу.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  <a:latin typeface="+mj-lt"/>
              </a:rPr>
              <a:t>Концепция</a:t>
            </a:r>
            <a:endParaRPr dirty="0">
              <a:solidFill>
                <a:srgbClr val="132C40"/>
              </a:solidFill>
              <a:latin typeface="+mj-lt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  <a:latin typeface="+mj-lt"/>
              </a:rPr>
              <a:t>Научно-технический параметр - онлайн-платформа с внутренним мессенджером.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  <a:latin typeface="+mj-lt"/>
              </a:rPr>
              <a:t>Юристы на нашей платформе получают экономию времени в поиске своих клиентов. </a:t>
            </a:r>
            <a:r>
              <a:rPr lang="ru" dirty="0">
                <a:solidFill>
                  <a:srgbClr val="132C40"/>
                </a:solidFill>
                <a:latin typeface="+mj-lt"/>
              </a:rPr>
              <a:t>Компании, в свою очередь, будут получать экономию времени для поиска специалиста, а также экономию денег, т.к. получат квалифицированную помощь в решении своей проблемы.</a:t>
            </a:r>
            <a:endParaRPr lang="ru-RU" sz="1400" dirty="0">
              <a:solidFill>
                <a:srgbClr val="132C40"/>
              </a:solidFill>
              <a:latin typeface="+mj-lt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432332" y="1649972"/>
            <a:ext cx="5118900" cy="286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Le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ХLegis,</a:t>
            </a:r>
            <a:endParaRPr sz="1200" b="0" i="0" u="none" strike="noStrike" cap="none" dirty="0">
              <a:solidFill>
                <a:schemeClr val="dk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юристам обрести свою клиентскую базу в сфере маркировки товаров и услуг</a:t>
            </a:r>
            <a:r>
              <a:rPr lang="en-US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,</a:t>
            </a:r>
            <a:r>
              <a:rPr lang="ru-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 а предпринимателям не потерять деньги</a:t>
            </a:r>
            <a:r>
              <a:rPr lang="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+mj-lt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соответствия нормам законодательства их маркировки</a:t>
            </a:r>
            <a:endParaRPr sz="1200" b="0" i="0" u="none" strike="noStrike" cap="none" dirty="0">
              <a:solidFill>
                <a:schemeClr val="dk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+mj-lt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+mj-lt"/>
                <a:ea typeface="Raleway"/>
                <a:cs typeface="Raleway"/>
                <a:sym typeface="Raleway"/>
              </a:rPr>
              <a:t> оказания консультаций в текстовом формате на собственной платформе </a:t>
            </a:r>
            <a:endParaRPr sz="1200" b="0" i="0" u="none" strike="noStrike" cap="none" dirty="0">
              <a:solidFill>
                <a:schemeClr val="dk2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и получать 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за это </a:t>
            </a:r>
            <a:r>
              <a:rPr lang="ru" sz="1200" dirty="0">
                <a:solidFill>
                  <a:schemeClr val="bg2"/>
                </a:solidFill>
                <a:ea typeface="Raleway SemiBold"/>
                <a:cs typeface="Raleway SemiBold"/>
                <a:sym typeface="Raleway SemiBold"/>
              </a:rPr>
              <a:t>деньги</a:t>
            </a:r>
            <a:r>
              <a:rPr lang="en-US" sz="1200" i="0" u="none" strike="noStrike" cap="none" dirty="0">
                <a:solidFill>
                  <a:schemeClr val="bg2"/>
                </a:solidFill>
                <a:latin typeface="+mj-lt"/>
                <a:ea typeface="Raleway SemiBold"/>
                <a:cs typeface="Raleway SemiBold"/>
                <a:sym typeface="Raleway SemiBold"/>
              </a:rPr>
              <a:t>.</a:t>
            </a:r>
            <a:endParaRPr sz="1200" i="0" u="none" strike="noStrike" cap="none" dirty="0">
              <a:solidFill>
                <a:schemeClr val="dk2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594322" y="410300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894580" y="1123380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+mj-lt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 dirty="0">
              <a:solidFill>
                <a:schemeClr val="dk1"/>
              </a:solidFill>
              <a:latin typeface="+mj-lt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594322" y="39582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594322" y="1609558"/>
            <a:ext cx="79932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Мы работаем на рынке B2С, </a:t>
            </a:r>
            <a:r>
              <a:rPr lang="en-US" dirty="0">
                <a:latin typeface="+mj-lt"/>
              </a:rPr>
              <a:t>B2B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Наша ЦА - это </a:t>
            </a:r>
            <a:r>
              <a:rPr lang="ru-RU" dirty="0">
                <a:latin typeface="+mj-lt"/>
              </a:rPr>
              <a:t>6 млн</a:t>
            </a:r>
            <a:r>
              <a:rPr lang="ru" dirty="0">
                <a:latin typeface="+mj-lt"/>
              </a:rPr>
              <a:t> компаний. По данным Яндекса рекламу только в Директ из них запускают 400.000. Из них только 2% могут обратиться к нам – 8.000 компаний. 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latin typeface="+mj-lt"/>
              </a:rPr>
              <a:t>Консультация</a:t>
            </a:r>
            <a:r>
              <a:rPr lang="ru" dirty="0">
                <a:latin typeface="+mj-lt"/>
              </a:rPr>
              <a:t> будет стоить 400, 700 и 1500 рублей.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С каждой консультации мы получаем 25%. Это 100, 175 и 375 рублей соответственно.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Так же имеется возможность дополнительного заработка с помощью внедрения подписки.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Сможем заработать в первый год – примерно 255.500 рублей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88944" y="2340288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ru-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МТС</a:t>
            </a:r>
            <a:r>
              <a:rPr lang="en-US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”, “</a:t>
            </a:r>
            <a:r>
              <a:rPr lang="ru-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Яндекс</a:t>
            </a:r>
            <a:r>
              <a:rPr lang="en-US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”, “</a:t>
            </a:r>
            <a:r>
              <a:rPr lang="ru-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ВК</a:t>
            </a:r>
            <a:r>
              <a:rPr lang="en-US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”.</a:t>
            </a:r>
            <a:endParaRPr sz="1200" b="0" i="0" u="none" strike="noStrike" cap="none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Сильная сторона конкурентов </a:t>
            </a:r>
            <a:r>
              <a:rPr lang="ru" sz="1200" dirty="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– большой бюджет, </a:t>
            </a:r>
            <a:r>
              <a:rPr lang="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уверенное положение на рынке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</a:t>
            </a:r>
            <a:r>
              <a:rPr lang="en-US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Наша сильная сторона – платформа является специализированной в одной сфере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, поэтому </a:t>
            </a:r>
            <a:r>
              <a:rPr lang="ru-RU" sz="120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люди </a:t>
            </a:r>
            <a:r>
              <a:rPr lang="ru-RU" sz="120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получают</a:t>
            </a:r>
            <a:r>
              <a:rPr lang="ru-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</a:t>
            </a:r>
            <a:r>
              <a:rPr lang="ru" sz="1200" smtClean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быструю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,</a:t>
            </a:r>
            <a:r>
              <a:rPr lang="ru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 чёткую и качественную работу по своему запросу</a:t>
            </a:r>
            <a:r>
              <a:rPr lang="en-US" sz="1200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. </a:t>
            </a:r>
            <a:endParaRPr sz="1200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720857" y="2483679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+mj-lt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+mj-lt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 dirty="0">
              <a:solidFill>
                <a:srgbClr val="132C40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Мы будем предоставлять платформу юристам для оказания консультативных услуг в сфере маркировки товаров и услуг в сети Интернет</a:t>
            </a:r>
            <a:r>
              <a:rPr lang="en-US" dirty="0">
                <a:latin typeface="+mj-lt"/>
              </a:rPr>
              <a:t>.</a:t>
            </a:r>
            <a:r>
              <a:rPr lang="ru-RU" dirty="0">
                <a:latin typeface="+mj-lt"/>
              </a:rPr>
              <a:t> 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Консультация (час) будет стоить 400, 700, 1500 рублей</a:t>
            </a:r>
            <a:r>
              <a:rPr lang="en-US" dirty="0">
                <a:latin typeface="+mj-lt"/>
              </a:rPr>
              <a:t>.</a:t>
            </a:r>
            <a:r>
              <a:rPr lang="ru-RU" dirty="0">
                <a:latin typeface="+mj-lt"/>
              </a:rPr>
              <a:t> 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У нас будут покупать возможность пользоваться нашей платформой</a:t>
            </a:r>
            <a:r>
              <a:rPr lang="en-US" dirty="0">
                <a:latin typeface="+mj-lt"/>
              </a:rPr>
              <a:t>.</a:t>
            </a:r>
            <a:r>
              <a:rPr lang="ru-RU" dirty="0">
                <a:latin typeface="+mj-lt"/>
              </a:rPr>
              <a:t> </a:t>
            </a:r>
            <a:endParaRPr dirty="0">
              <a:latin typeface="+mj-lt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latin typeface="+mj-lt"/>
              </a:rPr>
              <a:t>Дополнительно мы можем зарабатывать на</a:t>
            </a:r>
            <a:r>
              <a:rPr lang="ru-RU" dirty="0">
                <a:latin typeface="+mj-lt"/>
              </a:rPr>
              <a:t> подписке для юристов, которая предоставит им возможность раньше других о новых заявках от клиентов (стоимость подписки 199 рублей/месяц</a:t>
            </a:r>
            <a:r>
              <a:rPr lang="ru-RU" dirty="0" smtClean="0">
                <a:latin typeface="+mj-lt"/>
              </a:rPr>
              <a:t>).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" dirty="0"/>
              <a:t>С каждой консультации мы получаем 25%. Это 100, 175 и 375 рублей соответственно.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latin typeface="+mj-lt"/>
              </a:rPr>
              <a:t>В среднем в месяц мы планируем зарабатывать 11.220 рублей.</a:t>
            </a:r>
            <a:endParaRPr dirty="0">
              <a:latin typeface="+mj-lt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76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-RU" dirty="0">
                <a:latin typeface="+mj-lt"/>
              </a:rPr>
              <a:t>Мы </a:t>
            </a:r>
            <a:r>
              <a:rPr lang="ru" dirty="0">
                <a:latin typeface="+mj-lt"/>
              </a:rPr>
              <a:t>выявили: </a:t>
            </a:r>
            <a:endParaRPr dirty="0">
              <a:latin typeface="+mj-l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>
                <a:latin typeface="+mj-lt"/>
              </a:rPr>
              <a:t>актуальность</a:t>
            </a:r>
            <a:endParaRPr dirty="0">
              <a:latin typeface="+mj-l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>
                <a:latin typeface="+mj-lt"/>
              </a:rPr>
              <a:t>проблему</a:t>
            </a:r>
            <a:endParaRPr dirty="0">
              <a:latin typeface="+mj-l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 dirty="0">
                <a:latin typeface="+mj-lt"/>
              </a:rPr>
              <a:t>ЦА</a:t>
            </a:r>
            <a:endParaRPr dirty="0">
              <a:latin typeface="+mj-l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-RU" dirty="0">
                <a:latin typeface="+mj-lt"/>
              </a:rPr>
              <a:t>Р</a:t>
            </a:r>
            <a:r>
              <a:rPr lang="ru" dirty="0">
                <a:latin typeface="+mj-lt"/>
              </a:rPr>
              <a:t>ешение</a:t>
            </a:r>
          </a:p>
          <a:p>
            <a:pPr>
              <a:buFont typeface="Raleway"/>
              <a:buAutoNum type="arabicPeriod"/>
            </a:pPr>
            <a:r>
              <a:rPr lang="ru-RU" dirty="0"/>
              <a:t>Прослушали теорию по созданию проекта</a:t>
            </a: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>
            <p:extLst>
              <p:ext uri="{D42A27DB-BD31-4B8C-83A1-F6EECF244321}">
                <p14:modId xmlns:p14="http://schemas.microsoft.com/office/powerpoint/2010/main" val="1675439167"/>
              </p:ext>
            </p:extLst>
          </p:nvPr>
        </p:nvGraphicFramePr>
        <p:xfrm>
          <a:off x="456810" y="921625"/>
          <a:ext cx="7532025" cy="3934532"/>
        </p:xfrm>
        <a:graphic>
          <a:graphicData uri="http://schemas.openxmlformats.org/drawingml/2006/table">
            <a:tbl>
              <a:tblPr>
                <a:noFill/>
                <a:tableStyleId>{9C0A8EDF-2DE3-47A9-BD36-71BD0527C4F0}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Чернов Владислав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 ЗА ФИНАНСЫ (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CFO)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Спирина Олеся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377328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ИСПОЛНИТЕЛЬНЫЙ ДИРЕКТОР (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COO)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Сюзюмов Александр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Середенина Анастасия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ТЕХНИЧЕСКИЙ ДИРЕКТОР 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Юрченко Алексей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176203"/>
                  </a:ext>
                </a:extLst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804657" y="237259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530801" y="967020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Изучить рынок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Прослушать лекции 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Сформировать бизнес-модель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Предоставить её экспертам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Подготовиться к демо-дню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Далее развивать проект.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25" y="16093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01" y="23491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>
            <p:extLst>
              <p:ext uri="{D42A27DB-BD31-4B8C-83A1-F6EECF244321}">
                <p14:modId xmlns:p14="http://schemas.microsoft.com/office/powerpoint/2010/main" val="1639158528"/>
              </p:ext>
            </p:extLst>
          </p:nvPr>
        </p:nvGraphicFramePr>
        <p:xfrm>
          <a:off x="602834" y="2924210"/>
          <a:ext cx="7532025" cy="2039815"/>
        </p:xfrm>
        <a:graphic>
          <a:graphicData uri="http://schemas.openxmlformats.org/drawingml/2006/table">
            <a:tbl>
              <a:tblPr>
                <a:noFill/>
                <a:tableStyleId>{9C0A8EDF-2DE3-47A9-BD36-71BD0527C4F0}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Оформление презентации и паспорта проекта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 15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.09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30.09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Сюзюмов А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Получение необходимых знаний для реализации нашего проекта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 18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.09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н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Спирина О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Развитие проекта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 13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.11 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8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.12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Чернов В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Ю</a:t>
                      </a: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9" name="Google Shape;269;p36"/>
          <p:cNvSpPr txBox="1"/>
          <p:nvPr/>
        </p:nvSpPr>
        <p:spPr>
          <a:xfrm>
            <a:off x="456825" y="2571750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Чернов Владислав Юрьевич</a:t>
            </a:r>
            <a:r>
              <a:rPr lang="en-US" dirty="0">
                <a:solidFill>
                  <a:srgbClr val="132C40"/>
                </a:solidFill>
              </a:rPr>
              <a:t>.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Контактный номер</a:t>
            </a:r>
            <a:r>
              <a:rPr lang="en-US" dirty="0">
                <a:solidFill>
                  <a:srgbClr val="132C40"/>
                </a:solidFill>
              </a:rPr>
              <a:t>: 8(951)2994200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Электронная почта</a:t>
            </a:r>
            <a:r>
              <a:rPr lang="en-US" dirty="0">
                <a:solidFill>
                  <a:srgbClr val="132C40"/>
                </a:solidFill>
              </a:rPr>
              <a:t>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Vladchernov20004@icloud.ru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783</Words>
  <Application>Microsoft Office PowerPoint</Application>
  <PresentationFormat>Экран (16:9)</PresentationFormat>
  <Paragraphs>108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Gothic</vt:lpstr>
      <vt:lpstr>Helvetica Neue</vt:lpstr>
      <vt:lpstr>Raleway</vt:lpstr>
      <vt:lpstr>Raleway SemiBold</vt:lpstr>
      <vt:lpstr>Roboto</vt:lpstr>
      <vt:lpstr>Simple Light</vt:lpstr>
      <vt:lpstr>Simple Light</vt:lpstr>
      <vt:lpstr>LEXLEGIS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LEXLEGIS</dc:title>
  <dc:creator>2023</dc:creator>
  <cp:lastModifiedBy>Влад Чернов</cp:lastModifiedBy>
  <cp:revision>62</cp:revision>
  <dcterms:modified xsi:type="dcterms:W3CDTF">2023-11-27T14:37:57Z</dcterms:modified>
</cp:coreProperties>
</file>