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Cy Grotesk Wide" charset="1" panose="00000505000000000000"/>
      <p:regular r:id="rId16"/>
    </p:embeddedFont>
    <p:embeddedFont>
      <p:font typeface="Cy Grotesk Wide Bold" charset="1" panose="00000805000000000000"/>
      <p:regular r:id="rId17"/>
    </p:embeddedFont>
    <p:embeddedFont>
      <p:font typeface="DM Sans Bold" charset="1" panose="00000000000000000000"/>
      <p:regular r:id="rId18"/>
    </p:embeddedFont>
    <p:embeddedFont>
      <p:font typeface="DM Sans" charset="1" panose="000000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056969" y="2003291"/>
            <a:ext cx="6606911" cy="6548219"/>
            <a:chOff x="0" y="0"/>
            <a:chExt cx="1869997" cy="185338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69997" cy="1853385"/>
            </a:xfrm>
            <a:custGeom>
              <a:avLst/>
              <a:gdLst/>
              <a:ahLst/>
              <a:cxnLst/>
              <a:rect r="r" b="b" t="t" l="l"/>
              <a:pathLst>
                <a:path h="1853385" w="1869997">
                  <a:moveTo>
                    <a:pt x="0" y="0"/>
                  </a:moveTo>
                  <a:lnTo>
                    <a:pt x="1869997" y="0"/>
                  </a:lnTo>
                  <a:lnTo>
                    <a:pt x="1869997" y="1853385"/>
                  </a:lnTo>
                  <a:lnTo>
                    <a:pt x="0" y="1853385"/>
                  </a:lnTo>
                  <a:close/>
                </a:path>
              </a:pathLst>
            </a:custGeom>
            <a:solidFill>
              <a:srgbClr val="96E8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869997" cy="18914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715868" y="1649759"/>
            <a:ext cx="6383223" cy="6403106"/>
            <a:chOff x="0" y="0"/>
            <a:chExt cx="810276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0276" cy="812800"/>
            </a:xfrm>
            <a:custGeom>
              <a:avLst/>
              <a:gdLst/>
              <a:ahLst/>
              <a:cxnLst/>
              <a:rect r="r" b="b" t="t" l="l"/>
              <a:pathLst>
                <a:path h="812800" w="810276">
                  <a:moveTo>
                    <a:pt x="0" y="0"/>
                  </a:moveTo>
                  <a:lnTo>
                    <a:pt x="810276" y="0"/>
                  </a:lnTo>
                  <a:lnTo>
                    <a:pt x="81027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11352" t="0" r="-11352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609093" y="3692821"/>
            <a:ext cx="9396744" cy="2281624"/>
            <a:chOff x="0" y="0"/>
            <a:chExt cx="2474863" cy="60092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74863" cy="600922"/>
            </a:xfrm>
            <a:custGeom>
              <a:avLst/>
              <a:gdLst/>
              <a:ahLst/>
              <a:cxnLst/>
              <a:rect r="r" b="b" t="t" l="l"/>
              <a:pathLst>
                <a:path h="600922" w="2474863">
                  <a:moveTo>
                    <a:pt x="0" y="0"/>
                  </a:moveTo>
                  <a:lnTo>
                    <a:pt x="2474863" y="0"/>
                  </a:lnTo>
                  <a:lnTo>
                    <a:pt x="2474863" y="600922"/>
                  </a:lnTo>
                  <a:lnTo>
                    <a:pt x="0" y="600922"/>
                  </a:lnTo>
                  <a:close/>
                </a:path>
              </a:pathLst>
            </a:custGeom>
            <a:solidFill>
              <a:srgbClr val="EAFAB2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474863" cy="639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0" id="10"/>
          <p:cNvSpPr/>
          <p:nvPr/>
        </p:nvSpPr>
        <p:spPr>
          <a:xfrm>
            <a:off x="609093" y="6668219"/>
            <a:ext cx="9396744" cy="0"/>
          </a:xfrm>
          <a:prstGeom prst="line">
            <a:avLst/>
          </a:prstGeom>
          <a:ln cap="flat" w="952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1" id="11"/>
          <p:cNvSpPr txBox="true"/>
          <p:nvPr/>
        </p:nvSpPr>
        <p:spPr>
          <a:xfrm rot="0">
            <a:off x="609093" y="7365847"/>
            <a:ext cx="2650380" cy="689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56"/>
              </a:lnSpc>
            </a:pPr>
            <a:r>
              <a:rPr lang="en-US" sz="3968">
                <a:solidFill>
                  <a:srgbClr val="000000"/>
                </a:solidFill>
                <a:latin typeface="Cy Grotesk Wide"/>
                <a:ea typeface="Cy Grotesk Wide"/>
                <a:cs typeface="Cy Grotesk Wide"/>
                <a:sym typeface="Cy Grotesk Wide"/>
              </a:rPr>
              <a:t>Бохай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00533" y="3968903"/>
            <a:ext cx="9213864" cy="1858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58"/>
              </a:lnSpc>
            </a:pPr>
            <a:r>
              <a:rPr lang="en-US" sz="7158" b="true">
                <a:solidFill>
                  <a:srgbClr val="000000"/>
                </a:solidFill>
                <a:latin typeface="Cy Grotesk Wide Bold"/>
                <a:ea typeface="Cy Grotesk Wide Bold"/>
                <a:cs typeface="Cy Grotesk Wide Bold"/>
                <a:sym typeface="Cy Grotesk Wide Bold"/>
              </a:rPr>
              <a:t>ИММЕРСИВНЫЙ ОПЫТ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4748038" y="1649759"/>
            <a:ext cx="2788186" cy="762743"/>
          </a:xfrm>
          <a:custGeom>
            <a:avLst/>
            <a:gdLst/>
            <a:ahLst/>
            <a:cxnLst/>
            <a:rect r="r" b="b" t="t" l="l"/>
            <a:pathLst>
              <a:path h="762743" w="2788186">
                <a:moveTo>
                  <a:pt x="0" y="0"/>
                </a:moveTo>
                <a:lnTo>
                  <a:pt x="2788186" y="0"/>
                </a:lnTo>
                <a:lnTo>
                  <a:pt x="2788186" y="762743"/>
                </a:lnTo>
                <a:lnTo>
                  <a:pt x="0" y="7627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88" t="-168849" r="-5809" b="-66716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700533" y="1564034"/>
            <a:ext cx="7855147" cy="1482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54"/>
              </a:lnSpc>
            </a:pPr>
            <a:r>
              <a:rPr lang="en-US" sz="4253">
                <a:solidFill>
                  <a:srgbClr val="000000"/>
                </a:solidFill>
                <a:latin typeface="Cy Grotesk Wide"/>
                <a:ea typeface="Cy Grotesk Wide"/>
                <a:cs typeface="Cy Grotesk Wide"/>
                <a:sym typeface="Cy Grotesk Wide"/>
              </a:rPr>
              <a:t>Как вернуть интерес к истории через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4900182" y="9128994"/>
            <a:ext cx="2359118" cy="661137"/>
            <a:chOff x="0" y="0"/>
            <a:chExt cx="3145491" cy="88151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1144810" y="0"/>
              <a:ext cx="855872" cy="881516"/>
            </a:xfrm>
            <a:custGeom>
              <a:avLst/>
              <a:gdLst/>
              <a:ahLst/>
              <a:cxnLst/>
              <a:rect r="r" b="b" t="t" l="l"/>
              <a:pathLst>
                <a:path h="881516" w="855872">
                  <a:moveTo>
                    <a:pt x="0" y="0"/>
                  </a:moveTo>
                  <a:lnTo>
                    <a:pt x="855871" y="0"/>
                  </a:lnTo>
                  <a:lnTo>
                    <a:pt x="855871" y="881516"/>
                  </a:lnTo>
                  <a:lnTo>
                    <a:pt x="0" y="8815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7" id="17"/>
            <p:cNvGrpSpPr/>
            <p:nvPr/>
          </p:nvGrpSpPr>
          <p:grpSpPr>
            <a:xfrm rot="0">
              <a:off x="2263975" y="0"/>
              <a:ext cx="881516" cy="881516"/>
              <a:chOff x="0" y="0"/>
              <a:chExt cx="140071" cy="140071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140071" cy="140071"/>
              </a:xfrm>
              <a:custGeom>
                <a:avLst/>
                <a:gdLst/>
                <a:ahLst/>
                <a:cxnLst/>
                <a:rect r="r" b="b" t="t" l="l"/>
                <a:pathLst>
                  <a:path h="140071" w="140071">
                    <a:moveTo>
                      <a:pt x="0" y="0"/>
                    </a:moveTo>
                    <a:lnTo>
                      <a:pt x="140071" y="0"/>
                    </a:lnTo>
                    <a:lnTo>
                      <a:pt x="140071" y="140071"/>
                    </a:lnTo>
                    <a:lnTo>
                      <a:pt x="0" y="140071"/>
                    </a:lnTo>
                    <a:close/>
                  </a:path>
                </a:pathLst>
              </a:custGeom>
              <a:solidFill>
                <a:srgbClr val="EAFAB2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38100"/>
                <a:ext cx="140071" cy="1781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0" y="0"/>
              <a:ext cx="881516" cy="881516"/>
              <a:chOff x="0" y="0"/>
              <a:chExt cx="140071" cy="140071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140071" cy="140071"/>
              </a:xfrm>
              <a:custGeom>
                <a:avLst/>
                <a:gdLst/>
                <a:ahLst/>
                <a:cxnLst/>
                <a:rect r="r" b="b" t="t" l="l"/>
                <a:pathLst>
                  <a:path h="140071" w="140071">
                    <a:moveTo>
                      <a:pt x="0" y="0"/>
                    </a:moveTo>
                    <a:lnTo>
                      <a:pt x="140071" y="0"/>
                    </a:lnTo>
                    <a:lnTo>
                      <a:pt x="140071" y="140071"/>
                    </a:lnTo>
                    <a:lnTo>
                      <a:pt x="0" y="140071"/>
                    </a:lnTo>
                    <a:close/>
                  </a:path>
                </a:pathLst>
              </a:custGeom>
              <a:solidFill>
                <a:srgbClr val="96E8EE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38100"/>
                <a:ext cx="140071" cy="1781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sp>
        <p:nvSpPr>
          <p:cNvPr name="TextBox 23" id="23"/>
          <p:cNvSpPr txBox="true"/>
          <p:nvPr/>
        </p:nvSpPr>
        <p:spPr>
          <a:xfrm rot="0">
            <a:off x="16613559" y="9169923"/>
            <a:ext cx="645741" cy="522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96"/>
              </a:lnSpc>
            </a:pPr>
            <a:r>
              <a:rPr lang="en-US" sz="3068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83698" y="1096953"/>
            <a:ext cx="5897083" cy="1287453"/>
            <a:chOff x="0" y="0"/>
            <a:chExt cx="1553141" cy="33908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53141" cy="339082"/>
            </a:xfrm>
            <a:custGeom>
              <a:avLst/>
              <a:gdLst/>
              <a:ahLst/>
              <a:cxnLst/>
              <a:rect r="r" b="b" t="t" l="l"/>
              <a:pathLst>
                <a:path h="339082" w="1553141">
                  <a:moveTo>
                    <a:pt x="0" y="0"/>
                  </a:moveTo>
                  <a:lnTo>
                    <a:pt x="1553141" y="0"/>
                  </a:lnTo>
                  <a:lnTo>
                    <a:pt x="1553141" y="339082"/>
                  </a:lnTo>
                  <a:lnTo>
                    <a:pt x="0" y="339082"/>
                  </a:lnTo>
                  <a:close/>
                </a:path>
              </a:pathLst>
            </a:custGeom>
            <a:solidFill>
              <a:srgbClr val="EAFAB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553141" cy="3771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4900182" y="9128994"/>
            <a:ext cx="2359118" cy="661137"/>
            <a:chOff x="0" y="0"/>
            <a:chExt cx="3145491" cy="88151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144810" y="0"/>
              <a:ext cx="855872" cy="881516"/>
            </a:xfrm>
            <a:custGeom>
              <a:avLst/>
              <a:gdLst/>
              <a:ahLst/>
              <a:cxnLst/>
              <a:rect r="r" b="b" t="t" l="l"/>
              <a:pathLst>
                <a:path h="881516" w="855872">
                  <a:moveTo>
                    <a:pt x="0" y="0"/>
                  </a:moveTo>
                  <a:lnTo>
                    <a:pt x="855871" y="0"/>
                  </a:lnTo>
                  <a:lnTo>
                    <a:pt x="855871" y="881516"/>
                  </a:lnTo>
                  <a:lnTo>
                    <a:pt x="0" y="8815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7" id="7"/>
            <p:cNvGrpSpPr/>
            <p:nvPr/>
          </p:nvGrpSpPr>
          <p:grpSpPr>
            <a:xfrm rot="0">
              <a:off x="2263975" y="0"/>
              <a:ext cx="881516" cy="881516"/>
              <a:chOff x="0" y="0"/>
              <a:chExt cx="140071" cy="140071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40071" cy="140071"/>
              </a:xfrm>
              <a:custGeom>
                <a:avLst/>
                <a:gdLst/>
                <a:ahLst/>
                <a:cxnLst/>
                <a:rect r="r" b="b" t="t" l="l"/>
                <a:pathLst>
                  <a:path h="140071" w="140071">
                    <a:moveTo>
                      <a:pt x="0" y="0"/>
                    </a:moveTo>
                    <a:lnTo>
                      <a:pt x="140071" y="0"/>
                    </a:lnTo>
                    <a:lnTo>
                      <a:pt x="140071" y="140071"/>
                    </a:lnTo>
                    <a:lnTo>
                      <a:pt x="0" y="140071"/>
                    </a:lnTo>
                    <a:close/>
                  </a:path>
                </a:pathLst>
              </a:custGeom>
              <a:solidFill>
                <a:srgbClr val="EAFAB2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140071" cy="1781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0">
              <a:off x="0" y="0"/>
              <a:ext cx="881516" cy="881516"/>
              <a:chOff x="0" y="0"/>
              <a:chExt cx="140071" cy="140071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40071" cy="140071"/>
              </a:xfrm>
              <a:custGeom>
                <a:avLst/>
                <a:gdLst/>
                <a:ahLst/>
                <a:cxnLst/>
                <a:rect r="r" b="b" t="t" l="l"/>
                <a:pathLst>
                  <a:path h="140071" w="140071">
                    <a:moveTo>
                      <a:pt x="0" y="0"/>
                    </a:moveTo>
                    <a:lnTo>
                      <a:pt x="140071" y="0"/>
                    </a:lnTo>
                    <a:lnTo>
                      <a:pt x="140071" y="140071"/>
                    </a:lnTo>
                    <a:lnTo>
                      <a:pt x="0" y="140071"/>
                    </a:lnTo>
                    <a:close/>
                  </a:path>
                </a:pathLst>
              </a:custGeom>
              <a:solidFill>
                <a:srgbClr val="96E8EE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140071" cy="1781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sp>
        <p:nvSpPr>
          <p:cNvPr name="TextBox 13" id="13"/>
          <p:cNvSpPr txBox="true"/>
          <p:nvPr/>
        </p:nvSpPr>
        <p:spPr>
          <a:xfrm rot="0">
            <a:off x="1028700" y="1143000"/>
            <a:ext cx="6660341" cy="1260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73"/>
              </a:lnSpc>
            </a:pPr>
            <a:r>
              <a:rPr lang="en-US" sz="8957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THE IDEA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83698" y="3570985"/>
            <a:ext cx="9756515" cy="4869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Наша компания реализует интерактивный и иммерсивный подход к изучению истории.</a:t>
            </a:r>
          </a:p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Мы разрабатываем высокотехнологичный «edutainment», превращающий изучение истории и национальной идентичности в увлекательный цифровой опыт.</a:t>
            </a:r>
          </a:p>
          <a:p>
            <a:pPr algn="l">
              <a:lnSpc>
                <a:spcPts val="4296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136098" y="2734531"/>
            <a:ext cx="4725857" cy="522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96"/>
              </a:lnSpc>
            </a:pPr>
            <a:r>
              <a:rPr lang="en-US" sz="3068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ЧЕМ МЫ ЗАНИМАЕМСЯ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6613559" y="9169923"/>
            <a:ext cx="645741" cy="522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96"/>
              </a:lnSpc>
            </a:pPr>
            <a:r>
              <a:rPr lang="en-US" sz="3068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2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1768513" y="1726182"/>
            <a:ext cx="5490787" cy="6834278"/>
            <a:chOff x="0" y="0"/>
            <a:chExt cx="1404415" cy="174804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404415" cy="1748049"/>
            </a:xfrm>
            <a:custGeom>
              <a:avLst/>
              <a:gdLst/>
              <a:ahLst/>
              <a:cxnLst/>
              <a:rect r="r" b="b" t="t" l="l"/>
              <a:pathLst>
                <a:path h="1748049" w="1404415">
                  <a:moveTo>
                    <a:pt x="0" y="0"/>
                  </a:moveTo>
                  <a:lnTo>
                    <a:pt x="1404415" y="0"/>
                  </a:lnTo>
                  <a:lnTo>
                    <a:pt x="1404415" y="1748049"/>
                  </a:lnTo>
                  <a:lnTo>
                    <a:pt x="0" y="1748049"/>
                  </a:lnTo>
                  <a:close/>
                </a:path>
              </a:pathLst>
            </a:custGeom>
            <a:solidFill>
              <a:srgbClr val="96E8EE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404415" cy="17861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11053951" y="1096953"/>
            <a:ext cx="5490787" cy="6834278"/>
          </a:xfrm>
          <a:custGeom>
            <a:avLst/>
            <a:gdLst/>
            <a:ahLst/>
            <a:cxnLst/>
            <a:rect r="r" b="b" t="t" l="l"/>
            <a:pathLst>
              <a:path h="6834278" w="5490787">
                <a:moveTo>
                  <a:pt x="0" y="0"/>
                </a:moveTo>
                <a:lnTo>
                  <a:pt x="5490787" y="0"/>
                </a:lnTo>
                <a:lnTo>
                  <a:pt x="5490787" y="6834277"/>
                </a:lnTo>
                <a:lnTo>
                  <a:pt x="0" y="68342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83698" y="1096953"/>
            <a:ext cx="8111667" cy="1287453"/>
            <a:chOff x="0" y="0"/>
            <a:chExt cx="2136406" cy="33908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36406" cy="339082"/>
            </a:xfrm>
            <a:custGeom>
              <a:avLst/>
              <a:gdLst/>
              <a:ahLst/>
              <a:cxnLst/>
              <a:rect r="r" b="b" t="t" l="l"/>
              <a:pathLst>
                <a:path h="339082" w="2136406">
                  <a:moveTo>
                    <a:pt x="0" y="0"/>
                  </a:moveTo>
                  <a:lnTo>
                    <a:pt x="2136406" y="0"/>
                  </a:lnTo>
                  <a:lnTo>
                    <a:pt x="2136406" y="339082"/>
                  </a:lnTo>
                  <a:lnTo>
                    <a:pt x="0" y="339082"/>
                  </a:lnTo>
                  <a:close/>
                </a:path>
              </a:pathLst>
            </a:custGeom>
            <a:solidFill>
              <a:srgbClr val="96E8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36406" cy="3771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514350" y="2963880"/>
            <a:ext cx="19473531" cy="7996556"/>
            <a:chOff x="0" y="0"/>
            <a:chExt cx="5128831" cy="210608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128831" cy="2106089"/>
            </a:xfrm>
            <a:custGeom>
              <a:avLst/>
              <a:gdLst/>
              <a:ahLst/>
              <a:cxnLst/>
              <a:rect r="r" b="b" t="t" l="l"/>
              <a:pathLst>
                <a:path h="2106089" w="5128831">
                  <a:moveTo>
                    <a:pt x="0" y="0"/>
                  </a:moveTo>
                  <a:lnTo>
                    <a:pt x="5128831" y="0"/>
                  </a:lnTo>
                  <a:lnTo>
                    <a:pt x="5128831" y="2106089"/>
                  </a:lnTo>
                  <a:lnTo>
                    <a:pt x="0" y="2106089"/>
                  </a:lnTo>
                  <a:close/>
                </a:path>
              </a:pathLst>
            </a:custGeom>
            <a:solidFill>
              <a:srgbClr val="FAFAFA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5128831" cy="21441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83698" y="4064295"/>
            <a:ext cx="5162532" cy="4820593"/>
            <a:chOff x="0" y="0"/>
            <a:chExt cx="1359679" cy="126962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59679" cy="1269621"/>
            </a:xfrm>
            <a:custGeom>
              <a:avLst/>
              <a:gdLst/>
              <a:ahLst/>
              <a:cxnLst/>
              <a:rect r="r" b="b" t="t" l="l"/>
              <a:pathLst>
                <a:path h="1269621" w="1359679">
                  <a:moveTo>
                    <a:pt x="0" y="0"/>
                  </a:moveTo>
                  <a:lnTo>
                    <a:pt x="1359679" y="0"/>
                  </a:lnTo>
                  <a:lnTo>
                    <a:pt x="1359679" y="1269621"/>
                  </a:lnTo>
                  <a:lnTo>
                    <a:pt x="0" y="126962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359679" cy="13077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4900182" y="9128994"/>
            <a:ext cx="2359118" cy="661137"/>
            <a:chOff x="0" y="0"/>
            <a:chExt cx="3145491" cy="88151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144810" y="0"/>
              <a:ext cx="855872" cy="881516"/>
            </a:xfrm>
            <a:custGeom>
              <a:avLst/>
              <a:gdLst/>
              <a:ahLst/>
              <a:cxnLst/>
              <a:rect r="r" b="b" t="t" l="l"/>
              <a:pathLst>
                <a:path h="881516" w="855872">
                  <a:moveTo>
                    <a:pt x="0" y="0"/>
                  </a:moveTo>
                  <a:lnTo>
                    <a:pt x="855871" y="0"/>
                  </a:lnTo>
                  <a:lnTo>
                    <a:pt x="855871" y="881516"/>
                  </a:lnTo>
                  <a:lnTo>
                    <a:pt x="0" y="8815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3" id="13"/>
            <p:cNvGrpSpPr/>
            <p:nvPr/>
          </p:nvGrpSpPr>
          <p:grpSpPr>
            <a:xfrm rot="0">
              <a:off x="2263975" y="0"/>
              <a:ext cx="881516" cy="881516"/>
              <a:chOff x="0" y="0"/>
              <a:chExt cx="140071" cy="140071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140071" cy="140071"/>
              </a:xfrm>
              <a:custGeom>
                <a:avLst/>
                <a:gdLst/>
                <a:ahLst/>
                <a:cxnLst/>
                <a:rect r="r" b="b" t="t" l="l"/>
                <a:pathLst>
                  <a:path h="140071" w="140071">
                    <a:moveTo>
                      <a:pt x="0" y="0"/>
                    </a:moveTo>
                    <a:lnTo>
                      <a:pt x="140071" y="0"/>
                    </a:lnTo>
                    <a:lnTo>
                      <a:pt x="140071" y="140071"/>
                    </a:lnTo>
                    <a:lnTo>
                      <a:pt x="0" y="140071"/>
                    </a:lnTo>
                    <a:close/>
                  </a:path>
                </a:pathLst>
              </a:custGeom>
              <a:solidFill>
                <a:srgbClr val="EAFAB2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38100"/>
                <a:ext cx="140071" cy="1781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0" y="0"/>
              <a:ext cx="881516" cy="881516"/>
              <a:chOff x="0" y="0"/>
              <a:chExt cx="140071" cy="140071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140071" cy="140071"/>
              </a:xfrm>
              <a:custGeom>
                <a:avLst/>
                <a:gdLst/>
                <a:ahLst/>
                <a:cxnLst/>
                <a:rect r="r" b="b" t="t" l="l"/>
                <a:pathLst>
                  <a:path h="140071" w="140071">
                    <a:moveTo>
                      <a:pt x="0" y="0"/>
                    </a:moveTo>
                    <a:lnTo>
                      <a:pt x="140071" y="0"/>
                    </a:lnTo>
                    <a:lnTo>
                      <a:pt x="140071" y="140071"/>
                    </a:lnTo>
                    <a:lnTo>
                      <a:pt x="0" y="140071"/>
                    </a:lnTo>
                    <a:close/>
                  </a:path>
                </a:pathLst>
              </a:custGeom>
              <a:solidFill>
                <a:srgbClr val="96E8EE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-38100"/>
                <a:ext cx="140071" cy="1781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sp>
        <p:nvSpPr>
          <p:cNvPr name="TextBox 19" id="19"/>
          <p:cNvSpPr txBox="true"/>
          <p:nvPr/>
        </p:nvSpPr>
        <p:spPr>
          <a:xfrm rot="0">
            <a:off x="1028700" y="1143000"/>
            <a:ext cx="7882144" cy="1260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73"/>
              </a:lnSpc>
            </a:pPr>
            <a:r>
              <a:rPr lang="en-US" sz="8957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THE PROBLEM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32699" y="4403651"/>
            <a:ext cx="4620192" cy="26938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96"/>
              </a:lnSpc>
            </a:pPr>
            <a:r>
              <a:rPr lang="en-US" sz="30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Молодежь не видит связи между историей и своим окружением. Прошлое становится абстрактным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6613559" y="9169923"/>
            <a:ext cx="645741" cy="522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96"/>
              </a:lnSpc>
            </a:pPr>
            <a:r>
              <a:rPr lang="en-US" sz="3068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3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983698" y="2963880"/>
            <a:ext cx="5162532" cy="1190067"/>
            <a:chOff x="0" y="0"/>
            <a:chExt cx="1359679" cy="31343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359679" cy="313433"/>
            </a:xfrm>
            <a:custGeom>
              <a:avLst/>
              <a:gdLst/>
              <a:ahLst/>
              <a:cxnLst/>
              <a:rect r="r" b="b" t="t" l="l"/>
              <a:pathLst>
                <a:path h="313433" w="1359679">
                  <a:moveTo>
                    <a:pt x="0" y="0"/>
                  </a:moveTo>
                  <a:lnTo>
                    <a:pt x="1359679" y="0"/>
                  </a:lnTo>
                  <a:lnTo>
                    <a:pt x="1359679" y="313433"/>
                  </a:lnTo>
                  <a:lnTo>
                    <a:pt x="0" y="313433"/>
                  </a:lnTo>
                  <a:close/>
                </a:path>
              </a:pathLst>
            </a:custGeom>
            <a:solidFill>
              <a:srgbClr val="96E8E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1359679" cy="3515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1034929" y="3011505"/>
            <a:ext cx="5111301" cy="11192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93"/>
              </a:lnSpc>
            </a:pPr>
            <a:r>
              <a:rPr lang="en-US" b="true" sz="4068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ОТРЫВ ОТ РЕАЛЬНОСТИ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6514099" y="4064295"/>
            <a:ext cx="5162532" cy="4820593"/>
            <a:chOff x="0" y="0"/>
            <a:chExt cx="1359679" cy="1269621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359679" cy="1269621"/>
            </a:xfrm>
            <a:custGeom>
              <a:avLst/>
              <a:gdLst/>
              <a:ahLst/>
              <a:cxnLst/>
              <a:rect r="r" b="b" t="t" l="l"/>
              <a:pathLst>
                <a:path h="1269621" w="1359679">
                  <a:moveTo>
                    <a:pt x="0" y="0"/>
                  </a:moveTo>
                  <a:lnTo>
                    <a:pt x="1359679" y="0"/>
                  </a:lnTo>
                  <a:lnTo>
                    <a:pt x="1359679" y="1269621"/>
                  </a:lnTo>
                  <a:lnTo>
                    <a:pt x="0" y="126962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1359679" cy="13077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6785269" y="4403651"/>
            <a:ext cx="4620192" cy="3779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96"/>
              </a:lnSpc>
            </a:pPr>
            <a:r>
              <a:rPr lang="en-US" sz="30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История воспринимается как скучный и нерелевантный предмет, что ведет к безразличию в настоящем</a:t>
            </a:r>
          </a:p>
        </p:txBody>
      </p:sp>
      <p:grpSp>
        <p:nvGrpSpPr>
          <p:cNvPr name="Group 30" id="30"/>
          <p:cNvGrpSpPr/>
          <p:nvPr/>
        </p:nvGrpSpPr>
        <p:grpSpPr>
          <a:xfrm rot="0">
            <a:off x="6514099" y="2963880"/>
            <a:ext cx="5162532" cy="1100415"/>
            <a:chOff x="0" y="0"/>
            <a:chExt cx="1359679" cy="289821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359679" cy="289821"/>
            </a:xfrm>
            <a:custGeom>
              <a:avLst/>
              <a:gdLst/>
              <a:ahLst/>
              <a:cxnLst/>
              <a:rect r="r" b="b" t="t" l="l"/>
              <a:pathLst>
                <a:path h="289821" w="1359679">
                  <a:moveTo>
                    <a:pt x="0" y="0"/>
                  </a:moveTo>
                  <a:lnTo>
                    <a:pt x="1359679" y="0"/>
                  </a:lnTo>
                  <a:lnTo>
                    <a:pt x="1359679" y="289821"/>
                  </a:lnTo>
                  <a:lnTo>
                    <a:pt x="0" y="289821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1359679" cy="3279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6514099" y="3174493"/>
            <a:ext cx="5162532" cy="692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95"/>
              </a:lnSpc>
            </a:pPr>
            <a:r>
              <a:rPr lang="en-US" b="true" sz="4068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ПОТЕРЯ ИНТЕРЕСА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12096768" y="4064295"/>
            <a:ext cx="5162532" cy="4820593"/>
            <a:chOff x="0" y="0"/>
            <a:chExt cx="1359679" cy="1269621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359679" cy="1269621"/>
            </a:xfrm>
            <a:custGeom>
              <a:avLst/>
              <a:gdLst/>
              <a:ahLst/>
              <a:cxnLst/>
              <a:rect r="r" b="b" t="t" l="l"/>
              <a:pathLst>
                <a:path h="1269621" w="1359679">
                  <a:moveTo>
                    <a:pt x="0" y="0"/>
                  </a:moveTo>
                  <a:lnTo>
                    <a:pt x="1359679" y="0"/>
                  </a:lnTo>
                  <a:lnTo>
                    <a:pt x="1359679" y="1269621"/>
                  </a:lnTo>
                  <a:lnTo>
                    <a:pt x="0" y="126962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1359679" cy="13077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12345769" y="4403651"/>
            <a:ext cx="4620192" cy="26938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96"/>
              </a:lnSpc>
            </a:pPr>
            <a:r>
              <a:rPr lang="en-US" sz="30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Лекции и учебники не цепляют цифровое поколение. Им нужен интерактив, иммерсивность</a:t>
            </a:r>
          </a:p>
        </p:txBody>
      </p:sp>
      <p:grpSp>
        <p:nvGrpSpPr>
          <p:cNvPr name="Group 38" id="38"/>
          <p:cNvGrpSpPr/>
          <p:nvPr/>
        </p:nvGrpSpPr>
        <p:grpSpPr>
          <a:xfrm rot="0">
            <a:off x="12096768" y="2963880"/>
            <a:ext cx="5162532" cy="1190067"/>
            <a:chOff x="0" y="0"/>
            <a:chExt cx="1359679" cy="313433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359679" cy="313433"/>
            </a:xfrm>
            <a:custGeom>
              <a:avLst/>
              <a:gdLst/>
              <a:ahLst/>
              <a:cxnLst/>
              <a:rect r="r" b="b" t="t" l="l"/>
              <a:pathLst>
                <a:path h="313433" w="1359679">
                  <a:moveTo>
                    <a:pt x="0" y="0"/>
                  </a:moveTo>
                  <a:lnTo>
                    <a:pt x="1359679" y="0"/>
                  </a:lnTo>
                  <a:lnTo>
                    <a:pt x="1359679" y="313433"/>
                  </a:lnTo>
                  <a:lnTo>
                    <a:pt x="0" y="313433"/>
                  </a:lnTo>
                  <a:close/>
                </a:path>
              </a:pathLst>
            </a:custGeom>
            <a:solidFill>
              <a:srgbClr val="EAFAB2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38100"/>
              <a:ext cx="1359679" cy="3515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41" id="41"/>
          <p:cNvSpPr txBox="true"/>
          <p:nvPr/>
        </p:nvSpPr>
        <p:spPr>
          <a:xfrm rot="0">
            <a:off x="12096768" y="3011505"/>
            <a:ext cx="5162532" cy="11192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93"/>
              </a:lnSpc>
            </a:pPr>
            <a:r>
              <a:rPr lang="en-US" b="true" sz="4068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УСТАРЕВШИЕ ФОРМАТЫ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83698" y="1096953"/>
            <a:ext cx="7993858" cy="1287453"/>
            <a:chOff x="0" y="0"/>
            <a:chExt cx="2105378" cy="33908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05378" cy="339082"/>
            </a:xfrm>
            <a:custGeom>
              <a:avLst/>
              <a:gdLst/>
              <a:ahLst/>
              <a:cxnLst/>
              <a:rect r="r" b="b" t="t" l="l"/>
              <a:pathLst>
                <a:path h="339082" w="2105378">
                  <a:moveTo>
                    <a:pt x="0" y="0"/>
                  </a:moveTo>
                  <a:lnTo>
                    <a:pt x="2105378" y="0"/>
                  </a:lnTo>
                  <a:lnTo>
                    <a:pt x="2105378" y="339082"/>
                  </a:lnTo>
                  <a:lnTo>
                    <a:pt x="0" y="339082"/>
                  </a:lnTo>
                  <a:close/>
                </a:path>
              </a:pathLst>
            </a:custGeom>
            <a:solidFill>
              <a:srgbClr val="EAFAB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05378" cy="3771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4900182" y="9128994"/>
            <a:ext cx="2359118" cy="661137"/>
            <a:chOff x="0" y="0"/>
            <a:chExt cx="3145491" cy="88151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144810" y="0"/>
              <a:ext cx="855872" cy="881516"/>
            </a:xfrm>
            <a:custGeom>
              <a:avLst/>
              <a:gdLst/>
              <a:ahLst/>
              <a:cxnLst/>
              <a:rect r="r" b="b" t="t" l="l"/>
              <a:pathLst>
                <a:path h="881516" w="855872">
                  <a:moveTo>
                    <a:pt x="0" y="0"/>
                  </a:moveTo>
                  <a:lnTo>
                    <a:pt x="855871" y="0"/>
                  </a:lnTo>
                  <a:lnTo>
                    <a:pt x="855871" y="881516"/>
                  </a:lnTo>
                  <a:lnTo>
                    <a:pt x="0" y="8815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7" id="7"/>
            <p:cNvGrpSpPr/>
            <p:nvPr/>
          </p:nvGrpSpPr>
          <p:grpSpPr>
            <a:xfrm rot="0">
              <a:off x="2263975" y="0"/>
              <a:ext cx="881516" cy="881516"/>
              <a:chOff x="0" y="0"/>
              <a:chExt cx="140071" cy="140071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40071" cy="140071"/>
              </a:xfrm>
              <a:custGeom>
                <a:avLst/>
                <a:gdLst/>
                <a:ahLst/>
                <a:cxnLst/>
                <a:rect r="r" b="b" t="t" l="l"/>
                <a:pathLst>
                  <a:path h="140071" w="140071">
                    <a:moveTo>
                      <a:pt x="0" y="0"/>
                    </a:moveTo>
                    <a:lnTo>
                      <a:pt x="140071" y="0"/>
                    </a:lnTo>
                    <a:lnTo>
                      <a:pt x="140071" y="140071"/>
                    </a:lnTo>
                    <a:lnTo>
                      <a:pt x="0" y="140071"/>
                    </a:lnTo>
                    <a:close/>
                  </a:path>
                </a:pathLst>
              </a:custGeom>
              <a:solidFill>
                <a:srgbClr val="EAFAB2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140071" cy="1781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0">
              <a:off x="0" y="0"/>
              <a:ext cx="881516" cy="881516"/>
              <a:chOff x="0" y="0"/>
              <a:chExt cx="140071" cy="140071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40071" cy="140071"/>
              </a:xfrm>
              <a:custGeom>
                <a:avLst/>
                <a:gdLst/>
                <a:ahLst/>
                <a:cxnLst/>
                <a:rect r="r" b="b" t="t" l="l"/>
                <a:pathLst>
                  <a:path h="140071" w="140071">
                    <a:moveTo>
                      <a:pt x="0" y="0"/>
                    </a:moveTo>
                    <a:lnTo>
                      <a:pt x="140071" y="0"/>
                    </a:lnTo>
                    <a:lnTo>
                      <a:pt x="140071" y="140071"/>
                    </a:lnTo>
                    <a:lnTo>
                      <a:pt x="0" y="140071"/>
                    </a:lnTo>
                    <a:close/>
                  </a:path>
                </a:pathLst>
              </a:custGeom>
              <a:solidFill>
                <a:srgbClr val="96E8EE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140071" cy="1781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sp>
        <p:nvSpPr>
          <p:cNvPr name="TextBox 13" id="13"/>
          <p:cNvSpPr txBox="true"/>
          <p:nvPr/>
        </p:nvSpPr>
        <p:spPr>
          <a:xfrm rot="0">
            <a:off x="1028700" y="1143000"/>
            <a:ext cx="7948856" cy="1260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73"/>
              </a:lnSpc>
            </a:pPr>
            <a:r>
              <a:rPr lang="en-US" sz="8957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THE PROBLEM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6613559" y="9169923"/>
            <a:ext cx="645741" cy="522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96"/>
              </a:lnSpc>
            </a:pPr>
            <a:r>
              <a:rPr lang="en-US" sz="3068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4</a:t>
            </a: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-575391" y="1786299"/>
            <a:ext cx="19737770" cy="7896901"/>
          </a:xfrm>
          <a:prstGeom prst="rect">
            <a:avLst/>
          </a:prstGeom>
        </p:spPr>
      </p:pic>
      <p:sp>
        <p:nvSpPr>
          <p:cNvPr name="TextBox 16" id="16"/>
          <p:cNvSpPr txBox="true"/>
          <p:nvPr/>
        </p:nvSpPr>
        <p:spPr>
          <a:xfrm rot="0">
            <a:off x="982980" y="8066961"/>
            <a:ext cx="11605969" cy="142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Среди 3000 опрошенных школьников известно: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История - один из самых нелюбимых предметов, против неё проголосовало 24% опрошенных.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36098" y="2734531"/>
            <a:ext cx="9418317" cy="522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96"/>
              </a:lnSpc>
            </a:pPr>
            <a:r>
              <a:rPr lang="en-US" sz="3068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САМЫЕ НЕЛЮБИМЫЕ ШКОЛЬНЫЕ ПРЕДМЕТЫ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83698" y="1096953"/>
            <a:ext cx="7195163" cy="1287453"/>
            <a:chOff x="0" y="0"/>
            <a:chExt cx="1895022" cy="33908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95022" cy="339082"/>
            </a:xfrm>
            <a:custGeom>
              <a:avLst/>
              <a:gdLst/>
              <a:ahLst/>
              <a:cxnLst/>
              <a:rect r="r" b="b" t="t" l="l"/>
              <a:pathLst>
                <a:path h="339082" w="1895022">
                  <a:moveTo>
                    <a:pt x="0" y="0"/>
                  </a:moveTo>
                  <a:lnTo>
                    <a:pt x="1895022" y="0"/>
                  </a:lnTo>
                  <a:lnTo>
                    <a:pt x="1895022" y="339082"/>
                  </a:lnTo>
                  <a:lnTo>
                    <a:pt x="0" y="339082"/>
                  </a:lnTo>
                  <a:close/>
                </a:path>
              </a:pathLst>
            </a:custGeom>
            <a:solidFill>
              <a:srgbClr val="96E8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895022" cy="3771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4900182" y="9128994"/>
            <a:ext cx="2359118" cy="661137"/>
            <a:chOff x="0" y="0"/>
            <a:chExt cx="3145491" cy="88151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144810" y="0"/>
              <a:ext cx="855872" cy="881516"/>
            </a:xfrm>
            <a:custGeom>
              <a:avLst/>
              <a:gdLst/>
              <a:ahLst/>
              <a:cxnLst/>
              <a:rect r="r" b="b" t="t" l="l"/>
              <a:pathLst>
                <a:path h="881516" w="855872">
                  <a:moveTo>
                    <a:pt x="0" y="0"/>
                  </a:moveTo>
                  <a:lnTo>
                    <a:pt x="855871" y="0"/>
                  </a:lnTo>
                  <a:lnTo>
                    <a:pt x="855871" y="881516"/>
                  </a:lnTo>
                  <a:lnTo>
                    <a:pt x="0" y="8815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7" id="7"/>
            <p:cNvGrpSpPr/>
            <p:nvPr/>
          </p:nvGrpSpPr>
          <p:grpSpPr>
            <a:xfrm rot="0">
              <a:off x="2263975" y="0"/>
              <a:ext cx="881516" cy="881516"/>
              <a:chOff x="0" y="0"/>
              <a:chExt cx="140071" cy="140071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40071" cy="140071"/>
              </a:xfrm>
              <a:custGeom>
                <a:avLst/>
                <a:gdLst/>
                <a:ahLst/>
                <a:cxnLst/>
                <a:rect r="r" b="b" t="t" l="l"/>
                <a:pathLst>
                  <a:path h="140071" w="140071">
                    <a:moveTo>
                      <a:pt x="0" y="0"/>
                    </a:moveTo>
                    <a:lnTo>
                      <a:pt x="140071" y="0"/>
                    </a:lnTo>
                    <a:lnTo>
                      <a:pt x="140071" y="140071"/>
                    </a:lnTo>
                    <a:lnTo>
                      <a:pt x="0" y="140071"/>
                    </a:lnTo>
                    <a:close/>
                  </a:path>
                </a:pathLst>
              </a:custGeom>
              <a:solidFill>
                <a:srgbClr val="EAFAB2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140071" cy="1781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0">
              <a:off x="0" y="0"/>
              <a:ext cx="881516" cy="881516"/>
              <a:chOff x="0" y="0"/>
              <a:chExt cx="140071" cy="140071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40071" cy="140071"/>
              </a:xfrm>
              <a:custGeom>
                <a:avLst/>
                <a:gdLst/>
                <a:ahLst/>
                <a:cxnLst/>
                <a:rect r="r" b="b" t="t" l="l"/>
                <a:pathLst>
                  <a:path h="140071" w="140071">
                    <a:moveTo>
                      <a:pt x="0" y="0"/>
                    </a:moveTo>
                    <a:lnTo>
                      <a:pt x="140071" y="0"/>
                    </a:lnTo>
                    <a:lnTo>
                      <a:pt x="140071" y="140071"/>
                    </a:lnTo>
                    <a:lnTo>
                      <a:pt x="0" y="140071"/>
                    </a:lnTo>
                    <a:close/>
                  </a:path>
                </a:pathLst>
              </a:custGeom>
              <a:solidFill>
                <a:srgbClr val="96E8EE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140071" cy="1781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sp>
        <p:nvSpPr>
          <p:cNvPr name="TextBox 13" id="13"/>
          <p:cNvSpPr txBox="true"/>
          <p:nvPr/>
        </p:nvSpPr>
        <p:spPr>
          <a:xfrm rot="0">
            <a:off x="1028700" y="1143000"/>
            <a:ext cx="8972300" cy="1260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73"/>
              </a:lnSpc>
            </a:pPr>
            <a:r>
              <a:rPr lang="en-US" sz="8957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THE TARGET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83698" y="2820213"/>
            <a:ext cx="13626929" cy="5408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96"/>
              </a:lnSpc>
            </a:pPr>
            <a:r>
              <a:rPr lang="en-US" sz="3068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1) Основная (B2C):</a:t>
            </a:r>
          </a:p>
          <a:p>
            <a:pPr algn="l" marL="662544" indent="-331272" lvl="1">
              <a:lnSpc>
                <a:spcPts val="4296"/>
              </a:lnSpc>
              <a:buFont typeface="Arial"/>
              <a:buChar char="•"/>
            </a:pPr>
            <a:r>
              <a:rPr lang="en-US" sz="30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Путешественники 25-40 лет: технологичные туристы, ищущие интерактивные форматы.</a:t>
            </a:r>
          </a:p>
          <a:p>
            <a:pPr algn="l" marL="662544" indent="-331272" lvl="1">
              <a:lnSpc>
                <a:spcPts val="4296"/>
              </a:lnSpc>
              <a:buFont typeface="Arial"/>
              <a:buChar char="•"/>
            </a:pPr>
            <a:r>
              <a:rPr lang="en-US" sz="30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Родители с детьми 8-14 лет: семьи, заинтересованные в совмещении развлечения и образования.</a:t>
            </a:r>
          </a:p>
          <a:p>
            <a:pPr algn="l">
              <a:lnSpc>
                <a:spcPts val="4296"/>
              </a:lnSpc>
            </a:pPr>
          </a:p>
          <a:p>
            <a:pPr algn="l">
              <a:lnSpc>
                <a:spcPts val="4296"/>
              </a:lnSpc>
            </a:pPr>
            <a:r>
              <a:rPr lang="en-US" sz="3068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2) Партнерская (B2B/B2G):</a:t>
            </a:r>
          </a:p>
          <a:p>
            <a:pPr algn="l" marL="662544" indent="-331272" lvl="1">
              <a:lnSpc>
                <a:spcPts val="4296"/>
              </a:lnSpc>
              <a:buFont typeface="Arial"/>
              <a:buChar char="•"/>
            </a:pPr>
            <a:r>
              <a:rPr lang="en-US" sz="30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Образовательные учреждения: школы, вузы, колледжи.</a:t>
            </a:r>
          </a:p>
          <a:p>
            <a:pPr algn="l" marL="662544" indent="-331272" lvl="1">
              <a:lnSpc>
                <a:spcPts val="4296"/>
              </a:lnSpc>
              <a:buFont typeface="Arial"/>
              <a:buChar char="•"/>
            </a:pPr>
            <a:r>
              <a:rPr lang="en-US" sz="30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Туристический бизнес: отели, туроператоры, хостелы.</a:t>
            </a:r>
          </a:p>
          <a:p>
            <a:pPr algn="l" marL="662544" indent="-331272" lvl="1">
              <a:lnSpc>
                <a:spcPts val="4296"/>
              </a:lnSpc>
              <a:buFont typeface="Arial"/>
              <a:buChar char="•"/>
            </a:pPr>
            <a:r>
              <a:rPr lang="en-US" sz="30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Госструктуры: комитеты по туризму.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6613559" y="9169923"/>
            <a:ext cx="645741" cy="522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96"/>
              </a:lnSpc>
            </a:pPr>
            <a:r>
              <a:rPr lang="en-US" sz="3068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7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900182" y="9128994"/>
            <a:ext cx="2359118" cy="661137"/>
            <a:chOff x="0" y="0"/>
            <a:chExt cx="3145491" cy="8815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144810" y="0"/>
              <a:ext cx="855872" cy="881516"/>
            </a:xfrm>
            <a:custGeom>
              <a:avLst/>
              <a:gdLst/>
              <a:ahLst/>
              <a:cxnLst/>
              <a:rect r="r" b="b" t="t" l="l"/>
              <a:pathLst>
                <a:path h="881516" w="855872">
                  <a:moveTo>
                    <a:pt x="0" y="0"/>
                  </a:moveTo>
                  <a:lnTo>
                    <a:pt x="855871" y="0"/>
                  </a:lnTo>
                  <a:lnTo>
                    <a:pt x="855871" y="881516"/>
                  </a:lnTo>
                  <a:lnTo>
                    <a:pt x="0" y="8815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4" id="4"/>
            <p:cNvGrpSpPr/>
            <p:nvPr/>
          </p:nvGrpSpPr>
          <p:grpSpPr>
            <a:xfrm rot="0">
              <a:off x="2263975" y="0"/>
              <a:ext cx="881516" cy="881516"/>
              <a:chOff x="0" y="0"/>
              <a:chExt cx="140071" cy="140071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40071" cy="140071"/>
              </a:xfrm>
              <a:custGeom>
                <a:avLst/>
                <a:gdLst/>
                <a:ahLst/>
                <a:cxnLst/>
                <a:rect r="r" b="b" t="t" l="l"/>
                <a:pathLst>
                  <a:path h="140071" w="140071">
                    <a:moveTo>
                      <a:pt x="0" y="0"/>
                    </a:moveTo>
                    <a:lnTo>
                      <a:pt x="140071" y="0"/>
                    </a:lnTo>
                    <a:lnTo>
                      <a:pt x="140071" y="140071"/>
                    </a:lnTo>
                    <a:lnTo>
                      <a:pt x="0" y="140071"/>
                    </a:lnTo>
                    <a:close/>
                  </a:path>
                </a:pathLst>
              </a:custGeom>
              <a:solidFill>
                <a:srgbClr val="EAFAB2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140071" cy="1781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0">
              <a:off x="0" y="0"/>
              <a:ext cx="881516" cy="881516"/>
              <a:chOff x="0" y="0"/>
              <a:chExt cx="140071" cy="140071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40071" cy="140071"/>
              </a:xfrm>
              <a:custGeom>
                <a:avLst/>
                <a:gdLst/>
                <a:ahLst/>
                <a:cxnLst/>
                <a:rect r="r" b="b" t="t" l="l"/>
                <a:pathLst>
                  <a:path h="140071" w="140071">
                    <a:moveTo>
                      <a:pt x="0" y="0"/>
                    </a:moveTo>
                    <a:lnTo>
                      <a:pt x="140071" y="0"/>
                    </a:lnTo>
                    <a:lnTo>
                      <a:pt x="140071" y="140071"/>
                    </a:lnTo>
                    <a:lnTo>
                      <a:pt x="0" y="140071"/>
                    </a:lnTo>
                    <a:close/>
                  </a:path>
                </a:pathLst>
              </a:custGeom>
              <a:solidFill>
                <a:srgbClr val="96E8EE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140071" cy="1781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10" id="10"/>
          <p:cNvGrpSpPr/>
          <p:nvPr/>
        </p:nvGrpSpPr>
        <p:grpSpPr>
          <a:xfrm rot="0">
            <a:off x="983698" y="3394133"/>
            <a:ext cx="1678464" cy="1675003"/>
            <a:chOff x="0" y="0"/>
            <a:chExt cx="442065" cy="44115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42065" cy="441153"/>
            </a:xfrm>
            <a:custGeom>
              <a:avLst/>
              <a:gdLst/>
              <a:ahLst/>
              <a:cxnLst/>
              <a:rect r="r" b="b" t="t" l="l"/>
              <a:pathLst>
                <a:path h="441153" w="442065">
                  <a:moveTo>
                    <a:pt x="0" y="0"/>
                  </a:moveTo>
                  <a:lnTo>
                    <a:pt x="442065" y="0"/>
                  </a:lnTo>
                  <a:lnTo>
                    <a:pt x="442065" y="441153"/>
                  </a:lnTo>
                  <a:lnTo>
                    <a:pt x="0" y="441153"/>
                  </a:lnTo>
                  <a:close/>
                </a:path>
              </a:pathLst>
            </a:custGeom>
            <a:solidFill>
              <a:srgbClr val="96E8E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442065" cy="4792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83698" y="1096953"/>
            <a:ext cx="8346000" cy="1287453"/>
            <a:chOff x="0" y="0"/>
            <a:chExt cx="2198124" cy="33908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198124" cy="339082"/>
            </a:xfrm>
            <a:custGeom>
              <a:avLst/>
              <a:gdLst/>
              <a:ahLst/>
              <a:cxnLst/>
              <a:rect r="r" b="b" t="t" l="l"/>
              <a:pathLst>
                <a:path h="339082" w="2198124">
                  <a:moveTo>
                    <a:pt x="0" y="0"/>
                  </a:moveTo>
                  <a:lnTo>
                    <a:pt x="2198124" y="0"/>
                  </a:lnTo>
                  <a:lnTo>
                    <a:pt x="2198124" y="339082"/>
                  </a:lnTo>
                  <a:lnTo>
                    <a:pt x="0" y="339082"/>
                  </a:lnTo>
                  <a:close/>
                </a:path>
              </a:pathLst>
            </a:custGeom>
            <a:solidFill>
              <a:srgbClr val="96E8EE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198124" cy="3771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028700" y="1158076"/>
            <a:ext cx="8115300" cy="1260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73"/>
              </a:lnSpc>
            </a:pPr>
            <a:r>
              <a:rPr lang="en-US" sz="8957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THE SOLUTION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83698" y="3516592"/>
            <a:ext cx="1690577" cy="1260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36"/>
              </a:lnSpc>
            </a:pPr>
            <a:r>
              <a:rPr lang="en-US" sz="7383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1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983698" y="5321488"/>
            <a:ext cx="1678464" cy="1675003"/>
            <a:chOff x="0" y="0"/>
            <a:chExt cx="442065" cy="44115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42065" cy="441153"/>
            </a:xfrm>
            <a:custGeom>
              <a:avLst/>
              <a:gdLst/>
              <a:ahLst/>
              <a:cxnLst/>
              <a:rect r="r" b="b" t="t" l="l"/>
              <a:pathLst>
                <a:path h="441153" w="442065">
                  <a:moveTo>
                    <a:pt x="0" y="0"/>
                  </a:moveTo>
                  <a:lnTo>
                    <a:pt x="442065" y="0"/>
                  </a:lnTo>
                  <a:lnTo>
                    <a:pt x="442065" y="441153"/>
                  </a:lnTo>
                  <a:lnTo>
                    <a:pt x="0" y="441153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42065" cy="4792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95811" y="7274567"/>
            <a:ext cx="1678464" cy="1675003"/>
            <a:chOff x="0" y="0"/>
            <a:chExt cx="442065" cy="44115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42065" cy="441153"/>
            </a:xfrm>
            <a:custGeom>
              <a:avLst/>
              <a:gdLst/>
              <a:ahLst/>
              <a:cxnLst/>
              <a:rect r="r" b="b" t="t" l="l"/>
              <a:pathLst>
                <a:path h="441153" w="442065">
                  <a:moveTo>
                    <a:pt x="0" y="0"/>
                  </a:moveTo>
                  <a:lnTo>
                    <a:pt x="442065" y="0"/>
                  </a:lnTo>
                  <a:lnTo>
                    <a:pt x="442065" y="441153"/>
                  </a:lnTo>
                  <a:lnTo>
                    <a:pt x="0" y="441153"/>
                  </a:lnTo>
                  <a:close/>
                </a:path>
              </a:pathLst>
            </a:custGeom>
            <a:solidFill>
              <a:srgbClr val="EAFAB2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42065" cy="4792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983698" y="5443947"/>
            <a:ext cx="1690577" cy="1260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36"/>
              </a:lnSpc>
            </a:pPr>
            <a:r>
              <a:rPr lang="en-US" sz="7383" b="tru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2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83698" y="7409888"/>
            <a:ext cx="1690577" cy="1260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36"/>
              </a:lnSpc>
            </a:pPr>
            <a:r>
              <a:rPr lang="en-US" sz="7383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6613559" y="9169923"/>
            <a:ext cx="645741" cy="522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96"/>
              </a:lnSpc>
            </a:pPr>
            <a:r>
              <a:rPr lang="en-US" sz="3068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5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186431" y="3753543"/>
            <a:ext cx="11338640" cy="746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16"/>
              </a:lnSpc>
            </a:pPr>
            <a:r>
              <a:rPr lang="en-US" sz="4368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IT-решения вида “edutainment”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186431" y="5506445"/>
            <a:ext cx="11338640" cy="1197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56"/>
              </a:lnSpc>
            </a:pPr>
            <a:r>
              <a:rPr lang="en-US" sz="34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Создание </a:t>
            </a:r>
            <a:r>
              <a:rPr lang="en-US" sz="3468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VR/AR квестов и экскурсий</a:t>
            </a:r>
            <a:r>
              <a:rPr lang="en-US" sz="34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для изучения истории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3186431" y="7486088"/>
            <a:ext cx="11338640" cy="1197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56"/>
              </a:lnSpc>
            </a:pPr>
            <a:r>
              <a:rPr lang="en-US" sz="34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Построение </a:t>
            </a:r>
            <a:r>
              <a:rPr lang="en-US" sz="3468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единой экосистемы</a:t>
            </a:r>
            <a:r>
              <a:rPr lang="en-US" sz="34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н</a:t>
            </a:r>
            <a:r>
              <a:rPr lang="en-US" sz="34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а</a:t>
            </a:r>
            <a:r>
              <a:rPr lang="en-US" sz="34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с</a:t>
            </a:r>
            <a:r>
              <a:rPr lang="en-US" sz="34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т</a:t>
            </a:r>
            <a:r>
              <a:rPr lang="en-US" sz="34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ыке </a:t>
            </a:r>
            <a:r>
              <a:rPr lang="en-US" sz="34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о</a:t>
            </a:r>
            <a:r>
              <a:rPr lang="en-US" sz="34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б</a:t>
            </a:r>
            <a:r>
              <a:rPr lang="en-US" sz="34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р</a:t>
            </a:r>
            <a:r>
              <a:rPr lang="en-US" sz="34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азования и туризма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900182" y="9128994"/>
            <a:ext cx="2359118" cy="661137"/>
            <a:chOff x="0" y="0"/>
            <a:chExt cx="3145491" cy="8815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144810" y="0"/>
              <a:ext cx="855872" cy="881516"/>
            </a:xfrm>
            <a:custGeom>
              <a:avLst/>
              <a:gdLst/>
              <a:ahLst/>
              <a:cxnLst/>
              <a:rect r="r" b="b" t="t" l="l"/>
              <a:pathLst>
                <a:path h="881516" w="855872">
                  <a:moveTo>
                    <a:pt x="0" y="0"/>
                  </a:moveTo>
                  <a:lnTo>
                    <a:pt x="855871" y="0"/>
                  </a:lnTo>
                  <a:lnTo>
                    <a:pt x="855871" y="881516"/>
                  </a:lnTo>
                  <a:lnTo>
                    <a:pt x="0" y="8815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4" id="4"/>
            <p:cNvGrpSpPr/>
            <p:nvPr/>
          </p:nvGrpSpPr>
          <p:grpSpPr>
            <a:xfrm rot="0">
              <a:off x="2263975" y="0"/>
              <a:ext cx="881516" cy="881516"/>
              <a:chOff x="0" y="0"/>
              <a:chExt cx="140071" cy="140071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40071" cy="140071"/>
              </a:xfrm>
              <a:custGeom>
                <a:avLst/>
                <a:gdLst/>
                <a:ahLst/>
                <a:cxnLst/>
                <a:rect r="r" b="b" t="t" l="l"/>
                <a:pathLst>
                  <a:path h="140071" w="140071">
                    <a:moveTo>
                      <a:pt x="0" y="0"/>
                    </a:moveTo>
                    <a:lnTo>
                      <a:pt x="140071" y="0"/>
                    </a:lnTo>
                    <a:lnTo>
                      <a:pt x="140071" y="140071"/>
                    </a:lnTo>
                    <a:lnTo>
                      <a:pt x="0" y="140071"/>
                    </a:lnTo>
                    <a:close/>
                  </a:path>
                </a:pathLst>
              </a:custGeom>
              <a:solidFill>
                <a:srgbClr val="EAFAB2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140071" cy="1781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0">
              <a:off x="0" y="0"/>
              <a:ext cx="881516" cy="881516"/>
              <a:chOff x="0" y="0"/>
              <a:chExt cx="140071" cy="140071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40071" cy="140071"/>
              </a:xfrm>
              <a:custGeom>
                <a:avLst/>
                <a:gdLst/>
                <a:ahLst/>
                <a:cxnLst/>
                <a:rect r="r" b="b" t="t" l="l"/>
                <a:pathLst>
                  <a:path h="140071" w="140071">
                    <a:moveTo>
                      <a:pt x="0" y="0"/>
                    </a:moveTo>
                    <a:lnTo>
                      <a:pt x="140071" y="0"/>
                    </a:lnTo>
                    <a:lnTo>
                      <a:pt x="140071" y="140071"/>
                    </a:lnTo>
                    <a:lnTo>
                      <a:pt x="0" y="140071"/>
                    </a:lnTo>
                    <a:close/>
                  </a:path>
                </a:pathLst>
              </a:custGeom>
              <a:solidFill>
                <a:srgbClr val="96E8EE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140071" cy="1781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10" id="10"/>
          <p:cNvGrpSpPr/>
          <p:nvPr/>
        </p:nvGrpSpPr>
        <p:grpSpPr>
          <a:xfrm rot="0">
            <a:off x="983698" y="1096953"/>
            <a:ext cx="8400356" cy="1287453"/>
            <a:chOff x="0" y="0"/>
            <a:chExt cx="2212439" cy="33908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12439" cy="339082"/>
            </a:xfrm>
            <a:custGeom>
              <a:avLst/>
              <a:gdLst/>
              <a:ahLst/>
              <a:cxnLst/>
              <a:rect r="r" b="b" t="t" l="l"/>
              <a:pathLst>
                <a:path h="339082" w="2212439">
                  <a:moveTo>
                    <a:pt x="0" y="0"/>
                  </a:moveTo>
                  <a:lnTo>
                    <a:pt x="2212439" y="0"/>
                  </a:lnTo>
                  <a:lnTo>
                    <a:pt x="2212439" y="339082"/>
                  </a:lnTo>
                  <a:lnTo>
                    <a:pt x="0" y="339082"/>
                  </a:lnTo>
                  <a:close/>
                </a:path>
              </a:pathLst>
            </a:custGeom>
            <a:solidFill>
              <a:srgbClr val="EAFAB2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212439" cy="3771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902342" y="2101848"/>
            <a:ext cx="6356958" cy="6356958"/>
            <a:chOff x="0" y="0"/>
            <a:chExt cx="1625962" cy="162596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625962" cy="1625962"/>
            </a:xfrm>
            <a:custGeom>
              <a:avLst/>
              <a:gdLst/>
              <a:ahLst/>
              <a:cxnLst/>
              <a:rect r="r" b="b" t="t" l="l"/>
              <a:pathLst>
                <a:path h="1625962" w="1625962">
                  <a:moveTo>
                    <a:pt x="0" y="0"/>
                  </a:moveTo>
                  <a:lnTo>
                    <a:pt x="1625962" y="0"/>
                  </a:lnTo>
                  <a:lnTo>
                    <a:pt x="1625962" y="1625962"/>
                  </a:lnTo>
                  <a:lnTo>
                    <a:pt x="0" y="1625962"/>
                  </a:lnTo>
                  <a:close/>
                </a:path>
              </a:pathLst>
            </a:custGeom>
            <a:solidFill>
              <a:srgbClr val="96E8EE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625962" cy="16640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0579471" y="1740679"/>
            <a:ext cx="6356958" cy="6356958"/>
          </a:xfrm>
          <a:custGeom>
            <a:avLst/>
            <a:gdLst/>
            <a:ahLst/>
            <a:cxnLst/>
            <a:rect r="r" b="b" t="t" l="l"/>
            <a:pathLst>
              <a:path h="6356958" w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028700" y="1158076"/>
            <a:ext cx="8457696" cy="1260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73"/>
              </a:lnSpc>
            </a:pPr>
            <a:r>
              <a:rPr lang="en-US" sz="8957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THE SOLUTION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6613559" y="9169923"/>
            <a:ext cx="645741" cy="522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96"/>
              </a:lnSpc>
            </a:pPr>
            <a:r>
              <a:rPr lang="en-US" sz="3068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6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83698" y="3815131"/>
            <a:ext cx="8448926" cy="2150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96"/>
              </a:lnSpc>
            </a:pPr>
            <a:r>
              <a:rPr lang="en-US" sz="3068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VR/AR</a:t>
            </a:r>
            <a:r>
              <a:rPr lang="en-US" sz="30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- технологии в туризме предлагают иммерсивные путешествия, оживляя древние руины и далекие страны с невероятной реалистичностью.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900182" y="9128994"/>
            <a:ext cx="2359118" cy="661137"/>
            <a:chOff x="0" y="0"/>
            <a:chExt cx="3145491" cy="8815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144810" y="0"/>
              <a:ext cx="855872" cy="881516"/>
            </a:xfrm>
            <a:custGeom>
              <a:avLst/>
              <a:gdLst/>
              <a:ahLst/>
              <a:cxnLst/>
              <a:rect r="r" b="b" t="t" l="l"/>
              <a:pathLst>
                <a:path h="881516" w="855872">
                  <a:moveTo>
                    <a:pt x="0" y="0"/>
                  </a:moveTo>
                  <a:lnTo>
                    <a:pt x="855871" y="0"/>
                  </a:lnTo>
                  <a:lnTo>
                    <a:pt x="855871" y="881516"/>
                  </a:lnTo>
                  <a:lnTo>
                    <a:pt x="0" y="8815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4" id="4"/>
            <p:cNvGrpSpPr/>
            <p:nvPr/>
          </p:nvGrpSpPr>
          <p:grpSpPr>
            <a:xfrm rot="0">
              <a:off x="2263975" y="0"/>
              <a:ext cx="881516" cy="881516"/>
              <a:chOff x="0" y="0"/>
              <a:chExt cx="140071" cy="140071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40071" cy="140071"/>
              </a:xfrm>
              <a:custGeom>
                <a:avLst/>
                <a:gdLst/>
                <a:ahLst/>
                <a:cxnLst/>
                <a:rect r="r" b="b" t="t" l="l"/>
                <a:pathLst>
                  <a:path h="140071" w="140071">
                    <a:moveTo>
                      <a:pt x="0" y="0"/>
                    </a:moveTo>
                    <a:lnTo>
                      <a:pt x="140071" y="0"/>
                    </a:lnTo>
                    <a:lnTo>
                      <a:pt x="140071" y="140071"/>
                    </a:lnTo>
                    <a:lnTo>
                      <a:pt x="0" y="140071"/>
                    </a:lnTo>
                    <a:close/>
                  </a:path>
                </a:pathLst>
              </a:custGeom>
              <a:solidFill>
                <a:srgbClr val="EAFAB2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140071" cy="1781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0">
              <a:off x="0" y="0"/>
              <a:ext cx="881516" cy="881516"/>
              <a:chOff x="0" y="0"/>
              <a:chExt cx="140071" cy="140071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40071" cy="140071"/>
              </a:xfrm>
              <a:custGeom>
                <a:avLst/>
                <a:gdLst/>
                <a:ahLst/>
                <a:cxnLst/>
                <a:rect r="r" b="b" t="t" l="l"/>
                <a:pathLst>
                  <a:path h="140071" w="140071">
                    <a:moveTo>
                      <a:pt x="0" y="0"/>
                    </a:moveTo>
                    <a:lnTo>
                      <a:pt x="140071" y="0"/>
                    </a:lnTo>
                    <a:lnTo>
                      <a:pt x="140071" y="140071"/>
                    </a:lnTo>
                    <a:lnTo>
                      <a:pt x="0" y="140071"/>
                    </a:lnTo>
                    <a:close/>
                  </a:path>
                </a:pathLst>
              </a:custGeom>
              <a:solidFill>
                <a:srgbClr val="96E8EE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140071" cy="1781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10" id="10"/>
          <p:cNvGrpSpPr/>
          <p:nvPr/>
        </p:nvGrpSpPr>
        <p:grpSpPr>
          <a:xfrm rot="0">
            <a:off x="983698" y="1096953"/>
            <a:ext cx="8400356" cy="1287453"/>
            <a:chOff x="0" y="0"/>
            <a:chExt cx="2212439" cy="33908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12439" cy="339082"/>
            </a:xfrm>
            <a:custGeom>
              <a:avLst/>
              <a:gdLst/>
              <a:ahLst/>
              <a:cxnLst/>
              <a:rect r="r" b="b" t="t" l="l"/>
              <a:pathLst>
                <a:path h="339082" w="2212439">
                  <a:moveTo>
                    <a:pt x="0" y="0"/>
                  </a:moveTo>
                  <a:lnTo>
                    <a:pt x="2212439" y="0"/>
                  </a:lnTo>
                  <a:lnTo>
                    <a:pt x="2212439" y="339082"/>
                  </a:lnTo>
                  <a:lnTo>
                    <a:pt x="0" y="339082"/>
                  </a:lnTo>
                  <a:close/>
                </a:path>
              </a:pathLst>
            </a:custGeom>
            <a:solidFill>
              <a:srgbClr val="EAFAB2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212439" cy="3771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176385" y="3180316"/>
            <a:ext cx="7082915" cy="4691829"/>
            <a:chOff x="0" y="0"/>
            <a:chExt cx="1811645" cy="120006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811645" cy="1200061"/>
            </a:xfrm>
            <a:custGeom>
              <a:avLst/>
              <a:gdLst/>
              <a:ahLst/>
              <a:cxnLst/>
              <a:rect r="r" b="b" t="t" l="l"/>
              <a:pathLst>
                <a:path h="1200061" w="1811645">
                  <a:moveTo>
                    <a:pt x="0" y="0"/>
                  </a:moveTo>
                  <a:lnTo>
                    <a:pt x="1811645" y="0"/>
                  </a:lnTo>
                  <a:lnTo>
                    <a:pt x="1811645" y="1200061"/>
                  </a:lnTo>
                  <a:lnTo>
                    <a:pt x="0" y="1200061"/>
                  </a:lnTo>
                  <a:close/>
                </a:path>
              </a:pathLst>
            </a:custGeom>
            <a:solidFill>
              <a:srgbClr val="96E8EE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811645" cy="12381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9853514" y="2821146"/>
            <a:ext cx="7082915" cy="4691829"/>
          </a:xfrm>
          <a:custGeom>
            <a:avLst/>
            <a:gdLst/>
            <a:ahLst/>
            <a:cxnLst/>
            <a:rect r="r" b="b" t="t" l="l"/>
            <a:pathLst>
              <a:path h="4691829" w="7082915">
                <a:moveTo>
                  <a:pt x="0" y="0"/>
                </a:moveTo>
                <a:lnTo>
                  <a:pt x="7082915" y="0"/>
                </a:lnTo>
                <a:lnTo>
                  <a:pt x="7082915" y="4691830"/>
                </a:lnTo>
                <a:lnTo>
                  <a:pt x="0" y="46918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985" t="0" r="-6036" b="-22073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035882" y="1192203"/>
            <a:ext cx="8457696" cy="1260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73"/>
              </a:lnSpc>
            </a:pPr>
            <a:r>
              <a:rPr lang="en-US" sz="8957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THE SOLUTION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6613559" y="9169923"/>
            <a:ext cx="645741" cy="522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96"/>
              </a:lnSpc>
            </a:pPr>
            <a:r>
              <a:rPr lang="en-US" sz="3068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6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95074" y="2763996"/>
            <a:ext cx="8285404" cy="7148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76"/>
              </a:lnSpc>
            </a:pPr>
            <a:r>
              <a:rPr lang="en-US" sz="3268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AR-тур «По следам Невельского»</a:t>
            </a:r>
          </a:p>
          <a:p>
            <a:pPr algn="just">
              <a:lnSpc>
                <a:spcPts val="4296"/>
              </a:lnSpc>
            </a:pPr>
            <a:r>
              <a:rPr lang="en-US" sz="30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Оживите историю! С помощью камеры смартфона увидьте шхуну «Байкал» и станьте участником великих открытий Невельского.</a:t>
            </a:r>
          </a:p>
          <a:p>
            <a:pPr algn="just">
              <a:lnSpc>
                <a:spcPts val="4296"/>
              </a:lnSpc>
            </a:pPr>
          </a:p>
          <a:p>
            <a:pPr algn="just">
              <a:lnSpc>
                <a:spcPts val="4576"/>
              </a:lnSpc>
            </a:pPr>
            <a:r>
              <a:rPr lang="en-US" sz="3268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VR-сага «Порт приписки. Одна жизнь»</a:t>
            </a:r>
          </a:p>
          <a:p>
            <a:pPr algn="just">
              <a:lnSpc>
                <a:spcPts val="4296"/>
              </a:lnSpc>
            </a:pPr>
            <a:r>
              <a:rPr lang="en-US" sz="30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Проживите жизнь в XIX веке. В VR выберите свою судьбу и постройте свой Владивосток — от землянки до собственного дома.</a:t>
            </a:r>
          </a:p>
          <a:p>
            <a:pPr algn="just">
              <a:lnSpc>
                <a:spcPts val="4296"/>
              </a:lnSpc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900182" y="9128994"/>
            <a:ext cx="2359118" cy="661137"/>
            <a:chOff x="0" y="0"/>
            <a:chExt cx="3145491" cy="8815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144810" y="0"/>
              <a:ext cx="855872" cy="881516"/>
            </a:xfrm>
            <a:custGeom>
              <a:avLst/>
              <a:gdLst/>
              <a:ahLst/>
              <a:cxnLst/>
              <a:rect r="r" b="b" t="t" l="l"/>
              <a:pathLst>
                <a:path h="881516" w="855872">
                  <a:moveTo>
                    <a:pt x="0" y="0"/>
                  </a:moveTo>
                  <a:lnTo>
                    <a:pt x="855871" y="0"/>
                  </a:lnTo>
                  <a:lnTo>
                    <a:pt x="855871" y="881516"/>
                  </a:lnTo>
                  <a:lnTo>
                    <a:pt x="0" y="8815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4" id="4"/>
            <p:cNvGrpSpPr/>
            <p:nvPr/>
          </p:nvGrpSpPr>
          <p:grpSpPr>
            <a:xfrm rot="0">
              <a:off x="2263975" y="0"/>
              <a:ext cx="881516" cy="881516"/>
              <a:chOff x="0" y="0"/>
              <a:chExt cx="140071" cy="140071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40071" cy="140071"/>
              </a:xfrm>
              <a:custGeom>
                <a:avLst/>
                <a:gdLst/>
                <a:ahLst/>
                <a:cxnLst/>
                <a:rect r="r" b="b" t="t" l="l"/>
                <a:pathLst>
                  <a:path h="140071" w="140071">
                    <a:moveTo>
                      <a:pt x="0" y="0"/>
                    </a:moveTo>
                    <a:lnTo>
                      <a:pt x="140071" y="0"/>
                    </a:lnTo>
                    <a:lnTo>
                      <a:pt x="140071" y="140071"/>
                    </a:lnTo>
                    <a:lnTo>
                      <a:pt x="0" y="140071"/>
                    </a:lnTo>
                    <a:close/>
                  </a:path>
                </a:pathLst>
              </a:custGeom>
              <a:solidFill>
                <a:srgbClr val="EAFAB2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140071" cy="1781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0">
              <a:off x="0" y="0"/>
              <a:ext cx="881516" cy="881516"/>
              <a:chOff x="0" y="0"/>
              <a:chExt cx="140071" cy="140071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40071" cy="140071"/>
              </a:xfrm>
              <a:custGeom>
                <a:avLst/>
                <a:gdLst/>
                <a:ahLst/>
                <a:cxnLst/>
                <a:rect r="r" b="b" t="t" l="l"/>
                <a:pathLst>
                  <a:path h="140071" w="140071">
                    <a:moveTo>
                      <a:pt x="0" y="0"/>
                    </a:moveTo>
                    <a:lnTo>
                      <a:pt x="140071" y="0"/>
                    </a:lnTo>
                    <a:lnTo>
                      <a:pt x="140071" y="140071"/>
                    </a:lnTo>
                    <a:lnTo>
                      <a:pt x="0" y="140071"/>
                    </a:lnTo>
                    <a:close/>
                  </a:path>
                </a:pathLst>
              </a:custGeom>
              <a:solidFill>
                <a:srgbClr val="96E8EE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140071" cy="1781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10" id="10"/>
          <p:cNvGrpSpPr/>
          <p:nvPr/>
        </p:nvGrpSpPr>
        <p:grpSpPr>
          <a:xfrm rot="0">
            <a:off x="983698" y="1096953"/>
            <a:ext cx="8400356" cy="1287453"/>
            <a:chOff x="0" y="0"/>
            <a:chExt cx="2212439" cy="33908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12439" cy="339082"/>
            </a:xfrm>
            <a:custGeom>
              <a:avLst/>
              <a:gdLst/>
              <a:ahLst/>
              <a:cxnLst/>
              <a:rect r="r" b="b" t="t" l="l"/>
              <a:pathLst>
                <a:path h="339082" w="2212439">
                  <a:moveTo>
                    <a:pt x="0" y="0"/>
                  </a:moveTo>
                  <a:lnTo>
                    <a:pt x="2212439" y="0"/>
                  </a:lnTo>
                  <a:lnTo>
                    <a:pt x="2212439" y="339082"/>
                  </a:lnTo>
                  <a:lnTo>
                    <a:pt x="0" y="339082"/>
                  </a:lnTo>
                  <a:close/>
                </a:path>
              </a:pathLst>
            </a:custGeom>
            <a:solidFill>
              <a:srgbClr val="EAFAB2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212439" cy="3771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983698" y="2583380"/>
            <a:ext cx="8752931" cy="7037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96"/>
              </a:lnSpc>
            </a:pPr>
            <a:r>
              <a:rPr lang="en-US" sz="3068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Экспертная оценка от «GoExplore»</a:t>
            </a:r>
          </a:p>
          <a:p>
            <a:pPr algn="just" marL="662544" indent="-331272" lvl="1">
              <a:lnSpc>
                <a:spcPts val="4296"/>
              </a:lnSpc>
              <a:buFont typeface="Arial"/>
              <a:buChar char="•"/>
            </a:pPr>
            <a:r>
              <a:rPr lang="en-US" sz="30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Идея: Своевременна и перспективна. AR/VR — логичный шаг для развития туризма.</a:t>
            </a:r>
          </a:p>
          <a:p>
            <a:pPr algn="just" marL="662544" indent="-331272" lvl="1">
              <a:lnSpc>
                <a:spcPts val="4296"/>
              </a:lnSpc>
              <a:buFont typeface="Arial"/>
              <a:buChar char="•"/>
            </a:pPr>
            <a:r>
              <a:rPr lang="en-US" sz="30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А</a:t>
            </a:r>
            <a:r>
              <a:rPr lang="en-US" sz="30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удитория: Это ключ к привлечению молодёжи, которой скучны классические экскурсии.</a:t>
            </a:r>
          </a:p>
          <a:p>
            <a:pPr algn="just" marL="662544" indent="-331272" lvl="1">
              <a:lnSpc>
                <a:spcPts val="4296"/>
              </a:lnSpc>
              <a:buFont typeface="Arial"/>
              <a:buChar char="•"/>
            </a:pPr>
            <a:r>
              <a:rPr lang="en-US" sz="30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Б</a:t>
            </a:r>
            <a:r>
              <a:rPr lang="en-US" sz="30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изнес-потенциал: Огромный, но требует значительных инвестиций и сопряжён с техническими рисками.</a:t>
            </a:r>
          </a:p>
          <a:p>
            <a:pPr algn="just" marL="662544" indent="-331272" lvl="1">
              <a:lnSpc>
                <a:spcPts val="4296"/>
              </a:lnSpc>
              <a:buFont typeface="Arial"/>
              <a:buChar char="•"/>
            </a:pPr>
            <a:r>
              <a:rPr lang="en-US" sz="306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Стратегия: Рекомендуется начать с одного пилотного проекта.</a:t>
            </a:r>
          </a:p>
          <a:p>
            <a:pPr algn="just">
              <a:lnSpc>
                <a:spcPts val="4296"/>
              </a:lnSpc>
            </a:pPr>
          </a:p>
        </p:txBody>
      </p:sp>
      <p:grpSp>
        <p:nvGrpSpPr>
          <p:cNvPr name="Group 14" id="14"/>
          <p:cNvGrpSpPr/>
          <p:nvPr/>
        </p:nvGrpSpPr>
        <p:grpSpPr>
          <a:xfrm rot="0">
            <a:off x="10902342" y="2118951"/>
            <a:ext cx="6356958" cy="6356958"/>
            <a:chOff x="0" y="0"/>
            <a:chExt cx="1625962" cy="162596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625962" cy="1625962"/>
            </a:xfrm>
            <a:custGeom>
              <a:avLst/>
              <a:gdLst/>
              <a:ahLst/>
              <a:cxnLst/>
              <a:rect r="r" b="b" t="t" l="l"/>
              <a:pathLst>
                <a:path h="1625962" w="1625962">
                  <a:moveTo>
                    <a:pt x="0" y="0"/>
                  </a:moveTo>
                  <a:lnTo>
                    <a:pt x="1625962" y="0"/>
                  </a:lnTo>
                  <a:lnTo>
                    <a:pt x="1625962" y="1625962"/>
                  </a:lnTo>
                  <a:lnTo>
                    <a:pt x="0" y="1625962"/>
                  </a:lnTo>
                  <a:close/>
                </a:path>
              </a:pathLst>
            </a:custGeom>
            <a:solidFill>
              <a:srgbClr val="96E8EE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625962" cy="16640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0579471" y="1774805"/>
            <a:ext cx="6356958" cy="6356958"/>
          </a:xfrm>
          <a:custGeom>
            <a:avLst/>
            <a:gdLst/>
            <a:ahLst/>
            <a:cxnLst/>
            <a:rect r="r" b="b" t="t" l="l"/>
            <a:pathLst>
              <a:path h="6356958" w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035882" y="1192203"/>
            <a:ext cx="8700748" cy="1260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73"/>
              </a:lnSpc>
            </a:pPr>
            <a:r>
              <a:rPr lang="en-US" sz="8957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THE INTERVIEW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6613559" y="9169923"/>
            <a:ext cx="645741" cy="522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96"/>
              </a:lnSpc>
            </a:pPr>
            <a:r>
              <a:rPr lang="en-US" sz="3068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6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041326" y="5753100"/>
            <a:ext cx="10205348" cy="1287453"/>
            <a:chOff x="0" y="0"/>
            <a:chExt cx="2687828" cy="33908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687828" cy="339082"/>
            </a:xfrm>
            <a:custGeom>
              <a:avLst/>
              <a:gdLst/>
              <a:ahLst/>
              <a:cxnLst/>
              <a:rect r="r" b="b" t="t" l="l"/>
              <a:pathLst>
                <a:path h="339082" w="2687828">
                  <a:moveTo>
                    <a:pt x="0" y="0"/>
                  </a:moveTo>
                  <a:lnTo>
                    <a:pt x="2687828" y="0"/>
                  </a:lnTo>
                  <a:lnTo>
                    <a:pt x="2687828" y="339082"/>
                  </a:lnTo>
                  <a:lnTo>
                    <a:pt x="0" y="339082"/>
                  </a:lnTo>
                  <a:close/>
                </a:path>
              </a:pathLst>
            </a:custGeom>
            <a:solidFill>
              <a:srgbClr val="96E8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687828" cy="3771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195801" y="3246447"/>
            <a:ext cx="7896399" cy="1253326"/>
            <a:chOff x="0" y="0"/>
            <a:chExt cx="2079710" cy="33009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079710" cy="330094"/>
            </a:xfrm>
            <a:custGeom>
              <a:avLst/>
              <a:gdLst/>
              <a:ahLst/>
              <a:cxnLst/>
              <a:rect r="r" b="b" t="t" l="l"/>
              <a:pathLst>
                <a:path h="330094" w="2079710">
                  <a:moveTo>
                    <a:pt x="0" y="0"/>
                  </a:moveTo>
                  <a:lnTo>
                    <a:pt x="2079710" y="0"/>
                  </a:lnTo>
                  <a:lnTo>
                    <a:pt x="2079710" y="330094"/>
                  </a:lnTo>
                  <a:lnTo>
                    <a:pt x="0" y="330094"/>
                  </a:lnTo>
                  <a:close/>
                </a:path>
              </a:pathLst>
            </a:custGeom>
            <a:solidFill>
              <a:srgbClr val="EAFAB2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079710" cy="3681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4657850" y="3341697"/>
            <a:ext cx="8972300" cy="3698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73"/>
              </a:lnSpc>
            </a:pPr>
            <a:r>
              <a:rPr lang="en-US" b="true" sz="8957">
                <a:solidFill>
                  <a:srgbClr val="000000"/>
                </a:solidFill>
                <a:latin typeface="Cy Grotesk Wide Bold"/>
                <a:ea typeface="Cy Grotesk Wide Bold"/>
                <a:cs typeface="Cy Grotesk Wide Bold"/>
                <a:sym typeface="Cy Grotesk Wide Bold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DAG3QUk8WZU</dc:identifier>
  <dcterms:modified xsi:type="dcterms:W3CDTF">2011-08-01T06:04:30Z</dcterms:modified>
  <cp:revision>1</cp:revision>
  <dc:title>Бохай</dc:title>
</cp:coreProperties>
</file>