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6" r:id="rId6"/>
    <p:sldId id="260" r:id="rId7"/>
    <p:sldId id="265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701252-0DC4-4637-8D9C-1D3C24E91332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EF7E50-205C-4931-B8B1-1F3D0CA34F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03982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EF7E50-205C-4931-B8B1-1F3D0CA34FC7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45382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EF7E50-205C-4931-B8B1-1F3D0CA34FC7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32992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803405"/>
            <a:ext cx="73152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632201"/>
            <a:ext cx="73152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32170" y="4323845"/>
            <a:ext cx="2297429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14400" y="4323846"/>
            <a:ext cx="4880610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57900" y="1430867"/>
            <a:ext cx="21717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9492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27763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753534"/>
            <a:ext cx="7955280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360" y="3641726"/>
            <a:ext cx="7955281" cy="1354134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94360" y="381001"/>
            <a:ext cx="4830656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3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98564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4360" y="2194560"/>
            <a:ext cx="3910579" cy="406908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2099" y="2194560"/>
            <a:ext cx="3907540" cy="406908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35451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1700" y="762000"/>
            <a:ext cx="6377940" cy="12954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1279" y="2183802"/>
            <a:ext cx="3683659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4359" y="3132667"/>
            <a:ext cx="3910579" cy="31309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9018" y="2183802"/>
            <a:ext cx="368062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2098" y="3132667"/>
            <a:ext cx="3907541" cy="31309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08913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72983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22999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1524000"/>
            <a:ext cx="30861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746760"/>
            <a:ext cx="4663440" cy="5516880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3124200"/>
            <a:ext cx="3086100" cy="31394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94321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1524000"/>
            <a:ext cx="407573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77524" y="751242"/>
            <a:ext cx="3674234" cy="5512398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3124200"/>
            <a:ext cx="4075730" cy="31394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3754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55" y="4697361"/>
            <a:ext cx="7956482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94355" y="977035"/>
            <a:ext cx="7950260" cy="340697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5516716"/>
            <a:ext cx="7955280" cy="746924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44085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753533"/>
            <a:ext cx="795528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649134"/>
            <a:ext cx="7772400" cy="1330852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4360" y="381001"/>
            <a:ext cx="4830656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25729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351" y="753534"/>
            <a:ext cx="7613650" cy="2756234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977899" y="3509768"/>
            <a:ext cx="7194552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174597"/>
            <a:ext cx="7778752" cy="821265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4360" y="379438"/>
            <a:ext cx="4830656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231458" y="807720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46733" y="3021330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08315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124702"/>
            <a:ext cx="7774782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92" y="3648316"/>
            <a:ext cx="7773608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176" y="378884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4360" y="378884"/>
            <a:ext cx="4830656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26090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171701" y="762000"/>
            <a:ext cx="6377939" cy="130386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594361" y="2202080"/>
            <a:ext cx="2560320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94360" y="2904564"/>
            <a:ext cx="2560320" cy="335907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02237" y="2201333"/>
            <a:ext cx="2560320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00781" y="2904068"/>
            <a:ext cx="2560320" cy="335957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89319" y="2192866"/>
            <a:ext cx="2560320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89320" y="2904564"/>
            <a:ext cx="2560320" cy="335907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53978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171702" y="762000"/>
            <a:ext cx="6381984" cy="12954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94360" y="4113340"/>
            <a:ext cx="256032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94360" y="2331720"/>
            <a:ext cx="2560320" cy="15073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94360" y="4796103"/>
            <a:ext cx="256032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91873" y="4113340"/>
            <a:ext cx="256032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291872" y="2331720"/>
            <a:ext cx="2560320" cy="1509862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290858" y="4796102"/>
            <a:ext cx="256032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93365" y="4113340"/>
            <a:ext cx="256032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93364" y="2331721"/>
            <a:ext cx="2560320" cy="1508919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93272" y="4796100"/>
            <a:ext cx="256032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15229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4360" y="2194560"/>
            <a:ext cx="7955280" cy="406908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62872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6590" y="747183"/>
            <a:ext cx="1543050" cy="424867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4360" y="746126"/>
            <a:ext cx="6278035" cy="424973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94360" y="381001"/>
            <a:ext cx="4830656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40356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8108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71700" y="764373"/>
            <a:ext cx="637794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360" y="2194560"/>
            <a:ext cx="7955280" cy="4069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12230" y="6356351"/>
            <a:ext cx="21374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4360" y="6355846"/>
            <a:ext cx="56807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72250" y="381001"/>
            <a:ext cx="19773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198531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  <p:sldLayoutId id="2147483723" r:id="rId15"/>
    <p:sldLayoutId id="2147483724" r:id="rId16"/>
    <p:sldLayoutId id="2147483725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26976" y="1196752"/>
            <a:ext cx="7690048" cy="1825096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Роботизированный комплекс «СЛДС»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016224" y="3645024"/>
            <a:ext cx="6400800" cy="1600200"/>
          </a:xfrm>
        </p:spPr>
        <p:txBody>
          <a:bodyPr>
            <a:normAutofit fontScale="85000" lnSpcReduction="20000"/>
          </a:bodyPr>
          <a:lstStyle/>
          <a:p>
            <a:pPr algn="r"/>
            <a:r>
              <a:rPr lang="ru-RU" dirty="0"/>
              <a:t>Над презентацией работали</a:t>
            </a:r>
            <a:r>
              <a:rPr lang="en-US" dirty="0"/>
              <a:t>:</a:t>
            </a:r>
            <a:endParaRPr lang="ru-RU" dirty="0"/>
          </a:p>
          <a:p>
            <a:pPr algn="r"/>
            <a:r>
              <a:rPr lang="ru-RU" dirty="0" err="1"/>
              <a:t>Затулков</a:t>
            </a:r>
            <a:r>
              <a:rPr lang="ru-RU" dirty="0"/>
              <a:t> С.Д.</a:t>
            </a:r>
          </a:p>
          <a:p>
            <a:pPr algn="r"/>
            <a:r>
              <a:rPr lang="ru-RU" dirty="0"/>
              <a:t>Феофанов Д.О.</a:t>
            </a:r>
          </a:p>
          <a:p>
            <a:pPr algn="r"/>
            <a:r>
              <a:rPr lang="ru-RU" dirty="0" err="1"/>
              <a:t>Герсамия</a:t>
            </a:r>
            <a:r>
              <a:rPr lang="ru-RU" dirty="0"/>
              <a:t> Л.А.</a:t>
            </a:r>
          </a:p>
          <a:p>
            <a:pPr algn="r"/>
            <a:r>
              <a:rPr lang="ru-RU" dirty="0"/>
              <a:t>Шутов С.А.</a:t>
            </a:r>
          </a:p>
        </p:txBody>
      </p:sp>
      <p:pic>
        <p:nvPicPr>
          <p:cNvPr id="4" name="Google Shape;129;p21">
            <a:extLst>
              <a:ext uri="{FF2B5EF4-FFF2-40B4-BE49-F238E27FC236}">
                <a16:creationId xmlns:a16="http://schemas.microsoft.com/office/drawing/2014/main" id="{9A239897-0055-CA38-A977-B28D718CB546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04" y="5661248"/>
            <a:ext cx="1259632" cy="119675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8;p21">
            <a:extLst>
              <a:ext uri="{FF2B5EF4-FFF2-40B4-BE49-F238E27FC236}">
                <a16:creationId xmlns:a16="http://schemas.microsoft.com/office/drawing/2014/main" id="{833BEF63-3054-0DF1-EF74-194B15ECE93C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65352" y="5661248"/>
            <a:ext cx="1259632" cy="11967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314698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6124" y="0"/>
            <a:ext cx="7772400" cy="1143000"/>
          </a:xfrm>
        </p:spPr>
        <p:txBody>
          <a:bodyPr>
            <a:normAutofit/>
          </a:bodyPr>
          <a:lstStyle/>
          <a:p>
            <a:pPr algn="ctr"/>
            <a:r>
              <a:rPr lang="ru-RU" b="1" dirty="0"/>
              <a:t> Актуальность проекта</a:t>
            </a: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7B960D7-28F0-29AA-B484-F07BD9EAB7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1406" y="1143000"/>
            <a:ext cx="5081836" cy="5086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790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67329" y="334214"/>
            <a:ext cx="6377940" cy="1293028"/>
          </a:xfrm>
        </p:spPr>
        <p:txBody>
          <a:bodyPr>
            <a:normAutofit/>
          </a:bodyPr>
          <a:lstStyle/>
          <a:p>
            <a:pPr algn="ctr"/>
            <a:r>
              <a:rPr lang="ru-RU" b="1" dirty="0"/>
              <a:t>Цель проекта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5800" y="1196752"/>
            <a:ext cx="7772400" cy="4572000"/>
          </a:xfrm>
        </p:spPr>
        <p:txBody>
          <a:bodyPr>
            <a:normAutofit/>
          </a:bodyPr>
          <a:lstStyle/>
          <a:p>
            <a:r>
              <a:rPr lang="ru-RU" sz="1800" dirty="0"/>
              <a:t>Разработка и внедрение роботизированного комплекса "СЛДС" для повышения эффективности обслуживания и диагностики городских коммуникаций.</a:t>
            </a:r>
          </a:p>
        </p:txBody>
      </p:sp>
      <p:pic>
        <p:nvPicPr>
          <p:cNvPr id="2051" name="Picture 3" descr="C:\Users\user\Downloads\kandinsky-download-169986845136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276872"/>
            <a:ext cx="5697191" cy="3781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4217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404664"/>
            <a:ext cx="7772400" cy="1143000"/>
          </a:xfrm>
        </p:spPr>
        <p:txBody>
          <a:bodyPr>
            <a:normAutofit/>
          </a:bodyPr>
          <a:lstStyle/>
          <a:p>
            <a:pPr algn="ctr"/>
            <a:r>
              <a:rPr lang="ru-RU" b="1" dirty="0"/>
              <a:t>Основные характеристики</a:t>
            </a:r>
            <a:endParaRPr lang="ru-RU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46183FA-D203-CA17-D93D-5B036C5371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328" y="1628599"/>
            <a:ext cx="3143029" cy="1964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DBE701A1-C39D-3221-566D-AE93602F9E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7481" y="4038878"/>
            <a:ext cx="2628625" cy="2045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6B4ED97C-E725-CC76-EFED-7F1DA6F8BF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9926" y="1585942"/>
            <a:ext cx="3418274" cy="1928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8177E9F-C050-381D-8DAC-8A189E1CF44B}"/>
              </a:ext>
            </a:extLst>
          </p:cNvPr>
          <p:cNvSpPr txBox="1"/>
          <p:nvPr/>
        </p:nvSpPr>
        <p:spPr>
          <a:xfrm>
            <a:off x="827584" y="3631269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/>
              <a:t>Автономность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3D2A395-B242-42B1-597B-FD421BD85851}"/>
              </a:ext>
            </a:extLst>
          </p:cNvPr>
          <p:cNvSpPr txBox="1"/>
          <p:nvPr/>
        </p:nvSpPr>
        <p:spPr>
          <a:xfrm>
            <a:off x="4860032" y="353863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/>
              <a:t>Использование сенсоров и ИИ</a:t>
            </a:r>
            <a:endParaRPr lang="ru-RU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D2E8B81-B9FC-A358-6263-1E991F58CCBE}"/>
              </a:ext>
            </a:extLst>
          </p:cNvPr>
          <p:cNvSpPr txBox="1"/>
          <p:nvPr/>
        </p:nvSpPr>
        <p:spPr>
          <a:xfrm>
            <a:off x="2771800" y="6122483"/>
            <a:ext cx="49685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/>
              <a:t>Многофункциональность</a:t>
            </a:r>
          </a:p>
        </p:txBody>
      </p:sp>
    </p:spTree>
    <p:extLst>
      <p:ext uri="{BB962C8B-B14F-4D97-AF65-F5344CB8AC3E}">
        <p14:creationId xmlns:p14="http://schemas.microsoft.com/office/powerpoint/2010/main" val="950229052"/>
      </p:ext>
    </p:extLst>
  </p:cSld>
  <p:clrMapOvr>
    <a:masterClrMapping/>
  </p:clrMapOvr>
  <p:transition spd="med">
    <p:pull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EFFB7C-6BBD-938D-F5E2-045DF481CD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2192" y="-25721"/>
            <a:ext cx="6377940" cy="1293028"/>
          </a:xfrm>
        </p:spPr>
        <p:txBody>
          <a:bodyPr/>
          <a:lstStyle/>
          <a:p>
            <a:r>
              <a:rPr lang="ru-RU" b="1" dirty="0"/>
              <a:t>Потребители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FBBA199-C9C0-2636-7A78-88309F6AC617}"/>
              </a:ext>
            </a:extLst>
          </p:cNvPr>
          <p:cNvSpPr txBox="1"/>
          <p:nvPr/>
        </p:nvSpPr>
        <p:spPr>
          <a:xfrm>
            <a:off x="83940" y="3244334"/>
            <a:ext cx="46268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Городские власти и муниципалитеты</a:t>
            </a:r>
            <a:endParaRPr lang="ru-RU" b="1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19B83C6C-06B8-ACAB-E80F-7B81D76DBD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94012" y="963652"/>
            <a:ext cx="3168680" cy="2138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B38E0B04-D5B3-AB7F-7C9C-D46EFCA93A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2524" y="998259"/>
            <a:ext cx="3168680" cy="2103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0AAC624-900C-4B91-7E0B-054DF09BB977}"/>
              </a:ext>
            </a:extLst>
          </p:cNvPr>
          <p:cNvSpPr txBox="1"/>
          <p:nvPr/>
        </p:nvSpPr>
        <p:spPr>
          <a:xfrm>
            <a:off x="4572000" y="3244334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Инженерные компании и подрядчики</a:t>
            </a:r>
            <a:endParaRPr lang="ru-RU" b="1" dirty="0"/>
          </a:p>
        </p:txBody>
      </p:sp>
      <p:pic>
        <p:nvPicPr>
          <p:cNvPr id="2054" name="Picture 6">
            <a:extLst>
              <a:ext uri="{FF2B5EF4-FFF2-40B4-BE49-F238E27FC236}">
                <a16:creationId xmlns:a16="http://schemas.microsoft.com/office/drawing/2014/main" id="{07480C86-458D-F4E9-A8BC-E213ADF4BF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692" y="3756090"/>
            <a:ext cx="3980185" cy="2387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D2CF06E-EF86-563C-50BB-21FCDC9064E5}"/>
              </a:ext>
            </a:extLst>
          </p:cNvPr>
          <p:cNvSpPr txBox="1"/>
          <p:nvPr/>
        </p:nvSpPr>
        <p:spPr>
          <a:xfrm>
            <a:off x="3059832" y="6143510"/>
            <a:ext cx="45780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Энергетические компании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540739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83030" y="406222"/>
            <a:ext cx="6377940" cy="129302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Конкурентные Преимущества "СЛДС"</a:t>
            </a:r>
            <a:br>
              <a:rPr lang="ru-RU" b="1" dirty="0"/>
            </a:br>
            <a:endParaRPr lang="ru-RU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2949AA6C-4BBA-0055-6D85-557485E43F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69" y="1498286"/>
            <a:ext cx="3054338" cy="2072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F81ED418-AC81-15CA-7F89-7E7AFA566C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7607" y="1498285"/>
            <a:ext cx="3114084" cy="2072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>
            <a:extLst>
              <a:ext uri="{FF2B5EF4-FFF2-40B4-BE49-F238E27FC236}">
                <a16:creationId xmlns:a16="http://schemas.microsoft.com/office/drawing/2014/main" id="{5307E7C3-6ECC-2910-175F-01EBE48B5A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4957" y="4077072"/>
            <a:ext cx="3114085" cy="2077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94D9D88-6397-6D5D-DA5D-BD3CD89B1585}"/>
              </a:ext>
            </a:extLst>
          </p:cNvPr>
          <p:cNvSpPr txBox="1"/>
          <p:nvPr/>
        </p:nvSpPr>
        <p:spPr>
          <a:xfrm>
            <a:off x="251520" y="3571098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Сокращение времени диагностики</a:t>
            </a:r>
            <a:endParaRPr lang="ru-RU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736633B-6413-D56B-0FDA-213A507E8996}"/>
              </a:ext>
            </a:extLst>
          </p:cNvPr>
          <p:cNvSpPr txBox="1"/>
          <p:nvPr/>
        </p:nvSpPr>
        <p:spPr>
          <a:xfrm>
            <a:off x="5850491" y="3571098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Экономия ресурсов</a:t>
            </a:r>
            <a:endParaRPr lang="ru-RU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450B88F-2D39-BF82-5907-7C7D61E19798}"/>
              </a:ext>
            </a:extLst>
          </p:cNvPr>
          <p:cNvSpPr txBox="1"/>
          <p:nvPr/>
        </p:nvSpPr>
        <p:spPr>
          <a:xfrm>
            <a:off x="3131840" y="6228224"/>
            <a:ext cx="52120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Повышение безопасности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698855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85FA19-AE77-CD82-D971-0589FC0F38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680" y="404664"/>
            <a:ext cx="6377940" cy="1293028"/>
          </a:xfrm>
        </p:spPr>
        <p:txBody>
          <a:bodyPr>
            <a:normAutofit/>
          </a:bodyPr>
          <a:lstStyle/>
          <a:p>
            <a:r>
              <a:rPr lang="ru-RU" sz="3600" b="1" dirty="0"/>
              <a:t>Финансовые параметры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3AF4D0A-FF4A-F758-318F-080A43239E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916832"/>
            <a:ext cx="7955280" cy="4069080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Срок окупаемости - 3,55 </a:t>
            </a:r>
            <a:r>
              <a:rPr lang="en-US" dirty="0"/>
              <a:t>(</a:t>
            </a:r>
            <a:r>
              <a:rPr lang="ru-RU" dirty="0"/>
              <a:t>Окупаемся за 4 года</a:t>
            </a:r>
            <a:r>
              <a:rPr lang="en-US" dirty="0"/>
              <a:t>)</a:t>
            </a: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Чистый дисконтированный доход – 2.645.794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Внутренняя норма рентабельности – 21,75%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Индекс доходности - 1,4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162818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CA89322F-3D8F-6B95-D3DA-DFE3C70C20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80E5633D-9DAC-D201-70E1-1D181121F5C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5850" y="72211"/>
            <a:ext cx="3429000" cy="342900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2F7F56C-6E7A-EDE6-04D5-F34A4F441C0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336" y="3014092"/>
            <a:ext cx="3573016" cy="3573016"/>
          </a:xfrm>
          <a:prstGeom prst="rect">
            <a:avLst/>
          </a:prstGeom>
        </p:spPr>
      </p:pic>
      <p:pic>
        <p:nvPicPr>
          <p:cNvPr id="9" name="Объект 8">
            <a:extLst>
              <a:ext uri="{FF2B5EF4-FFF2-40B4-BE49-F238E27FC236}">
                <a16:creationId xmlns:a16="http://schemas.microsoft.com/office/drawing/2014/main" id="{BEE39626-94B5-910B-E75B-7F80649632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17" y="319733"/>
            <a:ext cx="3475335" cy="3475335"/>
          </a:xfr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1398B61-66C4-C5EF-BDFC-D7894376E80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2852936"/>
            <a:ext cx="3573016" cy="3573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819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564904"/>
            <a:ext cx="77724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800" b="1" dirty="0"/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4077263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След самолета">
  <a:themeElements>
    <a:clrScheme name="След самолета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След самолета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лед самолета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TM04033937[[fn=След самолета]]</Template>
  <TotalTime>178</TotalTime>
  <Words>117</Words>
  <Application>Microsoft Office PowerPoint</Application>
  <PresentationFormat>Экран (4:3)</PresentationFormat>
  <Paragraphs>33</Paragraphs>
  <Slides>9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Calibri</vt:lpstr>
      <vt:lpstr>Century Gothic</vt:lpstr>
      <vt:lpstr>След самолета</vt:lpstr>
      <vt:lpstr>Роботизированный комплекс «СЛДС»</vt:lpstr>
      <vt:lpstr> Актуальность проекта</vt:lpstr>
      <vt:lpstr>Цель проекта </vt:lpstr>
      <vt:lpstr>Основные характеристики</vt:lpstr>
      <vt:lpstr>Потребители</vt:lpstr>
      <vt:lpstr>Конкурентные Преимущества "СЛДС" </vt:lpstr>
      <vt:lpstr>Финансовые параметры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Роботизированный комплекс «СЛДС»</dc:title>
  <dc:creator>user</dc:creator>
  <cp:lastModifiedBy>Сергей Затулков</cp:lastModifiedBy>
  <cp:revision>16</cp:revision>
  <dcterms:created xsi:type="dcterms:W3CDTF">2023-11-13T09:21:20Z</dcterms:created>
  <dcterms:modified xsi:type="dcterms:W3CDTF">2023-12-05T20:36:23Z</dcterms:modified>
</cp:coreProperties>
</file>