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2" r:id="rId1"/>
  </p:sldMasterIdLst>
  <p:notesMasterIdLst>
    <p:notesMasterId r:id="rId22"/>
  </p:notesMasterIdLst>
  <p:sldIdLst>
    <p:sldId id="256" r:id="rId2"/>
    <p:sldId id="259" r:id="rId3"/>
    <p:sldId id="260" r:id="rId4"/>
    <p:sldId id="263" r:id="rId5"/>
    <p:sldId id="258" r:id="rId6"/>
    <p:sldId id="278" r:id="rId7"/>
    <p:sldId id="261" r:id="rId8"/>
    <p:sldId id="265" r:id="rId9"/>
    <p:sldId id="266" r:id="rId10"/>
    <p:sldId id="269" r:id="rId11"/>
    <p:sldId id="270" r:id="rId12"/>
    <p:sldId id="272" r:id="rId13"/>
    <p:sldId id="273" r:id="rId14"/>
    <p:sldId id="267" r:id="rId15"/>
    <p:sldId id="279" r:id="rId16"/>
    <p:sldId id="271" r:id="rId17"/>
    <p:sldId id="275" r:id="rId18"/>
    <p:sldId id="276" r:id="rId19"/>
    <p:sldId id="277" r:id="rId20"/>
    <p:sldId id="262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956F"/>
    <a:srgbClr val="F8F3E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A07532A-B64D-4A27-993E-D141DA3489F9}">
  <a:tblStyle styleId="{6A07532A-B64D-4A27-993E-D141DA3489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FFCCC1E-7674-481D-9889-E7F68E839D7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 autoAdjust="0"/>
    <p:restoredTop sz="73449" autoAdjust="0"/>
  </p:normalViewPr>
  <p:slideViewPr>
    <p:cSldViewPr snapToGrid="0">
      <p:cViewPr>
        <p:scale>
          <a:sx n="121" d="100"/>
          <a:sy n="121" d="100"/>
        </p:scale>
        <p:origin x="-1530" y="-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494506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gd5260bdd8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4" name="Google Shape;1194;gd5260bdd8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7045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5571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694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256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1b76cbe2849_1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1b76cbe2849_1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4812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4683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3827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 dirty="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Анализ современного состояния отрасли хранения зерна показал, что при ежегодном увеличении урожайности и объемов производства зерновых культур возникает острая необходимость в увеличении мощностей хранения.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Выгодным путём решения данного вопроса является строительство зернохранилища, что внесет огромный вклад в развитие экономики страны.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Важнейшим фактором и путем повышения экономической рентабельности </a:t>
            </a:r>
            <a:r>
              <a:rPr lang="ru-RU" dirty="0" err="1" smtClean="0"/>
              <a:t>ЗерноСейфа</a:t>
            </a:r>
            <a:r>
              <a:rPr lang="ru-RU" dirty="0" smtClean="0"/>
              <a:t> является дальнейшее увеличение урожайности зерновых культур, прежде всего, пшеницы.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Увеличение урожайности оказывает влияние не только на увеличение валовых сборов, но и на экономическую эффективность: производительность труда, себестоимость, а, следовательно, и на прибыль.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1626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78284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6448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1468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908200"/>
            <a:ext cx="5716200" cy="28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898675"/>
            <a:ext cx="5716200" cy="4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5281475" y="2068122"/>
            <a:ext cx="4054200" cy="33432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" name="Google Shape;12;p2"/>
          <p:cNvSpPr/>
          <p:nvPr/>
        </p:nvSpPr>
        <p:spPr>
          <a:xfrm>
            <a:off x="-675057" y="267203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121688" y="-96475"/>
            <a:ext cx="7311793" cy="346248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19264" y="-18408"/>
            <a:ext cx="5281364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-94525" y="4908051"/>
            <a:ext cx="9904631" cy="374750"/>
          </a:xfrm>
          <a:custGeom>
            <a:avLst/>
            <a:gdLst/>
            <a:ahLst/>
            <a:cxnLst/>
            <a:rect l="l" t="t" r="r" b="b"/>
            <a:pathLst>
              <a:path w="231606" h="8763" extrusionOk="0">
                <a:moveTo>
                  <a:pt x="0" y="1"/>
                </a:moveTo>
                <a:lnTo>
                  <a:pt x="0" y="8763"/>
                </a:lnTo>
                <a:lnTo>
                  <a:pt x="231606" y="8763"/>
                </a:lnTo>
                <a:lnTo>
                  <a:pt x="23160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3999937" y="4820250"/>
            <a:ext cx="5906958" cy="380095"/>
          </a:xfrm>
          <a:custGeom>
            <a:avLst/>
            <a:gdLst/>
            <a:ahLst/>
            <a:cxnLst/>
            <a:rect l="l" t="t" r="r" b="b"/>
            <a:pathLst>
              <a:path w="138126" h="8888" extrusionOk="0">
                <a:moveTo>
                  <a:pt x="1" y="1"/>
                </a:moveTo>
                <a:lnTo>
                  <a:pt x="1" y="8888"/>
                </a:lnTo>
                <a:lnTo>
                  <a:pt x="138126" y="8888"/>
                </a:lnTo>
                <a:lnTo>
                  <a:pt x="138126" y="1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764875" y="2307275"/>
            <a:ext cx="46659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3764875" y="1494225"/>
            <a:ext cx="900900" cy="8418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3764875" y="3689375"/>
            <a:ext cx="4665900" cy="37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-675057" y="267203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2121688" y="-96475"/>
            <a:ext cx="7311793" cy="346248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-138700" y="-35900"/>
            <a:ext cx="5420174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-94525" y="4908051"/>
            <a:ext cx="9904631" cy="374750"/>
          </a:xfrm>
          <a:custGeom>
            <a:avLst/>
            <a:gdLst/>
            <a:ahLst/>
            <a:cxnLst/>
            <a:rect l="l" t="t" r="r" b="b"/>
            <a:pathLst>
              <a:path w="231606" h="8763" extrusionOk="0">
                <a:moveTo>
                  <a:pt x="0" y="1"/>
                </a:moveTo>
                <a:lnTo>
                  <a:pt x="0" y="8763"/>
                </a:lnTo>
                <a:lnTo>
                  <a:pt x="231606" y="8763"/>
                </a:lnTo>
                <a:lnTo>
                  <a:pt x="23160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3999937" y="4820250"/>
            <a:ext cx="5906958" cy="380095"/>
          </a:xfrm>
          <a:custGeom>
            <a:avLst/>
            <a:gdLst/>
            <a:ahLst/>
            <a:cxnLst/>
            <a:rect l="l" t="t" r="r" b="b"/>
            <a:pathLst>
              <a:path w="138126" h="8888" extrusionOk="0">
                <a:moveTo>
                  <a:pt x="1" y="1"/>
                </a:moveTo>
                <a:lnTo>
                  <a:pt x="1" y="8888"/>
                </a:lnTo>
                <a:lnTo>
                  <a:pt x="138126" y="8888"/>
                </a:lnTo>
                <a:lnTo>
                  <a:pt x="138126" y="1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>
            <a:spLocks noGrp="1"/>
          </p:cNvSpPr>
          <p:nvPr>
            <p:ph type="pic" idx="3"/>
          </p:nvPr>
        </p:nvSpPr>
        <p:spPr>
          <a:xfrm>
            <a:off x="-234675" y="969975"/>
            <a:ext cx="3617400" cy="36174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>
            <a:spLocks noGrp="1"/>
          </p:cNvSpPr>
          <p:nvPr>
            <p:ph type="pic" idx="2"/>
          </p:nvPr>
        </p:nvSpPr>
        <p:spPr>
          <a:xfrm>
            <a:off x="6004250" y="662600"/>
            <a:ext cx="3018300" cy="48600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9"/>
          <p:cNvSpPr txBox="1">
            <a:spLocks noGrp="1"/>
          </p:cNvSpPr>
          <p:nvPr>
            <p:ph type="title"/>
          </p:nvPr>
        </p:nvSpPr>
        <p:spPr>
          <a:xfrm>
            <a:off x="713225" y="1209163"/>
            <a:ext cx="4880400" cy="19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ubTitle" idx="1"/>
          </p:nvPr>
        </p:nvSpPr>
        <p:spPr>
          <a:xfrm>
            <a:off x="713225" y="3263238"/>
            <a:ext cx="48804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9"/>
          <p:cNvSpPr/>
          <p:nvPr/>
        </p:nvSpPr>
        <p:spPr>
          <a:xfrm rot="-5400000">
            <a:off x="6395791" y="2148554"/>
            <a:ext cx="5593405" cy="996587"/>
          </a:xfrm>
          <a:custGeom>
            <a:avLst/>
            <a:gdLst/>
            <a:ahLst/>
            <a:cxnLst/>
            <a:rect l="l" t="t" r="r" b="b"/>
            <a:pathLst>
              <a:path w="78936" h="26893" extrusionOk="0">
                <a:moveTo>
                  <a:pt x="0" y="0"/>
                </a:moveTo>
                <a:lnTo>
                  <a:pt x="0" y="26892"/>
                </a:lnTo>
                <a:lnTo>
                  <a:pt x="78936" y="26892"/>
                </a:lnTo>
                <a:lnTo>
                  <a:pt x="78936" y="0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-717907" y="123103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-79525" y="-180000"/>
            <a:ext cx="5318311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1799431" y="4861778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subTitle" idx="1"/>
          </p:nvPr>
        </p:nvSpPr>
        <p:spPr>
          <a:xfrm>
            <a:off x="720000" y="2277778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2"/>
          </p:nvPr>
        </p:nvSpPr>
        <p:spPr>
          <a:xfrm>
            <a:off x="3419274" y="2277778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3"/>
          </p:nvPr>
        </p:nvSpPr>
        <p:spPr>
          <a:xfrm>
            <a:off x="6118549" y="2277778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hasCustomPrompt="1"/>
          </p:nvPr>
        </p:nvSpPr>
        <p:spPr>
          <a:xfrm>
            <a:off x="720000" y="1344783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4" hasCustomPrompt="1"/>
          </p:nvPr>
        </p:nvSpPr>
        <p:spPr>
          <a:xfrm>
            <a:off x="3419274" y="1344783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5" hasCustomPrompt="1"/>
          </p:nvPr>
        </p:nvSpPr>
        <p:spPr>
          <a:xfrm>
            <a:off x="6118549" y="1344783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6"/>
          </p:nvPr>
        </p:nvSpPr>
        <p:spPr>
          <a:xfrm>
            <a:off x="720000" y="18279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ubTitle" idx="7"/>
          </p:nvPr>
        </p:nvSpPr>
        <p:spPr>
          <a:xfrm>
            <a:off x="3419274" y="18279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8"/>
          </p:nvPr>
        </p:nvSpPr>
        <p:spPr>
          <a:xfrm>
            <a:off x="6118549" y="18279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9"/>
          </p:nvPr>
        </p:nvSpPr>
        <p:spPr>
          <a:xfrm>
            <a:off x="720000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/>
          <p:nvPr/>
        </p:nvSpPr>
        <p:spPr>
          <a:xfrm>
            <a:off x="1756119" y="-90697"/>
            <a:ext cx="5429029" cy="231080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3"/>
          <p:cNvSpPr/>
          <p:nvPr/>
        </p:nvSpPr>
        <p:spPr>
          <a:xfrm>
            <a:off x="459925" y="-53573"/>
            <a:ext cx="3642224" cy="303402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3"/>
          <p:cNvSpPr/>
          <p:nvPr/>
        </p:nvSpPr>
        <p:spPr>
          <a:xfrm>
            <a:off x="2458970" y="4771125"/>
            <a:ext cx="4225971" cy="426475"/>
          </a:xfrm>
          <a:custGeom>
            <a:avLst/>
            <a:gdLst/>
            <a:ahLst/>
            <a:cxnLst/>
            <a:rect l="l" t="t" r="r" b="b"/>
            <a:pathLst>
              <a:path w="37550" h="17059" extrusionOk="0">
                <a:moveTo>
                  <a:pt x="1" y="0"/>
                </a:moveTo>
                <a:lnTo>
                  <a:pt x="1" y="17058"/>
                </a:lnTo>
                <a:lnTo>
                  <a:pt x="37549" y="17058"/>
                </a:lnTo>
                <a:lnTo>
                  <a:pt x="37549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3"/>
          <p:cNvSpPr/>
          <p:nvPr/>
        </p:nvSpPr>
        <p:spPr>
          <a:xfrm>
            <a:off x="-104812" y="4965500"/>
            <a:ext cx="9353632" cy="211150"/>
          </a:xfrm>
          <a:custGeom>
            <a:avLst/>
            <a:gdLst/>
            <a:ahLst/>
            <a:cxnLst/>
            <a:rect l="l" t="t" r="r" b="b"/>
            <a:pathLst>
              <a:path w="83112" h="8446" extrusionOk="0">
                <a:moveTo>
                  <a:pt x="0" y="0"/>
                </a:moveTo>
                <a:lnTo>
                  <a:pt x="0" y="8445"/>
                </a:lnTo>
                <a:lnTo>
                  <a:pt x="83112" y="8445"/>
                </a:lnTo>
                <a:lnTo>
                  <a:pt x="83112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2051574" y="4855525"/>
            <a:ext cx="5040103" cy="303400"/>
          </a:xfrm>
          <a:custGeom>
            <a:avLst/>
            <a:gdLst/>
            <a:ahLst/>
            <a:cxnLst/>
            <a:rect l="l" t="t" r="r" b="b"/>
            <a:pathLst>
              <a:path w="44784" h="12136" extrusionOk="0">
                <a:moveTo>
                  <a:pt x="1" y="1"/>
                </a:moveTo>
                <a:lnTo>
                  <a:pt x="1" y="12135"/>
                </a:lnTo>
                <a:lnTo>
                  <a:pt x="44784" y="12135"/>
                </a:lnTo>
                <a:lnTo>
                  <a:pt x="44784" y="1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3"/>
          <p:cNvSpPr/>
          <p:nvPr/>
        </p:nvSpPr>
        <p:spPr>
          <a:xfrm rot="10800000">
            <a:off x="8871400" y="2055200"/>
            <a:ext cx="440725" cy="1337700"/>
          </a:xfrm>
          <a:custGeom>
            <a:avLst/>
            <a:gdLst/>
            <a:ahLst/>
            <a:cxnLst/>
            <a:rect l="l" t="t" r="r" b="b"/>
            <a:pathLst>
              <a:path w="17629" h="53508" extrusionOk="0">
                <a:moveTo>
                  <a:pt x="0" y="0"/>
                </a:moveTo>
                <a:lnTo>
                  <a:pt x="0" y="53507"/>
                </a:lnTo>
                <a:lnTo>
                  <a:pt x="17628" y="53507"/>
                </a:lnTo>
                <a:lnTo>
                  <a:pt x="17628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3"/>
          <p:cNvSpPr/>
          <p:nvPr/>
        </p:nvSpPr>
        <p:spPr>
          <a:xfrm rot="10800000">
            <a:off x="9021150" y="1110300"/>
            <a:ext cx="377150" cy="2498150"/>
          </a:xfrm>
          <a:custGeom>
            <a:avLst/>
            <a:gdLst/>
            <a:ahLst/>
            <a:cxnLst/>
            <a:rect l="l" t="t" r="r" b="b"/>
            <a:pathLst>
              <a:path w="15086" h="99926" extrusionOk="0">
                <a:moveTo>
                  <a:pt x="0" y="0"/>
                </a:moveTo>
                <a:lnTo>
                  <a:pt x="0" y="99926"/>
                </a:lnTo>
                <a:lnTo>
                  <a:pt x="15085" y="99926"/>
                </a:lnTo>
                <a:lnTo>
                  <a:pt x="15085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13"/>
          </p:nvPr>
        </p:nvSpPr>
        <p:spPr>
          <a:xfrm>
            <a:off x="720000" y="3990953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14"/>
          </p:nvPr>
        </p:nvSpPr>
        <p:spPr>
          <a:xfrm>
            <a:off x="3419274" y="3990953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15"/>
          </p:nvPr>
        </p:nvSpPr>
        <p:spPr>
          <a:xfrm>
            <a:off x="6118549" y="3990953"/>
            <a:ext cx="23055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title" idx="16" hasCustomPrompt="1"/>
          </p:nvPr>
        </p:nvSpPr>
        <p:spPr>
          <a:xfrm>
            <a:off x="720000" y="3057958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3" name="Google Shape;113;p13"/>
          <p:cNvSpPr txBox="1">
            <a:spLocks noGrp="1"/>
          </p:cNvSpPr>
          <p:nvPr>
            <p:ph type="title" idx="17" hasCustomPrompt="1"/>
          </p:nvPr>
        </p:nvSpPr>
        <p:spPr>
          <a:xfrm>
            <a:off x="3419274" y="3057958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4" name="Google Shape;114;p13"/>
          <p:cNvSpPr txBox="1">
            <a:spLocks noGrp="1"/>
          </p:cNvSpPr>
          <p:nvPr>
            <p:ph type="title" idx="18" hasCustomPrompt="1"/>
          </p:nvPr>
        </p:nvSpPr>
        <p:spPr>
          <a:xfrm>
            <a:off x="6118549" y="3057958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19"/>
          </p:nvPr>
        </p:nvSpPr>
        <p:spPr>
          <a:xfrm>
            <a:off x="720000" y="35411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20"/>
          </p:nvPr>
        </p:nvSpPr>
        <p:spPr>
          <a:xfrm>
            <a:off x="3419274" y="35411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subTitle" idx="21"/>
          </p:nvPr>
        </p:nvSpPr>
        <p:spPr>
          <a:xfrm>
            <a:off x="6118549" y="35411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2"/>
          <p:cNvSpPr/>
          <p:nvPr/>
        </p:nvSpPr>
        <p:spPr>
          <a:xfrm>
            <a:off x="-117425" y="411800"/>
            <a:ext cx="440725" cy="1337700"/>
          </a:xfrm>
          <a:custGeom>
            <a:avLst/>
            <a:gdLst/>
            <a:ahLst/>
            <a:cxnLst/>
            <a:rect l="l" t="t" r="r" b="b"/>
            <a:pathLst>
              <a:path w="17629" h="53508" extrusionOk="0">
                <a:moveTo>
                  <a:pt x="0" y="0"/>
                </a:moveTo>
                <a:lnTo>
                  <a:pt x="0" y="53507"/>
                </a:lnTo>
                <a:lnTo>
                  <a:pt x="17628" y="53507"/>
                </a:lnTo>
                <a:lnTo>
                  <a:pt x="17628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2"/>
          <p:cNvSpPr/>
          <p:nvPr/>
        </p:nvSpPr>
        <p:spPr>
          <a:xfrm>
            <a:off x="-203600" y="196250"/>
            <a:ext cx="377150" cy="2498150"/>
          </a:xfrm>
          <a:custGeom>
            <a:avLst/>
            <a:gdLst/>
            <a:ahLst/>
            <a:cxnLst/>
            <a:rect l="l" t="t" r="r" b="b"/>
            <a:pathLst>
              <a:path w="15086" h="99926" extrusionOk="0">
                <a:moveTo>
                  <a:pt x="0" y="0"/>
                </a:moveTo>
                <a:lnTo>
                  <a:pt x="0" y="99926"/>
                </a:lnTo>
                <a:lnTo>
                  <a:pt x="15085" y="99926"/>
                </a:lnTo>
                <a:lnTo>
                  <a:pt x="15085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2"/>
          <p:cNvSpPr/>
          <p:nvPr/>
        </p:nvSpPr>
        <p:spPr>
          <a:xfrm>
            <a:off x="4220475" y="-190900"/>
            <a:ext cx="2652883" cy="635936"/>
          </a:xfrm>
          <a:custGeom>
            <a:avLst/>
            <a:gdLst/>
            <a:ahLst/>
            <a:cxnLst/>
            <a:rect l="l" t="t" r="r" b="b"/>
            <a:pathLst>
              <a:path w="44154" h="13148" extrusionOk="0">
                <a:moveTo>
                  <a:pt x="0" y="1"/>
                </a:moveTo>
                <a:lnTo>
                  <a:pt x="0" y="13147"/>
                </a:lnTo>
                <a:lnTo>
                  <a:pt x="44154" y="13147"/>
                </a:lnTo>
                <a:lnTo>
                  <a:pt x="44154" y="1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32"/>
          <p:cNvSpPr/>
          <p:nvPr/>
        </p:nvSpPr>
        <p:spPr>
          <a:xfrm>
            <a:off x="3187175" y="-233775"/>
            <a:ext cx="4806622" cy="450280"/>
          </a:xfrm>
          <a:custGeom>
            <a:avLst/>
            <a:gdLst/>
            <a:ahLst/>
            <a:cxnLst/>
            <a:rect l="l" t="t" r="r" b="b"/>
            <a:pathLst>
              <a:path w="61352" h="4553" extrusionOk="0">
                <a:moveTo>
                  <a:pt x="1" y="0"/>
                </a:moveTo>
                <a:lnTo>
                  <a:pt x="1" y="4553"/>
                </a:lnTo>
                <a:lnTo>
                  <a:pt x="61352" y="4553"/>
                </a:lnTo>
                <a:lnTo>
                  <a:pt x="61352" y="0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2"/>
          <p:cNvSpPr/>
          <p:nvPr/>
        </p:nvSpPr>
        <p:spPr>
          <a:xfrm>
            <a:off x="4264825" y="4905669"/>
            <a:ext cx="5010175" cy="302125"/>
          </a:xfrm>
          <a:custGeom>
            <a:avLst/>
            <a:gdLst/>
            <a:ahLst/>
            <a:cxnLst/>
            <a:rect l="l" t="t" r="r" b="b"/>
            <a:pathLst>
              <a:path w="138126" h="8888" extrusionOk="0">
                <a:moveTo>
                  <a:pt x="1" y="1"/>
                </a:moveTo>
                <a:lnTo>
                  <a:pt x="1" y="8888"/>
                </a:lnTo>
                <a:lnTo>
                  <a:pt x="138126" y="8888"/>
                </a:lnTo>
                <a:lnTo>
                  <a:pt x="138126" y="1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3"/>
          <p:cNvSpPr/>
          <p:nvPr/>
        </p:nvSpPr>
        <p:spPr>
          <a:xfrm rot="-5400000">
            <a:off x="6249933" y="2228561"/>
            <a:ext cx="5593405" cy="836574"/>
          </a:xfrm>
          <a:custGeom>
            <a:avLst/>
            <a:gdLst/>
            <a:ahLst/>
            <a:cxnLst/>
            <a:rect l="l" t="t" r="r" b="b"/>
            <a:pathLst>
              <a:path w="78936" h="26893" extrusionOk="0">
                <a:moveTo>
                  <a:pt x="0" y="0"/>
                </a:moveTo>
                <a:lnTo>
                  <a:pt x="0" y="26892"/>
                </a:lnTo>
                <a:lnTo>
                  <a:pt x="78936" y="26892"/>
                </a:lnTo>
                <a:lnTo>
                  <a:pt x="78936" y="0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3"/>
          <p:cNvSpPr/>
          <p:nvPr/>
        </p:nvSpPr>
        <p:spPr>
          <a:xfrm flipH="1">
            <a:off x="3173766" y="123103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3"/>
          <p:cNvSpPr/>
          <p:nvPr/>
        </p:nvSpPr>
        <p:spPr>
          <a:xfrm flipH="1">
            <a:off x="-74957" y="-180000"/>
            <a:ext cx="5318311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3"/>
          <p:cNvSpPr/>
          <p:nvPr/>
        </p:nvSpPr>
        <p:spPr>
          <a:xfrm>
            <a:off x="4491375" y="4861775"/>
            <a:ext cx="3470261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>
            <a:spLocks noGrp="1"/>
          </p:cNvSpPr>
          <p:nvPr>
            <p:ph type="pic" idx="2"/>
          </p:nvPr>
        </p:nvSpPr>
        <p:spPr>
          <a:xfrm>
            <a:off x="-627100" y="662675"/>
            <a:ext cx="3018300" cy="48600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14"/>
          <p:cNvSpPr txBox="1">
            <a:spLocks noGrp="1"/>
          </p:cNvSpPr>
          <p:nvPr>
            <p:ph type="title"/>
          </p:nvPr>
        </p:nvSpPr>
        <p:spPr>
          <a:xfrm>
            <a:off x="2985150" y="3411851"/>
            <a:ext cx="54456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subTitle" idx="1"/>
          </p:nvPr>
        </p:nvSpPr>
        <p:spPr>
          <a:xfrm>
            <a:off x="2985075" y="1199750"/>
            <a:ext cx="5445600" cy="201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2" name="Google Shape;122;p14"/>
          <p:cNvSpPr/>
          <p:nvPr/>
        </p:nvSpPr>
        <p:spPr>
          <a:xfrm rot="-5400000">
            <a:off x="6356358" y="2228561"/>
            <a:ext cx="5593405" cy="836574"/>
          </a:xfrm>
          <a:custGeom>
            <a:avLst/>
            <a:gdLst/>
            <a:ahLst/>
            <a:cxnLst/>
            <a:rect l="l" t="t" r="r" b="b"/>
            <a:pathLst>
              <a:path w="78936" h="26893" extrusionOk="0">
                <a:moveTo>
                  <a:pt x="0" y="0"/>
                </a:moveTo>
                <a:lnTo>
                  <a:pt x="0" y="26892"/>
                </a:lnTo>
                <a:lnTo>
                  <a:pt x="78936" y="26892"/>
                </a:lnTo>
                <a:lnTo>
                  <a:pt x="78936" y="0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4"/>
          <p:cNvSpPr/>
          <p:nvPr/>
        </p:nvSpPr>
        <p:spPr>
          <a:xfrm flipH="1">
            <a:off x="3173766" y="123103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4"/>
          <p:cNvSpPr/>
          <p:nvPr/>
        </p:nvSpPr>
        <p:spPr>
          <a:xfrm flipH="1">
            <a:off x="-74957" y="-180000"/>
            <a:ext cx="5318311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4"/>
          <p:cNvSpPr/>
          <p:nvPr/>
        </p:nvSpPr>
        <p:spPr>
          <a:xfrm>
            <a:off x="3343275" y="4861775"/>
            <a:ext cx="3993102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4217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>
            <a:spLocks noGrp="1"/>
          </p:cNvSpPr>
          <p:nvPr>
            <p:ph type="title" hasCustomPrompt="1"/>
          </p:nvPr>
        </p:nvSpPr>
        <p:spPr>
          <a:xfrm>
            <a:off x="713225" y="2489700"/>
            <a:ext cx="7717500" cy="13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4" name="Google Shape;84;p11"/>
          <p:cNvSpPr txBox="1">
            <a:spLocks noGrp="1"/>
          </p:cNvSpPr>
          <p:nvPr>
            <p:ph type="subTitle" idx="1"/>
          </p:nvPr>
        </p:nvSpPr>
        <p:spPr>
          <a:xfrm>
            <a:off x="713225" y="4227800"/>
            <a:ext cx="7717500" cy="37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2"/>
          </p:nvPr>
        </p:nvSpPr>
        <p:spPr>
          <a:xfrm>
            <a:off x="2604413" y="-1428087"/>
            <a:ext cx="3934800" cy="39348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1"/>
          <p:cNvSpPr/>
          <p:nvPr/>
        </p:nvSpPr>
        <p:spPr>
          <a:xfrm rot="-5400000" flipH="1">
            <a:off x="-988444" y="1952940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1"/>
          <p:cNvSpPr/>
          <p:nvPr/>
        </p:nvSpPr>
        <p:spPr>
          <a:xfrm rot="-5400000" flipH="1">
            <a:off x="-2547366" y="2443441"/>
            <a:ext cx="5318311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1"/>
          <p:cNvSpPr/>
          <p:nvPr/>
        </p:nvSpPr>
        <p:spPr>
          <a:xfrm rot="5400000" flipH="1">
            <a:off x="7360678" y="1637869"/>
            <a:ext cx="2707970" cy="416396"/>
          </a:xfrm>
          <a:custGeom>
            <a:avLst/>
            <a:gdLst/>
            <a:ahLst/>
            <a:cxnLst/>
            <a:rect l="l" t="t" r="r" b="b"/>
            <a:pathLst>
              <a:path w="49093" h="10539" extrusionOk="0">
                <a:moveTo>
                  <a:pt x="0" y="1"/>
                </a:moveTo>
                <a:lnTo>
                  <a:pt x="0" y="10538"/>
                </a:lnTo>
                <a:lnTo>
                  <a:pt x="49093" y="10538"/>
                </a:lnTo>
                <a:lnTo>
                  <a:pt x="4909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1"/>
          <p:cNvSpPr/>
          <p:nvPr/>
        </p:nvSpPr>
        <p:spPr>
          <a:xfrm rot="5400000" flipH="1">
            <a:off x="6309260" y="1919591"/>
            <a:ext cx="5318311" cy="351148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6556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1643450" y="3690925"/>
            <a:ext cx="2393100" cy="7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2"/>
          </p:nvPr>
        </p:nvSpPr>
        <p:spPr>
          <a:xfrm>
            <a:off x="5109797" y="3690925"/>
            <a:ext cx="2393100" cy="7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3"/>
          </p:nvPr>
        </p:nvSpPr>
        <p:spPr>
          <a:xfrm>
            <a:off x="1643450" y="3241125"/>
            <a:ext cx="23931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4"/>
          </p:nvPr>
        </p:nvSpPr>
        <p:spPr>
          <a:xfrm>
            <a:off x="5109791" y="3241125"/>
            <a:ext cx="23931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1756119" y="-90697"/>
            <a:ext cx="5429029" cy="231080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459925" y="-53573"/>
            <a:ext cx="3642224" cy="303402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5"/>
          <p:cNvSpPr/>
          <p:nvPr/>
        </p:nvSpPr>
        <p:spPr>
          <a:xfrm rot="10800000">
            <a:off x="8871400" y="2055200"/>
            <a:ext cx="440725" cy="1337700"/>
          </a:xfrm>
          <a:custGeom>
            <a:avLst/>
            <a:gdLst/>
            <a:ahLst/>
            <a:cxnLst/>
            <a:rect l="l" t="t" r="r" b="b"/>
            <a:pathLst>
              <a:path w="17629" h="53508" extrusionOk="0">
                <a:moveTo>
                  <a:pt x="0" y="0"/>
                </a:moveTo>
                <a:lnTo>
                  <a:pt x="0" y="53507"/>
                </a:lnTo>
                <a:lnTo>
                  <a:pt x="17628" y="53507"/>
                </a:lnTo>
                <a:lnTo>
                  <a:pt x="17628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5"/>
          <p:cNvSpPr/>
          <p:nvPr/>
        </p:nvSpPr>
        <p:spPr>
          <a:xfrm rot="10800000">
            <a:off x="9021150" y="1110300"/>
            <a:ext cx="377150" cy="2498150"/>
          </a:xfrm>
          <a:custGeom>
            <a:avLst/>
            <a:gdLst/>
            <a:ahLst/>
            <a:cxnLst/>
            <a:rect l="l" t="t" r="r" b="b"/>
            <a:pathLst>
              <a:path w="15086" h="99926" extrusionOk="0">
                <a:moveTo>
                  <a:pt x="0" y="0"/>
                </a:moveTo>
                <a:lnTo>
                  <a:pt x="0" y="99926"/>
                </a:lnTo>
                <a:lnTo>
                  <a:pt x="15085" y="99926"/>
                </a:lnTo>
                <a:lnTo>
                  <a:pt x="15085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5"/>
          <p:cNvSpPr/>
          <p:nvPr/>
        </p:nvSpPr>
        <p:spPr>
          <a:xfrm>
            <a:off x="-81100" y="4832751"/>
            <a:ext cx="5010175" cy="375051"/>
          </a:xfrm>
          <a:custGeom>
            <a:avLst/>
            <a:gdLst/>
            <a:ahLst/>
            <a:cxnLst/>
            <a:rect l="l" t="t" r="r" b="b"/>
            <a:pathLst>
              <a:path w="138126" h="8888" extrusionOk="0">
                <a:moveTo>
                  <a:pt x="1" y="1"/>
                </a:moveTo>
                <a:lnTo>
                  <a:pt x="1" y="8888"/>
                </a:lnTo>
                <a:lnTo>
                  <a:pt x="138126" y="8888"/>
                </a:lnTo>
                <a:lnTo>
                  <a:pt x="138126" y="1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5"/>
          <p:cNvSpPr/>
          <p:nvPr/>
        </p:nvSpPr>
        <p:spPr>
          <a:xfrm rot="-5400000" flipH="1">
            <a:off x="4689325" y="3975251"/>
            <a:ext cx="404057" cy="1661557"/>
          </a:xfrm>
          <a:custGeom>
            <a:avLst/>
            <a:gdLst/>
            <a:ahLst/>
            <a:cxnLst/>
            <a:rect l="l" t="t" r="r" b="b"/>
            <a:pathLst>
              <a:path w="17629" h="53508" extrusionOk="0">
                <a:moveTo>
                  <a:pt x="0" y="0"/>
                </a:moveTo>
                <a:lnTo>
                  <a:pt x="0" y="53507"/>
                </a:lnTo>
                <a:lnTo>
                  <a:pt x="17628" y="53507"/>
                </a:lnTo>
                <a:lnTo>
                  <a:pt x="17628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9547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721175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/>
          <p:nvPr/>
        </p:nvSpPr>
        <p:spPr>
          <a:xfrm rot="-5400000" flipH="1">
            <a:off x="-1216497" y="3244719"/>
            <a:ext cx="2652883" cy="566054"/>
          </a:xfrm>
          <a:custGeom>
            <a:avLst/>
            <a:gdLst/>
            <a:ahLst/>
            <a:cxnLst/>
            <a:rect l="l" t="t" r="r" b="b"/>
            <a:pathLst>
              <a:path w="44154" h="13148" extrusionOk="0">
                <a:moveTo>
                  <a:pt x="0" y="1"/>
                </a:moveTo>
                <a:lnTo>
                  <a:pt x="0" y="13147"/>
                </a:lnTo>
                <a:lnTo>
                  <a:pt x="44154" y="13147"/>
                </a:lnTo>
                <a:lnTo>
                  <a:pt x="44154" y="1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6"/>
          <p:cNvSpPr/>
          <p:nvPr/>
        </p:nvSpPr>
        <p:spPr>
          <a:xfrm rot="-5400000" flipH="1">
            <a:off x="-1853941" y="2810690"/>
            <a:ext cx="3686182" cy="400801"/>
          </a:xfrm>
          <a:custGeom>
            <a:avLst/>
            <a:gdLst/>
            <a:ahLst/>
            <a:cxnLst/>
            <a:rect l="l" t="t" r="r" b="b"/>
            <a:pathLst>
              <a:path w="61352" h="4553" extrusionOk="0">
                <a:moveTo>
                  <a:pt x="1" y="0"/>
                </a:moveTo>
                <a:lnTo>
                  <a:pt x="1" y="4553"/>
                </a:lnTo>
                <a:lnTo>
                  <a:pt x="61352" y="4553"/>
                </a:lnTo>
                <a:lnTo>
                  <a:pt x="61352" y="0"/>
                </a:lnTo>
                <a:close/>
              </a:path>
            </a:pathLst>
          </a:custGeom>
          <a:solidFill>
            <a:schemeClr val="dk2"/>
          </a:solidFill>
          <a:ln w="125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6"/>
          <p:cNvSpPr/>
          <p:nvPr/>
        </p:nvSpPr>
        <p:spPr>
          <a:xfrm flipH="1">
            <a:off x="8659875" y="2707175"/>
            <a:ext cx="562630" cy="1707842"/>
          </a:xfrm>
          <a:custGeom>
            <a:avLst/>
            <a:gdLst/>
            <a:ahLst/>
            <a:cxnLst/>
            <a:rect l="l" t="t" r="r" b="b"/>
            <a:pathLst>
              <a:path w="17629" h="53508" extrusionOk="0">
                <a:moveTo>
                  <a:pt x="0" y="0"/>
                </a:moveTo>
                <a:lnTo>
                  <a:pt x="0" y="53507"/>
                </a:lnTo>
                <a:lnTo>
                  <a:pt x="17628" y="53507"/>
                </a:lnTo>
                <a:lnTo>
                  <a:pt x="17628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6"/>
          <p:cNvSpPr/>
          <p:nvPr/>
        </p:nvSpPr>
        <p:spPr>
          <a:xfrm flipH="1">
            <a:off x="8857688" y="2468675"/>
            <a:ext cx="417316" cy="2764203"/>
          </a:xfrm>
          <a:custGeom>
            <a:avLst/>
            <a:gdLst/>
            <a:ahLst/>
            <a:cxnLst/>
            <a:rect l="l" t="t" r="r" b="b"/>
            <a:pathLst>
              <a:path w="15086" h="99926" extrusionOk="0">
                <a:moveTo>
                  <a:pt x="0" y="0"/>
                </a:moveTo>
                <a:lnTo>
                  <a:pt x="0" y="99926"/>
                </a:lnTo>
                <a:lnTo>
                  <a:pt x="15085" y="99926"/>
                </a:lnTo>
                <a:lnTo>
                  <a:pt x="15085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/>
          <p:nvPr/>
        </p:nvSpPr>
        <p:spPr>
          <a:xfrm rot="10800000">
            <a:off x="2653172" y="-89019"/>
            <a:ext cx="5429029" cy="382921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6"/>
          <p:cNvSpPr/>
          <p:nvPr/>
        </p:nvSpPr>
        <p:spPr>
          <a:xfrm rot="10800000">
            <a:off x="5800476" y="-192933"/>
            <a:ext cx="3642224" cy="349259"/>
          </a:xfrm>
          <a:custGeom>
            <a:avLst/>
            <a:gdLst/>
            <a:ahLst/>
            <a:cxnLst/>
            <a:rect l="l" t="t" r="r" b="b"/>
            <a:pathLst>
              <a:path w="138120" h="8887" extrusionOk="0">
                <a:moveTo>
                  <a:pt x="1" y="0"/>
                </a:moveTo>
                <a:lnTo>
                  <a:pt x="1" y="8887"/>
                </a:lnTo>
                <a:lnTo>
                  <a:pt x="138120" y="8887"/>
                </a:lnTo>
                <a:lnTo>
                  <a:pt x="138120" y="0"/>
                </a:lnTo>
                <a:close/>
              </a:path>
            </a:pathLst>
          </a:custGeom>
          <a:solidFill>
            <a:schemeClr val="dk2"/>
          </a:solidFill>
          <a:ln w="250" cap="flat" cmpd="sng">
            <a:solidFill>
              <a:srgbClr val="B5946F"/>
            </a:solidFill>
            <a:prstDash val="solid"/>
            <a:miter lim="119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9980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erif Text"/>
              <a:buNone/>
              <a:defRPr sz="35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●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○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■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●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○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■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●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 Medium"/>
              <a:buChar char="○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ublic Sans Medium"/>
              <a:buChar char="■"/>
              <a:defRPr>
                <a:solidFill>
                  <a:schemeClr val="dk2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5" r:id="rId3"/>
    <p:sldLayoutId id="2147483658" r:id="rId4"/>
    <p:sldLayoutId id="2147483659" r:id="rId5"/>
    <p:sldLayoutId id="2147483678" r:id="rId6"/>
    <p:sldLayoutId id="2147483679" r:id="rId7"/>
    <p:sldLayoutId id="2147483683" r:id="rId8"/>
    <p:sldLayoutId id="2147483684" r:id="rId9"/>
    <p:sldLayoutId id="2147483685" r:id="rId10"/>
    <p:sldLayoutId id="2147483686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emf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MaxDjetenov2002@mail.r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sveta_ivanova03@mail.ru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7"/>
          <p:cNvSpPr/>
          <p:nvPr/>
        </p:nvSpPr>
        <p:spPr>
          <a:xfrm>
            <a:off x="6847047" y="1721875"/>
            <a:ext cx="1583724" cy="346248"/>
          </a:xfrm>
          <a:custGeom>
            <a:avLst/>
            <a:gdLst/>
            <a:ahLst/>
            <a:cxnLst/>
            <a:rect l="l" t="t" r="r" b="b"/>
            <a:pathLst>
              <a:path w="205879" h="8763" extrusionOk="0">
                <a:moveTo>
                  <a:pt x="1" y="0"/>
                </a:moveTo>
                <a:lnTo>
                  <a:pt x="1" y="8763"/>
                </a:lnTo>
                <a:lnTo>
                  <a:pt x="205879" y="8763"/>
                </a:lnTo>
                <a:lnTo>
                  <a:pt x="2058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37"/>
          <p:cNvSpPr/>
          <p:nvPr/>
        </p:nvSpPr>
        <p:spPr>
          <a:xfrm>
            <a:off x="5139975" y="1950250"/>
            <a:ext cx="4197000" cy="3461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37"/>
          <p:cNvSpPr txBox="1">
            <a:spLocks noGrp="1"/>
          </p:cNvSpPr>
          <p:nvPr>
            <p:ph type="ctrTitle"/>
          </p:nvPr>
        </p:nvSpPr>
        <p:spPr>
          <a:xfrm>
            <a:off x="328390" y="1328373"/>
            <a:ext cx="4342222" cy="1225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3600" b="1" dirty="0">
                <a:solidFill>
                  <a:schemeClr val="bg2"/>
                </a:solidFill>
                <a:latin typeface="Book Antiqua" panose="02040602050305030304" pitchFamily="18" charset="0"/>
                <a:ea typeface="Meiryo" panose="020B0604030504040204" pitchFamily="34" charset="-128"/>
                <a:cs typeface="Meiryo" panose="020B0604030504040204" pitchFamily="34" charset="-128"/>
              </a:rPr>
              <a:t>Умное хранение зерновых культур</a:t>
            </a:r>
            <a:endParaRPr sz="3600" b="1" dirty="0">
              <a:solidFill>
                <a:schemeClr val="bg2"/>
              </a:solidFill>
              <a:latin typeface="Book Antiqua" panose="02040602050305030304" pitchFamily="18" charset="0"/>
              <a:ea typeface="Meiryo" panose="020B0604030504040204" pitchFamily="34" charset="-128"/>
              <a:cs typeface="Meiryo" panose="020B0604030504040204" pitchFamily="34" charset="-128"/>
            </a:endParaRP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1" r="9521"/>
          <a:stretch>
            <a:fillRect/>
          </a:stretch>
        </p:blipFill>
        <p:spPr/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545" y="2553822"/>
            <a:ext cx="1074455" cy="1074455"/>
          </a:xfrm>
          <a:prstGeom prst="rect">
            <a:avLst/>
          </a:prstGeom>
        </p:spPr>
      </p:pic>
      <p:sp>
        <p:nvSpPr>
          <p:cNvPr id="7" name="Google Shape;368;p37"/>
          <p:cNvSpPr txBox="1">
            <a:spLocks/>
          </p:cNvSpPr>
          <p:nvPr/>
        </p:nvSpPr>
        <p:spPr>
          <a:xfrm>
            <a:off x="339661" y="3711387"/>
            <a:ext cx="4342222" cy="1142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7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M Serif Text"/>
              <a:buNone/>
              <a:defRPr sz="5200" b="0" i="0" u="none" strike="noStrike" cap="none">
                <a:solidFill>
                  <a:srgbClr val="191919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9pPr>
          </a:lstStyle>
          <a:p>
            <a:pPr algn="ctr"/>
            <a:r>
              <a:rPr lang="ru-RU" sz="2000" b="1" dirty="0">
                <a:solidFill>
                  <a:schemeClr val="bg2"/>
                </a:solidFill>
                <a:latin typeface="Book Antiqua" panose="02040602050305030304" pitchFamily="18" charset="0"/>
                <a:ea typeface="Meiryo" panose="020B0604030504040204" pitchFamily="34" charset="-128"/>
                <a:cs typeface="Meiryo" panose="020B0604030504040204" pitchFamily="34" charset="-128"/>
              </a:rPr>
              <a:t>ЗерноСейф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0"/>
          <p:cNvSpPr/>
          <p:nvPr/>
        </p:nvSpPr>
        <p:spPr>
          <a:xfrm>
            <a:off x="6654821" y="342036"/>
            <a:ext cx="1474131" cy="394947"/>
          </a:xfrm>
          <a:custGeom>
            <a:avLst/>
            <a:gdLst/>
            <a:ahLst/>
            <a:cxnLst/>
            <a:rect l="l" t="t" r="r" b="b"/>
            <a:pathLst>
              <a:path w="10260" h="32620" extrusionOk="0">
                <a:moveTo>
                  <a:pt x="1" y="0"/>
                </a:moveTo>
                <a:lnTo>
                  <a:pt x="1" y="32620"/>
                </a:lnTo>
                <a:lnTo>
                  <a:pt x="10260" y="32620"/>
                </a:lnTo>
                <a:lnTo>
                  <a:pt x="10260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40"/>
          <p:cNvSpPr/>
          <p:nvPr/>
        </p:nvSpPr>
        <p:spPr>
          <a:xfrm rot="-5400000">
            <a:off x="5075350" y="1346975"/>
            <a:ext cx="4893300" cy="3278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40"/>
          <p:cNvSpPr txBox="1">
            <a:spLocks noGrp="1"/>
          </p:cNvSpPr>
          <p:nvPr>
            <p:ph type="title"/>
          </p:nvPr>
        </p:nvSpPr>
        <p:spPr>
          <a:xfrm>
            <a:off x="713225" y="876300"/>
            <a:ext cx="4880400" cy="23014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Aft>
                <a:spcPts val="1800"/>
              </a:spcAft>
            </a:pPr>
            <a:r>
              <a:rPr lang="ru-RU" sz="3000" b="1" i="1" dirty="0">
                <a:latin typeface="Book Antiqua" panose="02040602050305030304" pitchFamily="18" charset="0"/>
              </a:rPr>
              <a:t>Цель нашего проекта</a:t>
            </a:r>
            <a:r>
              <a:rPr lang="ru-RU" sz="3000" b="1" dirty="0">
                <a:latin typeface="Book Antiqua" panose="02040602050305030304" pitchFamily="18" charset="0"/>
              </a:rPr>
              <a:t/>
            </a:r>
            <a:br>
              <a:rPr lang="ru-RU" sz="3000" b="1" dirty="0">
                <a:latin typeface="Book Antiqua" panose="02040602050305030304" pitchFamily="18" charset="0"/>
              </a:rPr>
            </a:br>
            <a:r>
              <a:rPr lang="ru-RU" sz="2000" dirty="0">
                <a:latin typeface="Book Antiqua" panose="02040602050305030304" pitchFamily="18" charset="0"/>
              </a:rPr>
              <a:t>совершенствование технологий в хранении зерна в европейской части России с помощью модернизированной систем.</a:t>
            </a:r>
            <a:r>
              <a:rPr lang="ru-RU" sz="3000" b="1" dirty="0">
                <a:latin typeface="Book Antiqua" panose="02040602050305030304" pitchFamily="18" charset="0"/>
              </a:rPr>
              <a:t/>
            </a:r>
            <a:br>
              <a:rPr lang="ru-RU" sz="3000" b="1" dirty="0">
                <a:latin typeface="Book Antiqua" panose="02040602050305030304" pitchFamily="18" charset="0"/>
              </a:rPr>
            </a:br>
            <a:endParaRPr sz="3000" b="1" dirty="0">
              <a:latin typeface="Book Antiqua" panose="02040602050305030304" pitchFamily="18" charset="0"/>
            </a:endParaRPr>
          </a:p>
        </p:txBody>
      </p:sp>
      <p:sp>
        <p:nvSpPr>
          <p:cNvPr id="413" name="Google Shape;413;p40"/>
          <p:cNvSpPr txBox="1">
            <a:spLocks noGrp="1"/>
          </p:cNvSpPr>
          <p:nvPr>
            <p:ph type="subTitle" idx="1"/>
          </p:nvPr>
        </p:nvSpPr>
        <p:spPr>
          <a:xfrm>
            <a:off x="713225" y="3006463"/>
            <a:ext cx="48804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dirty="0">
                <a:solidFill>
                  <a:schemeClr val="bg2"/>
                </a:solidFill>
                <a:latin typeface="Book Antiqua" panose="02040602050305030304" pitchFamily="18" charset="0"/>
              </a:rPr>
              <a:t>Основные задачи</a:t>
            </a:r>
          </a:p>
          <a:p>
            <a:pPr marL="0" lvl="0" indent="0"/>
            <a:r>
              <a:rPr lang="ru-RU" dirty="0">
                <a:solidFill>
                  <a:schemeClr val="bg2"/>
                </a:solidFill>
                <a:latin typeface="Book Antiqua" panose="02040602050305030304" pitchFamily="18" charset="0"/>
              </a:rPr>
              <a:t>Грамотная организация хранения и перемещения зерновых культур;</a:t>
            </a:r>
          </a:p>
          <a:p>
            <a:pPr marL="0" lvl="0" indent="0"/>
            <a:r>
              <a:rPr lang="ru-RU" dirty="0">
                <a:solidFill>
                  <a:schemeClr val="bg2"/>
                </a:solidFill>
                <a:latin typeface="Book Antiqua" panose="02040602050305030304" pitchFamily="18" charset="0"/>
              </a:rPr>
              <a:t>Обеспечение приемки, отгрузки и сохранности зерна;</a:t>
            </a:r>
          </a:p>
          <a:p>
            <a:pPr marL="0" lvl="0" indent="0"/>
            <a:r>
              <a:rPr lang="ru-RU" dirty="0">
                <a:solidFill>
                  <a:schemeClr val="bg2"/>
                </a:solidFill>
                <a:latin typeface="Book Antiqua" panose="02040602050305030304" pitchFamily="18" charset="0"/>
              </a:rPr>
              <a:t>Обеспечение непрерывной работы склада.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bg2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414" name="Google Shape;414;p40"/>
          <p:cNvCxnSpPr/>
          <p:nvPr/>
        </p:nvCxnSpPr>
        <p:spPr>
          <a:xfrm>
            <a:off x="710337" y="2879438"/>
            <a:ext cx="4783800" cy="45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5" name="Google Shape;415;p40"/>
          <p:cNvSpPr/>
          <p:nvPr/>
        </p:nvSpPr>
        <p:spPr>
          <a:xfrm rot="-5400000">
            <a:off x="7736926" y="3372739"/>
            <a:ext cx="1982360" cy="594663"/>
          </a:xfrm>
          <a:custGeom>
            <a:avLst/>
            <a:gdLst/>
            <a:ahLst/>
            <a:cxnLst/>
            <a:rect l="l" t="t" r="r" b="b"/>
            <a:pathLst>
              <a:path w="10260" h="32620" extrusionOk="0">
                <a:moveTo>
                  <a:pt x="1" y="0"/>
                </a:moveTo>
                <a:lnTo>
                  <a:pt x="1" y="32620"/>
                </a:lnTo>
                <a:lnTo>
                  <a:pt x="10260" y="32620"/>
                </a:lnTo>
                <a:lnTo>
                  <a:pt x="10260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" r="3499"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1"/>
          <p:cNvSpPr/>
          <p:nvPr/>
        </p:nvSpPr>
        <p:spPr>
          <a:xfrm>
            <a:off x="-355425" y="849225"/>
            <a:ext cx="3858900" cy="38589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41"/>
          <p:cNvSpPr txBox="1">
            <a:spLocks noGrp="1"/>
          </p:cNvSpPr>
          <p:nvPr>
            <p:ph type="title"/>
          </p:nvPr>
        </p:nvSpPr>
        <p:spPr>
          <a:xfrm>
            <a:off x="3764875" y="781049"/>
            <a:ext cx="4665900" cy="60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1" dirty="0">
                <a:latin typeface="Book Antiqua" panose="02040602050305030304" pitchFamily="18" charset="0"/>
              </a:rPr>
              <a:t>Актуальность</a:t>
            </a:r>
            <a:endParaRPr sz="3000" b="1" i="1" dirty="0">
              <a:latin typeface="Book Antiqua" panose="02040602050305030304" pitchFamily="18" charset="0"/>
            </a:endParaRPr>
          </a:p>
        </p:txBody>
      </p:sp>
      <p:sp>
        <p:nvSpPr>
          <p:cNvPr id="423" name="Google Shape;423;p41"/>
          <p:cNvSpPr txBox="1">
            <a:spLocks noGrp="1"/>
          </p:cNvSpPr>
          <p:nvPr>
            <p:ph type="subTitle" idx="1"/>
          </p:nvPr>
        </p:nvSpPr>
        <p:spPr>
          <a:xfrm>
            <a:off x="3764874" y="1390876"/>
            <a:ext cx="5137825" cy="331724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/>
            <a:r>
              <a:rPr lang="ru-RU" dirty="0">
                <a:solidFill>
                  <a:schemeClr val="bg2"/>
                </a:solidFill>
                <a:latin typeface="Book Antiqua" panose="02040602050305030304" pitchFamily="18" charset="0"/>
              </a:rPr>
              <a:t>Благодаря рекордному урожаю прошлого года, в 2023 год Россия вошла с такими же рекордными запасами зерновых и зернобобовых на уровне 31,7 млн т, что более чем вполовину превышает показатель предыдущего года. Запасы пшеницы увеличились на 59,6% до 22,1 млн т. санкции существенно скорректировали географию экспорта, лишив российских </a:t>
            </a:r>
            <a:r>
              <a:rPr lang="ru-RU" dirty="0" err="1">
                <a:solidFill>
                  <a:schemeClr val="bg2"/>
                </a:solidFill>
                <a:latin typeface="Book Antiqua" panose="02040602050305030304" pitchFamily="18" charset="0"/>
              </a:rPr>
              <a:t>зернотрейдеров</a:t>
            </a:r>
            <a:r>
              <a:rPr lang="ru-RU" dirty="0">
                <a:solidFill>
                  <a:schemeClr val="bg2"/>
                </a:solidFill>
                <a:latin typeface="Book Antiqua" panose="02040602050305030304" pitchFamily="18" charset="0"/>
              </a:rPr>
              <a:t> традиционных рынков сбыта, из-за чего сложился существенный дисбаланс в использовании зернохранилищ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424" name="Google Shape;424;p41"/>
          <p:cNvCxnSpPr/>
          <p:nvPr/>
        </p:nvCxnSpPr>
        <p:spPr>
          <a:xfrm>
            <a:off x="3764875" y="1390875"/>
            <a:ext cx="45375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Рисунок 3"/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20000"/>
                    </a14:imgEffect>
                    <a14:imgEffect>
                      <a14:brightnessContrast bright="-4000" contrast="-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69"/>
          <p:cNvSpPr/>
          <p:nvPr/>
        </p:nvSpPr>
        <p:spPr>
          <a:xfrm>
            <a:off x="2014550" y="1521875"/>
            <a:ext cx="1650900" cy="16509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69"/>
          <p:cNvSpPr/>
          <p:nvPr/>
        </p:nvSpPr>
        <p:spPr>
          <a:xfrm>
            <a:off x="5480900" y="1521875"/>
            <a:ext cx="1650900" cy="16509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69"/>
          <p:cNvSpPr txBox="1">
            <a:spLocks noGrp="1"/>
          </p:cNvSpPr>
          <p:nvPr>
            <p:ph type="subTitle" idx="1"/>
          </p:nvPr>
        </p:nvSpPr>
        <p:spPr>
          <a:xfrm>
            <a:off x="1248764" y="3343835"/>
            <a:ext cx="3182471" cy="10613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>
                <a:latin typeface="Book Antiqua" panose="02040602050305030304" pitchFamily="18" charset="0"/>
              </a:rPr>
              <a:t>хозяйствующие субъекты (юридические лица и хозяйственные предприниматели), осуществляющие производство сельскохозяйственной продукции</a:t>
            </a:r>
            <a:endParaRPr dirty="0">
              <a:latin typeface="Book Antiqua" panose="02040602050305030304" pitchFamily="18" charset="0"/>
            </a:endParaRPr>
          </a:p>
        </p:txBody>
      </p:sp>
      <p:sp>
        <p:nvSpPr>
          <p:cNvPr id="1202" name="Google Shape;1202;p69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latin typeface="Book Antiqua" panose="02040602050305030304" pitchFamily="18" charset="0"/>
              </a:rPr>
              <a:t>Наши клиенты</a:t>
            </a:r>
            <a:endParaRPr b="1" i="1" dirty="0">
              <a:latin typeface="Book Antiqua" panose="02040602050305030304" pitchFamily="18" charset="0"/>
            </a:endParaRPr>
          </a:p>
        </p:txBody>
      </p:sp>
      <p:cxnSp>
        <p:nvCxnSpPr>
          <p:cNvPr id="1203" name="Google Shape;1203;p69"/>
          <p:cNvCxnSpPr/>
          <p:nvPr/>
        </p:nvCxnSpPr>
        <p:spPr>
          <a:xfrm>
            <a:off x="713225" y="1215750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04" name="Google Shape;1204;p6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791" t="18144" r="5783" b="22924"/>
          <a:stretch/>
        </p:blipFill>
        <p:spPr>
          <a:xfrm>
            <a:off x="2083400" y="1590725"/>
            <a:ext cx="1513200" cy="1513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05" name="Google Shape;1205;p69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l="31532" t="8374" r="12942" b="8382"/>
          <a:stretch/>
        </p:blipFill>
        <p:spPr>
          <a:xfrm>
            <a:off x="5552863" y="1586250"/>
            <a:ext cx="1513200" cy="1513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Google Shape;1200;p69"/>
          <p:cNvSpPr txBox="1">
            <a:spLocks noGrp="1"/>
          </p:cNvSpPr>
          <p:nvPr>
            <p:ph type="subTitle" idx="1"/>
          </p:nvPr>
        </p:nvSpPr>
        <p:spPr>
          <a:xfrm>
            <a:off x="4670130" y="3343835"/>
            <a:ext cx="3272439" cy="10613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>
                <a:latin typeface="Book Antiqua" panose="02040602050305030304" pitchFamily="18" charset="0"/>
              </a:rPr>
              <a:t>хозяйствующие субъекты, закупающие зерно для последующей переработки и не имеющие собственных мощностей для хранения</a:t>
            </a:r>
            <a:endParaRPr dirty="0">
              <a:latin typeface="Book Antiqua" panose="0204060205030503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6349" y="634405"/>
            <a:ext cx="533595" cy="53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09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9"/>
          <p:cNvSpPr txBox="1">
            <a:spLocks noGrp="1"/>
          </p:cNvSpPr>
          <p:nvPr>
            <p:ph type="title" idx="9"/>
          </p:nvPr>
        </p:nvSpPr>
        <p:spPr>
          <a:xfrm>
            <a:off x="720000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1" dirty="0">
                <a:latin typeface="Book Antiqua" panose="02040602050305030304" pitchFamily="18" charset="0"/>
              </a:rPr>
              <a:t>Конкуренты</a:t>
            </a:r>
            <a:endParaRPr sz="3000" b="1" i="1" dirty="0">
              <a:latin typeface="Book Antiqua" panose="02040602050305030304" pitchFamily="18" charset="0"/>
            </a:endParaRPr>
          </a:p>
        </p:txBody>
      </p:sp>
      <p:sp>
        <p:nvSpPr>
          <p:cNvPr id="389" name="Google Shape;389;p39"/>
          <p:cNvSpPr txBox="1">
            <a:spLocks noGrp="1"/>
          </p:cNvSpPr>
          <p:nvPr>
            <p:ph type="title"/>
          </p:nvPr>
        </p:nvSpPr>
        <p:spPr>
          <a:xfrm>
            <a:off x="1489451" y="1399017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90" name="Google Shape;390;p39"/>
          <p:cNvSpPr txBox="1">
            <a:spLocks noGrp="1"/>
          </p:cNvSpPr>
          <p:nvPr>
            <p:ph type="title" idx="4"/>
          </p:nvPr>
        </p:nvSpPr>
        <p:spPr>
          <a:xfrm>
            <a:off x="4196700" y="1382679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391" name="Google Shape;391;p39"/>
          <p:cNvSpPr txBox="1">
            <a:spLocks noGrp="1"/>
          </p:cNvSpPr>
          <p:nvPr>
            <p:ph type="title" idx="5"/>
          </p:nvPr>
        </p:nvSpPr>
        <p:spPr>
          <a:xfrm>
            <a:off x="6903949" y="1376362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392" name="Google Shape;392;p39"/>
          <p:cNvSpPr txBox="1">
            <a:spLocks noGrp="1"/>
          </p:cNvSpPr>
          <p:nvPr>
            <p:ph type="subTitle" idx="6"/>
          </p:nvPr>
        </p:nvSpPr>
        <p:spPr>
          <a:xfrm>
            <a:off x="610625" y="20355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«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ПАВЛОВСКИЙ ЭЛЕВАТОР</a:t>
            </a:r>
            <a:r>
              <a:rPr lang="ru-RU" sz="1800" dirty="0">
                <a:latin typeface="Book Antiqua" panose="02040602050305030304" pitchFamily="18" charset="0"/>
              </a:rPr>
              <a:t>»</a:t>
            </a:r>
          </a:p>
        </p:txBody>
      </p:sp>
      <p:sp>
        <p:nvSpPr>
          <p:cNvPr id="393" name="Google Shape;393;p39"/>
          <p:cNvSpPr txBox="1">
            <a:spLocks noGrp="1"/>
          </p:cNvSpPr>
          <p:nvPr>
            <p:ph type="subTitle" idx="7"/>
          </p:nvPr>
        </p:nvSpPr>
        <p:spPr>
          <a:xfrm>
            <a:off x="3780940" y="2051863"/>
            <a:ext cx="2981526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sz="1800" dirty="0">
                <a:latin typeface="Book Antiqua" panose="02040602050305030304" pitchFamily="18" charset="0"/>
              </a:rPr>
              <a:t>«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УМАНСКИЙ ЭЛЕВАТОР</a:t>
            </a:r>
            <a:r>
              <a:rPr lang="ru-RU" sz="1800" dirty="0">
                <a:latin typeface="Book Antiqua" panose="02040602050305030304" pitchFamily="18" charset="0"/>
              </a:rPr>
              <a:t>»</a:t>
            </a:r>
          </a:p>
        </p:txBody>
      </p:sp>
      <p:sp>
        <p:nvSpPr>
          <p:cNvPr id="394" name="Google Shape;394;p39"/>
          <p:cNvSpPr txBox="1">
            <a:spLocks noGrp="1"/>
          </p:cNvSpPr>
          <p:nvPr>
            <p:ph type="subTitle" idx="8"/>
          </p:nvPr>
        </p:nvSpPr>
        <p:spPr>
          <a:xfrm>
            <a:off x="6127625" y="206059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«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ЛАДОЖСКИЙ ЭЛЕВАТОР</a:t>
            </a:r>
            <a:r>
              <a:rPr lang="ru-RU" sz="1800" dirty="0">
                <a:latin typeface="Book Antiqua" panose="02040602050305030304" pitchFamily="18" charset="0"/>
              </a:rPr>
              <a:t>»</a:t>
            </a:r>
          </a:p>
        </p:txBody>
      </p:sp>
      <p:cxnSp>
        <p:nvCxnSpPr>
          <p:cNvPr id="395" name="Google Shape;395;p39"/>
          <p:cNvCxnSpPr/>
          <p:nvPr/>
        </p:nvCxnSpPr>
        <p:spPr>
          <a:xfrm>
            <a:off x="713225" y="1215750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9" name="Google Shape;399;p39"/>
          <p:cNvSpPr txBox="1">
            <a:spLocks noGrp="1"/>
          </p:cNvSpPr>
          <p:nvPr>
            <p:ph type="title" idx="16"/>
          </p:nvPr>
        </p:nvSpPr>
        <p:spPr>
          <a:xfrm>
            <a:off x="2629522" y="305795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401" name="Google Shape;401;p39"/>
          <p:cNvSpPr txBox="1">
            <a:spLocks noGrp="1"/>
          </p:cNvSpPr>
          <p:nvPr>
            <p:ph type="title" idx="18"/>
          </p:nvPr>
        </p:nvSpPr>
        <p:spPr>
          <a:xfrm>
            <a:off x="6076800" y="305795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5</a:t>
            </a:r>
            <a:endParaRPr dirty="0"/>
          </a:p>
        </p:txBody>
      </p:sp>
      <p:sp>
        <p:nvSpPr>
          <p:cNvPr id="402" name="Google Shape;402;p39"/>
          <p:cNvSpPr txBox="1">
            <a:spLocks noGrp="1"/>
          </p:cNvSpPr>
          <p:nvPr>
            <p:ph type="subTitle" idx="19"/>
          </p:nvPr>
        </p:nvSpPr>
        <p:spPr>
          <a:xfrm>
            <a:off x="1329599" y="3526605"/>
            <a:ext cx="3242401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«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РОВНЕНСКИЙ ЭЛЕВАТОР</a:t>
            </a:r>
            <a:r>
              <a:rPr lang="ru-RU" sz="1800" dirty="0">
                <a:latin typeface="Book Antiqua" panose="02040602050305030304" pitchFamily="18" charset="0"/>
              </a:rPr>
              <a:t>»</a:t>
            </a:r>
          </a:p>
        </p:txBody>
      </p:sp>
      <p:sp>
        <p:nvSpPr>
          <p:cNvPr id="404" name="Google Shape;404;p39"/>
          <p:cNvSpPr txBox="1">
            <a:spLocks noGrp="1"/>
          </p:cNvSpPr>
          <p:nvPr>
            <p:ph type="subTitle" idx="21"/>
          </p:nvPr>
        </p:nvSpPr>
        <p:spPr>
          <a:xfrm>
            <a:off x="4843829" y="3734186"/>
            <a:ext cx="302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«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СТЕПНЯНСКИЙ ЭЛЕВАТОР</a:t>
            </a:r>
            <a:r>
              <a:rPr lang="ru-RU" sz="1800" dirty="0">
                <a:latin typeface="Book Antiqua" panose="02040602050305030304" pitchFamily="18" charset="0"/>
              </a:rPr>
              <a:t>»</a:t>
            </a:r>
            <a:endParaRPr sz="1800" dirty="0">
              <a:latin typeface="Book Antiqua" panose="02040602050305030304" pitchFamily="18" charset="0"/>
            </a:endParaRPr>
          </a:p>
        </p:txBody>
      </p:sp>
      <p:cxnSp>
        <p:nvCxnSpPr>
          <p:cNvPr id="28" name="Google Shape;395;p39"/>
          <p:cNvCxnSpPr/>
          <p:nvPr/>
        </p:nvCxnSpPr>
        <p:spPr>
          <a:xfrm>
            <a:off x="704100" y="2714142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050781"/>
              </p:ext>
            </p:extLst>
          </p:nvPr>
        </p:nvGraphicFramePr>
        <p:xfrm>
          <a:off x="213646" y="87238"/>
          <a:ext cx="8673980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799">
                  <a:extLst>
                    <a:ext uri="{9D8B030D-6E8A-4147-A177-3AD203B41FA5}">
                      <a16:colId xmlns:a16="http://schemas.microsoft.com/office/drawing/2014/main" xmlns="" val="4233813884"/>
                    </a:ext>
                  </a:extLst>
                </a:gridCol>
                <a:gridCol w="1717705">
                  <a:extLst>
                    <a:ext uri="{9D8B030D-6E8A-4147-A177-3AD203B41FA5}">
                      <a16:colId xmlns:a16="http://schemas.microsoft.com/office/drawing/2014/main" xmlns="" val="933599483"/>
                    </a:ext>
                  </a:extLst>
                </a:gridCol>
                <a:gridCol w="2811566">
                  <a:extLst>
                    <a:ext uri="{9D8B030D-6E8A-4147-A177-3AD203B41FA5}">
                      <a16:colId xmlns:a16="http://schemas.microsoft.com/office/drawing/2014/main" xmlns="" val="1515457528"/>
                    </a:ext>
                  </a:extLst>
                </a:gridCol>
                <a:gridCol w="2315910">
                  <a:extLst>
                    <a:ext uri="{9D8B030D-6E8A-4147-A177-3AD203B41FA5}">
                      <a16:colId xmlns:a16="http://schemas.microsoft.com/office/drawing/2014/main" xmlns="" val="2463221231"/>
                    </a:ext>
                  </a:extLst>
                </a:gridCol>
              </a:tblGrid>
              <a:tr h="1895386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Проблема клиента: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высокая стоимость услуг;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недостаток мощностей для хранения зерна;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некачественная очистка зерна;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высокая влажность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Отсутствие; фитосанитарной обработки</a:t>
                      </a:r>
                    </a:p>
                  </a:txBody>
                  <a:tcP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Решение проблемы: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решается проблема места хранения (так как мы готовы предложить место для 15 тысяч тонн);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положительная ценовая политика;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особый подход к хранению на основе работы с CO2</a:t>
                      </a:r>
                    </a:p>
                    <a:p>
                      <a:pPr algn="ctr"/>
                      <a:endParaRPr lang="ru-RU" sz="1100" b="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Уникальность предложения: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Мы предлагаем уникальный подход к хранению зерна, объединив элеватор с зерноскладом в одно целое.</a:t>
                      </a:r>
                    </a:p>
                    <a:p>
                      <a:pPr algn="ctr"/>
                      <a:r>
                        <a:rPr lang="ru-RU" sz="1100" b="0" dirty="0" err="1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ЗерноСейф</a:t>
                      </a:r>
                      <a:r>
                        <a:rPr lang="ru-RU" sz="1100" b="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 предоставляет выгодные условия хранения, а именно: надежность; большие сроки хранения; автоматизация технологических процессов; системы вентилирования, а также й контроль качества зерна</a:t>
                      </a:r>
                    </a:p>
                  </a:txBody>
                  <a:tcP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Конкурентные преимущества: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стоимость услуг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использование WMS-системы для хранения зерна использование углекислого газа для обработки и хранения зерна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автоматизация всего процесса 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использование СВЧ-облучения</a:t>
                      </a:r>
                    </a:p>
                    <a:p>
                      <a:pPr algn="ctr"/>
                      <a:endParaRPr lang="ru-RU" sz="1100" b="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31662358"/>
                  </a:ext>
                </a:extLst>
              </a:tr>
              <a:tr h="2600428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Потребительские сегменты: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хозяйствующие субъекты осуществляющие производство сельскохозяйственной продукции;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хозяйствующие субъекты, закупающие зерно для последующей переработки и не имеющие собственных мощностей для хранения</a:t>
                      </a:r>
                    </a:p>
                    <a:p>
                      <a:pPr algn="ctr"/>
                      <a:endParaRPr lang="ru-RU" sz="11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Существующие альтернативы: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Элеватор;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Технология хранения в рукавах ;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Силосы;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Зерносклады</a:t>
                      </a:r>
                    </a:p>
                    <a:p>
                      <a:pPr algn="ctr"/>
                      <a:endParaRPr lang="ru-RU" sz="11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Каналы сбыта: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контекстная реклама, а также работа с поисковой выдачей;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заключение договоров с крупными игроками в этих отраслях;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сарафанное радио;</a:t>
                      </a:r>
                    </a:p>
                    <a:p>
                      <a:pPr lvl="0"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развитие нашего сайта; </a:t>
                      </a:r>
                    </a:p>
                    <a:p>
                      <a:pPr algn="ctr"/>
                      <a:r>
                        <a:rPr lang="ru-RU" sz="1100" b="0" i="0" u="none" strike="noStrike" cap="none" dirty="0" err="1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обзвон</a:t>
                      </a:r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 потенциальных клиентов</a:t>
                      </a:r>
                      <a:endParaRPr lang="ru-RU" sz="11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1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Unit </a:t>
                      </a:r>
                      <a:r>
                        <a:rPr lang="ru-RU" sz="1100" b="1" i="1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экономика</a:t>
                      </a:r>
                    </a:p>
                    <a:p>
                      <a:pPr algn="ctr"/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Стоимость привлечения одного клиента– 150000 руб., есть наличие одного клиента, привлечение каждого следующего 100000 руб.</a:t>
                      </a:r>
                      <a:r>
                        <a:rPr lang="ru-RU" sz="110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/>
                      </a:r>
                      <a:br>
                        <a:rPr lang="ru-RU" sz="110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</a:br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•Выручка на одного клиента = 67 885 000,00 руб. (при полном цикле оказания услуг за период 6 мес.)</a:t>
                      </a:r>
                      <a:r>
                        <a:rPr lang="ru-RU" sz="110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/>
                      </a:r>
                      <a:br>
                        <a:rPr lang="ru-RU" sz="110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</a:br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•Прибыль на одного клиента в год = 33727600 руб. (при полном цикле оказания услуг за период 6 мес.)</a:t>
                      </a:r>
                      <a:r>
                        <a:rPr lang="ru-RU" sz="110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/>
                      </a:r>
                      <a:br>
                        <a:rPr lang="ru-RU" sz="1100" dirty="0" smtClean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</a:br>
                      <a:r>
                        <a:rPr lang="ru-RU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  <a:sym typeface="Arial"/>
                        </a:rPr>
                        <a:t>•Жизненная ценность одного клиента = 4-5 лет</a:t>
                      </a:r>
                      <a:endParaRPr lang="ru-RU" sz="1100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9906948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5749" y="4119999"/>
            <a:ext cx="3435409" cy="628500"/>
          </a:xfrm>
          <a:solidFill>
            <a:srgbClr val="C2956F"/>
          </a:solidFill>
        </p:spPr>
        <p:txBody>
          <a:bodyPr/>
          <a:lstStyle/>
          <a:p>
            <a:pPr algn="ctr"/>
            <a:r>
              <a:rPr lang="ru-RU" sz="2800" dirty="0" smtClean="0">
                <a:latin typeface="Book Antiqua" panose="02040602050305030304" pitchFamily="18" charset="0"/>
              </a:rPr>
              <a:t>Бизнес модель</a:t>
            </a:r>
            <a:endParaRPr lang="ru-RU" sz="28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90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50"/>
          <p:cNvSpPr txBox="1">
            <a:spLocks noGrp="1"/>
          </p:cNvSpPr>
          <p:nvPr>
            <p:ph type="subTitle" idx="1"/>
          </p:nvPr>
        </p:nvSpPr>
        <p:spPr>
          <a:xfrm>
            <a:off x="2985075" y="1199750"/>
            <a:ext cx="5445600" cy="62008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latin typeface="Book Antiqua" panose="02040602050305030304" pitchFamily="18" charset="0"/>
              </a:rPr>
              <a:t>Технологические риски</a:t>
            </a:r>
            <a:endParaRPr b="1" i="1" dirty="0">
              <a:latin typeface="Book Antiqua" panose="02040602050305030304" pitchFamily="18" charset="0"/>
            </a:endParaRPr>
          </a:p>
        </p:txBody>
      </p:sp>
      <p:sp>
        <p:nvSpPr>
          <p:cNvPr id="688" name="Google Shape;688;p50"/>
          <p:cNvSpPr/>
          <p:nvPr/>
        </p:nvSpPr>
        <p:spPr>
          <a:xfrm rot="-5400000">
            <a:off x="-1556100" y="1346975"/>
            <a:ext cx="4893300" cy="3278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89" name="Google Shape;689;p50"/>
          <p:cNvCxnSpPr/>
          <p:nvPr/>
        </p:nvCxnSpPr>
        <p:spPr>
          <a:xfrm>
            <a:off x="3116744" y="1819835"/>
            <a:ext cx="51801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0" name="Google Shape;690;p50"/>
          <p:cNvSpPr/>
          <p:nvPr/>
        </p:nvSpPr>
        <p:spPr>
          <a:xfrm rot="-5400000">
            <a:off x="1746433" y="3230711"/>
            <a:ext cx="1474131" cy="394947"/>
          </a:xfrm>
          <a:custGeom>
            <a:avLst/>
            <a:gdLst/>
            <a:ahLst/>
            <a:cxnLst/>
            <a:rect l="l" t="t" r="r" b="b"/>
            <a:pathLst>
              <a:path w="10260" h="32620" extrusionOk="0">
                <a:moveTo>
                  <a:pt x="1" y="0"/>
                </a:moveTo>
                <a:lnTo>
                  <a:pt x="1" y="32620"/>
                </a:lnTo>
                <a:lnTo>
                  <a:pt x="10260" y="32620"/>
                </a:lnTo>
                <a:lnTo>
                  <a:pt x="10260" y="0"/>
                </a:lnTo>
                <a:close/>
              </a:path>
            </a:pathLst>
          </a:custGeom>
          <a:solidFill>
            <a:srgbClr val="EDE4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36659" y="2323053"/>
            <a:ext cx="4080566" cy="484800"/>
          </a:xfrm>
        </p:spPr>
        <p:txBody>
          <a:bodyPr/>
          <a:lstStyle/>
          <a:p>
            <a:pPr algn="l"/>
            <a:r>
              <a:rPr lang="ru-RU" sz="2000" dirty="0">
                <a:solidFill>
                  <a:schemeClr val="bg2"/>
                </a:solidFill>
                <a:latin typeface="Book Antiqua" panose="02040602050305030304" pitchFamily="18" charset="0"/>
              </a:rPr>
              <a:t>Неисправность оборудования</a:t>
            </a:r>
          </a:p>
        </p:txBody>
      </p:sp>
      <p:sp>
        <p:nvSpPr>
          <p:cNvPr id="9" name="Google Shape;713;p52"/>
          <p:cNvSpPr/>
          <p:nvPr/>
        </p:nvSpPr>
        <p:spPr>
          <a:xfrm>
            <a:off x="3103350" y="2323053"/>
            <a:ext cx="4848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184;p68"/>
          <p:cNvGrpSpPr/>
          <p:nvPr/>
        </p:nvGrpSpPr>
        <p:grpSpPr>
          <a:xfrm>
            <a:off x="3185929" y="2431458"/>
            <a:ext cx="301011" cy="300030"/>
            <a:chOff x="4956126" y="3666354"/>
            <a:chExt cx="245423" cy="244623"/>
          </a:xfrm>
        </p:grpSpPr>
        <p:sp>
          <p:nvSpPr>
            <p:cNvPr id="15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713;p52"/>
          <p:cNvSpPr/>
          <p:nvPr/>
        </p:nvSpPr>
        <p:spPr>
          <a:xfrm>
            <a:off x="3103350" y="2991001"/>
            <a:ext cx="4848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1184;p68"/>
          <p:cNvGrpSpPr/>
          <p:nvPr/>
        </p:nvGrpSpPr>
        <p:grpSpPr>
          <a:xfrm>
            <a:off x="3195244" y="3093808"/>
            <a:ext cx="301011" cy="300030"/>
            <a:chOff x="4956126" y="3666354"/>
            <a:chExt cx="245423" cy="244623"/>
          </a:xfrm>
        </p:grpSpPr>
        <p:sp>
          <p:nvSpPr>
            <p:cNvPr id="21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Заголовок 1"/>
          <p:cNvSpPr txBox="1">
            <a:spLocks/>
          </p:cNvSpPr>
          <p:nvPr/>
        </p:nvSpPr>
        <p:spPr>
          <a:xfrm>
            <a:off x="3736659" y="2976462"/>
            <a:ext cx="4208428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2400" b="0" i="0" u="none" strike="noStrike" cap="none">
                <a:solidFill>
                  <a:schemeClr val="lt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9pPr>
          </a:lstStyle>
          <a:p>
            <a:pPr algn="l"/>
            <a:r>
              <a:rPr lang="ru-RU" sz="2000" dirty="0">
                <a:solidFill>
                  <a:schemeClr val="bg2"/>
                </a:solidFill>
                <a:latin typeface="Book Antiqua" panose="02040602050305030304" pitchFamily="18" charset="0"/>
              </a:rPr>
              <a:t>Низкая урожайность пшеницы </a:t>
            </a: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7000"/>
                    </a14:imgEffect>
                    <a14:imgEffect>
                      <a14:brightnessContrast bright="-4000" contras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19" r="26719"/>
          <a:stretch>
            <a:fillRect/>
          </a:stretch>
        </p:blipFill>
        <p:spPr/>
      </p:pic>
      <p:sp>
        <p:nvSpPr>
          <p:cNvPr id="35" name="Google Shape;713;p52"/>
          <p:cNvSpPr/>
          <p:nvPr/>
        </p:nvSpPr>
        <p:spPr>
          <a:xfrm>
            <a:off x="3101353" y="3657277"/>
            <a:ext cx="4848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" name="Google Shape;1184;p68"/>
          <p:cNvGrpSpPr/>
          <p:nvPr/>
        </p:nvGrpSpPr>
        <p:grpSpPr>
          <a:xfrm>
            <a:off x="3185929" y="3749662"/>
            <a:ext cx="301011" cy="300030"/>
            <a:chOff x="4956126" y="3666354"/>
            <a:chExt cx="245423" cy="244623"/>
          </a:xfrm>
        </p:grpSpPr>
        <p:sp>
          <p:nvSpPr>
            <p:cNvPr id="37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Заголовок 1"/>
          <p:cNvSpPr txBox="1">
            <a:spLocks/>
          </p:cNvSpPr>
          <p:nvPr/>
        </p:nvSpPr>
        <p:spPr>
          <a:xfrm>
            <a:off x="3734663" y="3657277"/>
            <a:ext cx="3858444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2400" b="0" i="0" u="none" strike="noStrike" cap="none">
                <a:solidFill>
                  <a:schemeClr val="lt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erif Text"/>
              <a:buNone/>
              <a:defRPr sz="30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9pPr>
          </a:lstStyle>
          <a:p>
            <a:pPr algn="l">
              <a:spcAft>
                <a:spcPts val="1200"/>
              </a:spcAft>
            </a:pPr>
            <a:r>
              <a:rPr lang="ru-RU" sz="2000" dirty="0">
                <a:solidFill>
                  <a:schemeClr val="bg2"/>
                </a:solidFill>
                <a:latin typeface="Book Antiqua" panose="02040602050305030304" pitchFamily="18" charset="0"/>
              </a:rPr>
              <a:t>Проблемы с электричеством</a:t>
            </a:r>
          </a:p>
          <a:p>
            <a:pPr algn="just"/>
            <a:r>
              <a:rPr lang="ru-RU" sz="1300" b="1" i="1" dirty="0">
                <a:solidFill>
                  <a:schemeClr val="bg2"/>
                </a:solidFill>
                <a:latin typeface="Book Antiqua" panose="02040602050305030304" pitchFamily="18" charset="0"/>
              </a:rPr>
              <a:t>решением станет сеть </a:t>
            </a:r>
            <a:r>
              <a:rPr lang="ru-RU" sz="1300" b="1" i="1" dirty="0" err="1">
                <a:solidFill>
                  <a:schemeClr val="bg2"/>
                </a:solidFill>
                <a:latin typeface="Book Antiqua" panose="02040602050305030304" pitchFamily="18" charset="0"/>
              </a:rPr>
              <a:t>бесперебойников</a:t>
            </a:r>
            <a:r>
              <a:rPr lang="ru-RU" sz="1300" b="1" i="1" dirty="0">
                <a:solidFill>
                  <a:schemeClr val="bg2"/>
                </a:solidFill>
                <a:latin typeface="Book Antiqua" panose="02040602050305030304" pitchFamily="18" charset="0"/>
              </a:rPr>
              <a:t>, а также наличие дополнительных мощностей</a:t>
            </a:r>
          </a:p>
        </p:txBody>
      </p:sp>
    </p:spTree>
    <p:extLst>
      <p:ext uri="{BB962C8B-B14F-4D97-AF65-F5344CB8AC3E}">
        <p14:creationId xmlns:p14="http://schemas.microsoft.com/office/powerpoint/2010/main" val="3420986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7898" y="261525"/>
            <a:ext cx="5121950" cy="841800"/>
          </a:xfrm>
        </p:spPr>
        <p:txBody>
          <a:bodyPr/>
          <a:lstStyle/>
          <a:p>
            <a:r>
              <a:rPr lang="ru-RU" sz="3000" b="1" i="1" dirty="0">
                <a:latin typeface="Book Antiqua" panose="02040602050305030304" pitchFamily="18" charset="0"/>
              </a:rPr>
              <a:t>Инвестиции</a:t>
            </a:r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2" b="16622"/>
          <a:stretch>
            <a:fillRect/>
          </a:stretch>
        </p:blipFill>
        <p:spPr>
          <a:xfrm>
            <a:off x="-1183194" y="1024566"/>
            <a:ext cx="3617400" cy="3617400"/>
          </a:xfr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532472"/>
              </p:ext>
            </p:extLst>
          </p:nvPr>
        </p:nvGraphicFramePr>
        <p:xfrm>
          <a:off x="2587898" y="1024566"/>
          <a:ext cx="6303618" cy="3668698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437635">
                  <a:extLst>
                    <a:ext uri="{9D8B030D-6E8A-4147-A177-3AD203B41FA5}">
                      <a16:colId xmlns:a16="http://schemas.microsoft.com/office/drawing/2014/main" xmlns="" val="3853243704"/>
                    </a:ext>
                  </a:extLst>
                </a:gridCol>
                <a:gridCol w="789817">
                  <a:extLst>
                    <a:ext uri="{9D8B030D-6E8A-4147-A177-3AD203B41FA5}">
                      <a16:colId xmlns:a16="http://schemas.microsoft.com/office/drawing/2014/main" xmlns="" val="694079433"/>
                    </a:ext>
                  </a:extLst>
                </a:gridCol>
                <a:gridCol w="1822655">
                  <a:extLst>
                    <a:ext uri="{9D8B030D-6E8A-4147-A177-3AD203B41FA5}">
                      <a16:colId xmlns:a16="http://schemas.microsoft.com/office/drawing/2014/main" xmlns="" val="3196151640"/>
                    </a:ext>
                  </a:extLst>
                </a:gridCol>
                <a:gridCol w="1253511">
                  <a:extLst>
                    <a:ext uri="{9D8B030D-6E8A-4147-A177-3AD203B41FA5}">
                      <a16:colId xmlns:a16="http://schemas.microsoft.com/office/drawing/2014/main" xmlns="" val="1768812406"/>
                    </a:ext>
                  </a:extLst>
                </a:gridCol>
              </a:tblGrid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Название элемента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Кол-во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Цена за одну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8149045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Земля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-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2 500 000,00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446987538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Склад (100/100/8,5 м, сэндвич панели, ворота, особенности фундамента)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-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50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000 000,00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476393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Капсула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4 457 800,00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17 831 200,00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1560743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Дно капсулы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1 500 000,00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6 000 000,00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6105936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Надкапсульный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бункер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5 000 000,00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5 000 000,00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435569878"/>
                  </a:ext>
                </a:extLst>
              </a:tr>
              <a:tr h="39818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Стоимость лаборатории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5 004 717,00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9953578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Работы для изготовления капсулы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3 000 000,00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259695676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WMS 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Акселот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7 000 000,00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7 000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000,00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788338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ERP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1 500 000,00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1 500 000,00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9507760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Обустройство лаборатории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1 000 000,00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1 000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000,00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80927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Углекислый газ (20 тонн сжиженный)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1 100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000,00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9536020"/>
                  </a:ext>
                </a:extLst>
              </a:tr>
              <a:tr h="24132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8F3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97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435 917,00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64484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557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4943" y="203238"/>
            <a:ext cx="5121950" cy="841800"/>
          </a:xfrm>
        </p:spPr>
        <p:txBody>
          <a:bodyPr/>
          <a:lstStyle/>
          <a:p>
            <a:r>
              <a:rPr lang="ru-RU" sz="2800" b="1" i="1" dirty="0">
                <a:latin typeface="Book Antiqua" panose="02040602050305030304" pitchFamily="18" charset="0"/>
              </a:rPr>
              <a:t>Инвестиции</a:t>
            </a:r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2" b="16622"/>
          <a:stretch>
            <a:fillRect/>
          </a:stretch>
        </p:blipFill>
        <p:spPr>
          <a:xfrm>
            <a:off x="-2044124" y="963151"/>
            <a:ext cx="3617400" cy="3617400"/>
          </a:xfr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998486"/>
              </p:ext>
            </p:extLst>
          </p:nvPr>
        </p:nvGraphicFramePr>
        <p:xfrm>
          <a:off x="1707107" y="778989"/>
          <a:ext cx="6819474" cy="358552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910556">
                  <a:extLst>
                    <a:ext uri="{9D8B030D-6E8A-4147-A177-3AD203B41FA5}">
                      <a16:colId xmlns:a16="http://schemas.microsoft.com/office/drawing/2014/main" xmlns="" val="3853243704"/>
                    </a:ext>
                  </a:extLst>
                </a:gridCol>
                <a:gridCol w="1151092">
                  <a:extLst>
                    <a:ext uri="{9D8B030D-6E8A-4147-A177-3AD203B41FA5}">
                      <a16:colId xmlns:a16="http://schemas.microsoft.com/office/drawing/2014/main" xmlns="" val="694079433"/>
                    </a:ext>
                  </a:extLst>
                </a:gridCol>
                <a:gridCol w="1630715">
                  <a:extLst>
                    <a:ext uri="{9D8B030D-6E8A-4147-A177-3AD203B41FA5}">
                      <a16:colId xmlns:a16="http://schemas.microsoft.com/office/drawing/2014/main" xmlns="" val="3196151640"/>
                    </a:ext>
                  </a:extLst>
                </a:gridCol>
                <a:gridCol w="1127111">
                  <a:extLst>
                    <a:ext uri="{9D8B030D-6E8A-4147-A177-3AD203B41FA5}">
                      <a16:colId xmlns:a16="http://schemas.microsoft.com/office/drawing/2014/main" xmlns="" val="1768812406"/>
                    </a:ext>
                  </a:extLst>
                </a:gridCol>
              </a:tblGrid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Оборудование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Кол-во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Цена за одну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8149045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Датчик температуры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WILE 651L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200,00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920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446987538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Датчик тарелочный WILE-253 для измерения влажности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9 200,00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920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7952152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Датчик углекислого газа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CO2-Z19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для 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Ballu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ONEAIR ASP-200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4 990,00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499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448546497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Шнек 77,5 т/ч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4 422,00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508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3166425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Сепаратор А1-БИС-100, 100 т/ч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1 452 726,00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Лизинг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732477931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Конвейерная зерносушилка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ASM-AGRO-58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000 000,00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Лизинг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1865037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Аэрожелоб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600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042940160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Конвейер ленточный КЛ-С200(ОЦ)-5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159 000,00 </a:t>
                      </a: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318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8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085684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Круговой ленточный конвейер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300 000,00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600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81369482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Аппарат с термонаклейками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100 000,00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209699711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СВЧ-печи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800 000,00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3 200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981744388"/>
                  </a:ext>
                </a:extLst>
              </a:tr>
              <a:tr h="241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Логистика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1 500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06841420"/>
                  </a:ext>
                </a:extLst>
              </a:tr>
              <a:tr h="24132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9 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765 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574556990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61760" y="4364511"/>
            <a:ext cx="31245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Book Antiqua" panose="02040602050305030304" pitchFamily="18" charset="0"/>
              </a:rPr>
              <a:t>Итого</a:t>
            </a:r>
            <a:r>
              <a:rPr lang="ru-RU" dirty="0">
                <a:latin typeface="Book Antiqua" panose="02040602050305030304" pitchFamily="18" charset="0"/>
              </a:rPr>
              <a:t>   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1" i="0" u="none" strike="noStrike" dirty="0" smtClean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107 201 447 </a:t>
            </a:r>
            <a:r>
              <a:rPr lang="ru-RU" sz="180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₽ </a:t>
            </a:r>
            <a:r>
              <a:rPr lang="ru-RU" dirty="0" smtClean="0">
                <a:latin typeface="Book Antiqua" panose="02040602050305030304" pitchFamily="18" charset="0"/>
              </a:rPr>
              <a:t> </a:t>
            </a:r>
            <a:r>
              <a:rPr lang="ru-RU" b="1" dirty="0">
                <a:latin typeface="Book Antiqua" panose="02040602050305030304" pitchFamily="18" charset="0"/>
              </a:rPr>
              <a:t>руб.</a:t>
            </a:r>
          </a:p>
        </p:txBody>
      </p:sp>
    </p:spTree>
    <p:extLst>
      <p:ext uri="{BB962C8B-B14F-4D97-AF65-F5344CB8AC3E}">
        <p14:creationId xmlns:p14="http://schemas.microsoft.com/office/powerpoint/2010/main" val="738340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0000"/>
                    </a14:imgEffect>
                    <a14:imgEffect>
                      <a14:brightnessContrast bright="3000"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19" r="26719"/>
          <a:stretch>
            <a:fillRect/>
          </a:stretch>
        </p:blipFill>
        <p:spPr>
          <a:xfrm>
            <a:off x="7609149" y="352784"/>
            <a:ext cx="2864770" cy="461278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62147" y="30477"/>
            <a:ext cx="5180100" cy="476250"/>
          </a:xfrm>
        </p:spPr>
        <p:txBody>
          <a:bodyPr/>
          <a:lstStyle/>
          <a:p>
            <a:r>
              <a:rPr lang="ru-RU" sz="2400" b="1" dirty="0">
                <a:latin typeface="Book Antiqua" panose="02040602050305030304" pitchFamily="18" charset="0"/>
              </a:rPr>
              <a:t>Сравнение прайсов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233456"/>
              </p:ext>
            </p:extLst>
          </p:nvPr>
        </p:nvGraphicFramePr>
        <p:xfrm>
          <a:off x="443000" y="631637"/>
          <a:ext cx="6876000" cy="432055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92000">
                  <a:extLst>
                    <a:ext uri="{9D8B030D-6E8A-4147-A177-3AD203B41FA5}">
                      <a16:colId xmlns:a16="http://schemas.microsoft.com/office/drawing/2014/main" xmlns="" val="3961621926"/>
                    </a:ext>
                  </a:extLst>
                </a:gridCol>
                <a:gridCol w="2292000">
                  <a:extLst>
                    <a:ext uri="{9D8B030D-6E8A-4147-A177-3AD203B41FA5}">
                      <a16:colId xmlns:a16="http://schemas.microsoft.com/office/drawing/2014/main" xmlns="" val="3355220869"/>
                    </a:ext>
                  </a:extLst>
                </a:gridCol>
                <a:gridCol w="2292000">
                  <a:extLst>
                    <a:ext uri="{9D8B030D-6E8A-4147-A177-3AD203B41FA5}">
                      <a16:colId xmlns:a16="http://schemas.microsoft.com/office/drawing/2014/main" xmlns="" val="2596774557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ctr"/>
                      <a:r>
                        <a:rPr lang="ru-RU" sz="1050" u="none" strike="noStrike" cap="none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sym typeface="Arial"/>
                        </a:rPr>
                        <a:t>Услуги элеватора</a:t>
                      </a:r>
                      <a:endParaRPr lang="ru-RU" sz="1050" b="1" i="1" u="none" strike="noStrike" cap="none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1" i="1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>
                          <a:solidFill>
                            <a:schemeClr val="bg2"/>
                          </a:solidFill>
                          <a:latin typeface="Book Antiqua" panose="02040602050305030304" pitchFamily="18" charset="0"/>
                        </a:rPr>
                        <a:t>Конкуренты</a:t>
                      </a:r>
                      <a:endParaRPr lang="ru-RU" sz="1050" b="1" i="1" dirty="0">
                        <a:solidFill>
                          <a:schemeClr val="bg2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3428730"/>
                  </a:ext>
                </a:extLst>
              </a:tr>
              <a:tr h="3489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Приемка (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руб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/тонна)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Calibri" panose="020F0502020204030204" pitchFamily="34" charset="0"/>
                        </a:rPr>
                        <a:t>                                     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Calibri" panose="020F0502020204030204" pitchFamily="34" charset="0"/>
                        </a:rPr>
                        <a:t>90,00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95,70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07899408"/>
                  </a:ext>
                </a:extLst>
              </a:tr>
              <a:tr h="4884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Отпуск (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руб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/тонна)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Calibri" panose="020F0502020204030204" pitchFamily="34" charset="0"/>
                        </a:rPr>
                        <a:t>                                    350,00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512,11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07283677"/>
                  </a:ext>
                </a:extLst>
              </a:tr>
              <a:tr h="3489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Хранение*(руб/тонна/мес)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Calibri" panose="020F0502020204030204" pitchFamily="34" charset="0"/>
                        </a:rPr>
                        <a:t>                                    160,00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92,35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153718509"/>
                  </a:ext>
                </a:extLst>
              </a:tr>
              <a:tr h="4884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Сушка (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руб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/тонна/%)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Calibri" panose="020F0502020204030204" pitchFamily="34" charset="0"/>
                        </a:rPr>
                        <a:t>                                    110,00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-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351544801"/>
                  </a:ext>
                </a:extLst>
              </a:tr>
              <a:tr h="4884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Очистка (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руб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/тонна/%)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Calibri" panose="020F0502020204030204" pitchFamily="34" charset="0"/>
                        </a:rPr>
                        <a:t>                                      55,00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58,77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10219931"/>
                  </a:ext>
                </a:extLst>
              </a:tr>
              <a:tr h="4999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Дополнительная обработка зараженной Продукции(руб/тонна)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Calibri" panose="020F0502020204030204" pitchFamily="34" charset="0"/>
                        </a:rPr>
                        <a:t>                                      55,00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94,45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789524636"/>
                  </a:ext>
                </a:extLst>
              </a:tr>
              <a:tr h="4173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Переоформление Продукции с карточки Поклажедателя на карточку другого клиента (руб/тонна)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Calibri" panose="020F0502020204030204" pitchFamily="34" charset="0"/>
                        </a:rPr>
                        <a:t>                                        9,00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  9,47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693261280"/>
                  </a:ext>
                </a:extLst>
              </a:tr>
              <a:tr h="3489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Прочие: составление отгрузочной партии (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руб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/тонна)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Calibri" panose="020F0502020204030204" pitchFamily="34" charset="0"/>
                        </a:rPr>
                        <a:t>                                      65,00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-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17526446"/>
                  </a:ext>
                </a:extLst>
              </a:tr>
              <a:tr h="4173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Times New Roman" panose="02020603050405020304" pitchFamily="18" charset="0"/>
                        </a:rPr>
                        <a:t>Переоформление продукции с карточки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Times New Roman" panose="02020603050405020304" pitchFamily="18" charset="0"/>
                        </a:rPr>
                        <a:t>Поклажедателя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Times New Roman" panose="02020603050405020304" pitchFamily="18" charset="0"/>
                        </a:rPr>
                        <a:t>сельхозпроизв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Times New Roman" panose="02020603050405020304" pitchFamily="18" charset="0"/>
                        </a:rPr>
                        <a:t>. на карточку другого клиента (руб./тонна)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cs typeface="Calibri" panose="020F0502020204030204" pitchFamily="34" charset="0"/>
                        </a:rPr>
                        <a:t>                                      25,00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       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28,22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301990415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D242F13-2E7C-4846-6F18-954E66DD0C9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2743" y="556574"/>
            <a:ext cx="1182614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19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9"/>
          <p:cNvSpPr txBox="1">
            <a:spLocks noGrp="1"/>
          </p:cNvSpPr>
          <p:nvPr>
            <p:ph type="title" idx="9"/>
          </p:nvPr>
        </p:nvSpPr>
        <p:spPr>
          <a:xfrm>
            <a:off x="729125" y="255584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1" dirty="0">
                <a:latin typeface="Book Antiqua" panose="02040602050305030304" pitchFamily="18" charset="0"/>
              </a:rPr>
              <a:t>Персонал</a:t>
            </a:r>
            <a:endParaRPr sz="3000" b="1" i="1" dirty="0">
              <a:latin typeface="Book Antiqua" panose="02040602050305030304" pitchFamily="18" charset="0"/>
            </a:endParaRPr>
          </a:p>
        </p:txBody>
      </p:sp>
      <p:sp>
        <p:nvSpPr>
          <p:cNvPr id="389" name="Google Shape;389;p39"/>
          <p:cNvSpPr txBox="1">
            <a:spLocks noGrp="1"/>
          </p:cNvSpPr>
          <p:nvPr>
            <p:ph type="title"/>
          </p:nvPr>
        </p:nvSpPr>
        <p:spPr>
          <a:xfrm>
            <a:off x="793319" y="106913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90" name="Google Shape;390;p39"/>
          <p:cNvSpPr txBox="1">
            <a:spLocks noGrp="1"/>
          </p:cNvSpPr>
          <p:nvPr>
            <p:ph type="title" idx="4"/>
          </p:nvPr>
        </p:nvSpPr>
        <p:spPr>
          <a:xfrm>
            <a:off x="3220862" y="109462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391" name="Google Shape;391;p39"/>
          <p:cNvSpPr txBox="1">
            <a:spLocks noGrp="1"/>
          </p:cNvSpPr>
          <p:nvPr>
            <p:ph type="title" idx="5"/>
          </p:nvPr>
        </p:nvSpPr>
        <p:spPr>
          <a:xfrm>
            <a:off x="5968246" y="110633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392" name="Google Shape;392;p39"/>
          <p:cNvSpPr txBox="1">
            <a:spLocks noGrp="1"/>
          </p:cNvSpPr>
          <p:nvPr>
            <p:ph type="subTitle" idx="6"/>
          </p:nvPr>
        </p:nvSpPr>
        <p:spPr>
          <a:xfrm>
            <a:off x="870256" y="1050531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Директор</a:t>
            </a:r>
          </a:p>
        </p:txBody>
      </p:sp>
      <p:sp>
        <p:nvSpPr>
          <p:cNvPr id="393" name="Google Shape;393;p39"/>
          <p:cNvSpPr txBox="1">
            <a:spLocks noGrp="1"/>
          </p:cNvSpPr>
          <p:nvPr>
            <p:ph type="subTitle" idx="7"/>
          </p:nvPr>
        </p:nvSpPr>
        <p:spPr>
          <a:xfrm>
            <a:off x="3937214" y="1055161"/>
            <a:ext cx="2981526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sz="1800" dirty="0">
                <a:latin typeface="Book Antiqua" panose="02040602050305030304" pitchFamily="18" charset="0"/>
              </a:rPr>
              <a:t>Зам-главбух</a:t>
            </a:r>
          </a:p>
        </p:txBody>
      </p:sp>
      <p:sp>
        <p:nvSpPr>
          <p:cNvPr id="394" name="Google Shape;394;p39"/>
          <p:cNvSpPr txBox="1">
            <a:spLocks noGrp="1"/>
          </p:cNvSpPr>
          <p:nvPr>
            <p:ph type="subTitle" idx="8"/>
          </p:nvPr>
        </p:nvSpPr>
        <p:spPr>
          <a:xfrm>
            <a:off x="6127625" y="1069131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Оператор</a:t>
            </a:r>
          </a:p>
        </p:txBody>
      </p:sp>
      <p:cxnSp>
        <p:nvCxnSpPr>
          <p:cNvPr id="395" name="Google Shape;395;p39"/>
          <p:cNvCxnSpPr/>
          <p:nvPr/>
        </p:nvCxnSpPr>
        <p:spPr>
          <a:xfrm>
            <a:off x="793319" y="861222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9" name="Google Shape;399;p39"/>
          <p:cNvSpPr txBox="1">
            <a:spLocks noGrp="1"/>
          </p:cNvSpPr>
          <p:nvPr>
            <p:ph type="title" idx="16"/>
          </p:nvPr>
        </p:nvSpPr>
        <p:spPr>
          <a:xfrm>
            <a:off x="793319" y="1856455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401" name="Google Shape;401;p39"/>
          <p:cNvSpPr txBox="1">
            <a:spLocks noGrp="1"/>
          </p:cNvSpPr>
          <p:nvPr>
            <p:ph type="title" idx="18"/>
          </p:nvPr>
        </p:nvSpPr>
        <p:spPr>
          <a:xfrm>
            <a:off x="5060627" y="1856455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5</a:t>
            </a:r>
            <a:endParaRPr dirty="0"/>
          </a:p>
        </p:txBody>
      </p:sp>
      <p:sp>
        <p:nvSpPr>
          <p:cNvPr id="402" name="Google Shape;402;p39"/>
          <p:cNvSpPr txBox="1">
            <a:spLocks noGrp="1"/>
          </p:cNvSpPr>
          <p:nvPr>
            <p:ph type="subTitle" idx="19"/>
          </p:nvPr>
        </p:nvSpPr>
        <p:spPr>
          <a:xfrm>
            <a:off x="1528019" y="1843534"/>
            <a:ext cx="3242401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Начальник лаборатории</a:t>
            </a:r>
          </a:p>
        </p:txBody>
      </p:sp>
      <p:sp>
        <p:nvSpPr>
          <p:cNvPr id="404" name="Google Shape;404;p39"/>
          <p:cNvSpPr txBox="1">
            <a:spLocks noGrp="1"/>
          </p:cNvSpPr>
          <p:nvPr>
            <p:ph type="subTitle" idx="21"/>
          </p:nvPr>
        </p:nvSpPr>
        <p:spPr>
          <a:xfrm>
            <a:off x="5190196" y="1819255"/>
            <a:ext cx="302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ru-RU" sz="1800" dirty="0">
                <a:latin typeface="Book Antiqua" panose="02040602050305030304" pitchFamily="18" charset="0"/>
              </a:rPr>
              <a:t>Лаборант</a:t>
            </a:r>
            <a:endParaRPr sz="1800" dirty="0">
              <a:latin typeface="Book Antiqua" panose="02040602050305030304" pitchFamily="18" charset="0"/>
            </a:endParaRPr>
          </a:p>
        </p:txBody>
      </p:sp>
      <p:cxnSp>
        <p:nvCxnSpPr>
          <p:cNvPr id="28" name="Google Shape;395;p39"/>
          <p:cNvCxnSpPr/>
          <p:nvPr/>
        </p:nvCxnSpPr>
        <p:spPr>
          <a:xfrm>
            <a:off x="793319" y="1683743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3826240E-4B8B-0C53-4A1E-BECBA19C6F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360691"/>
              </p:ext>
            </p:extLst>
          </p:nvPr>
        </p:nvGraphicFramePr>
        <p:xfrm>
          <a:off x="240280" y="2456373"/>
          <a:ext cx="8537760" cy="216252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40981">
                  <a:extLst>
                    <a:ext uri="{9D8B030D-6E8A-4147-A177-3AD203B41FA5}">
                      <a16:colId xmlns:a16="http://schemas.microsoft.com/office/drawing/2014/main" xmlns="" val="3961621926"/>
                    </a:ext>
                  </a:extLst>
                </a:gridCol>
                <a:gridCol w="941098">
                  <a:extLst>
                    <a:ext uri="{9D8B030D-6E8A-4147-A177-3AD203B41FA5}">
                      <a16:colId xmlns:a16="http://schemas.microsoft.com/office/drawing/2014/main" xmlns="" val="3355220869"/>
                    </a:ext>
                  </a:extLst>
                </a:gridCol>
                <a:gridCol w="1063841">
                  <a:extLst>
                    <a:ext uri="{9D8B030D-6E8A-4147-A177-3AD203B41FA5}">
                      <a16:colId xmlns:a16="http://schemas.microsoft.com/office/drawing/2014/main" xmlns="" val="1131936546"/>
                    </a:ext>
                  </a:extLst>
                </a:gridCol>
                <a:gridCol w="948640">
                  <a:extLst>
                    <a:ext uri="{9D8B030D-6E8A-4147-A177-3AD203B41FA5}">
                      <a16:colId xmlns:a16="http://schemas.microsoft.com/office/drawing/2014/main" xmlns="" val="924933393"/>
                    </a:ext>
                  </a:extLst>
                </a:gridCol>
                <a:gridCol w="1219548">
                  <a:extLst>
                    <a:ext uri="{9D8B030D-6E8A-4147-A177-3AD203B41FA5}">
                      <a16:colId xmlns:a16="http://schemas.microsoft.com/office/drawing/2014/main" xmlns="" val="2520918605"/>
                    </a:ext>
                  </a:extLst>
                </a:gridCol>
                <a:gridCol w="892783">
                  <a:extLst>
                    <a:ext uri="{9D8B030D-6E8A-4147-A177-3AD203B41FA5}">
                      <a16:colId xmlns:a16="http://schemas.microsoft.com/office/drawing/2014/main" xmlns="" val="612858011"/>
                    </a:ext>
                  </a:extLst>
                </a:gridCol>
                <a:gridCol w="881426">
                  <a:extLst>
                    <a:ext uri="{9D8B030D-6E8A-4147-A177-3AD203B41FA5}">
                      <a16:colId xmlns:a16="http://schemas.microsoft.com/office/drawing/2014/main" xmlns="" val="279621877"/>
                    </a:ext>
                  </a:extLst>
                </a:gridCol>
                <a:gridCol w="736979">
                  <a:extLst>
                    <a:ext uri="{9D8B030D-6E8A-4147-A177-3AD203B41FA5}">
                      <a16:colId xmlns:a16="http://schemas.microsoft.com/office/drawing/2014/main" xmlns="" val="1317584852"/>
                    </a:ext>
                  </a:extLst>
                </a:gridCol>
                <a:gridCol w="1012464">
                  <a:extLst>
                    <a:ext uri="{9D8B030D-6E8A-4147-A177-3AD203B41FA5}">
                      <a16:colId xmlns:a16="http://schemas.microsoft.com/office/drawing/2014/main" xmlns="" val="2759406192"/>
                    </a:ext>
                  </a:extLst>
                </a:gridCol>
              </a:tblGrid>
              <a:tr h="394120"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Оклад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 премией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После налогообложения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Отчисления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ФОТ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903428730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Директор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130 000,00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150 000,00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19 500,00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130 500,00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45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195 300,00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195 300,00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07899408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Зам - главбух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90 000,00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110 000,00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14 300,00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95 700,00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33 220,00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143 220,00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143 220,00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07283677"/>
                  </a:ext>
                </a:extLst>
              </a:tr>
              <a:tr h="1757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Оператор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55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70 000,00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9 100,00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60 900,00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21 140,00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91 140,00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364 560,00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153718509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Начальник лаборатории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120 000,00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140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000,00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18 200,00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121 800,00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42 280,00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182 280,00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182 280,00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351544801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Лаборант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70 000,00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85 000,00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11 050,00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73 950,00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25 670,00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110 670,00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332 010,00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10219931"/>
                  </a:ext>
                </a:extLst>
              </a:tr>
              <a:tr h="3157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оклад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 премией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После налогообложения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отчисления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Фот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количество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1 217 370,00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789524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54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  <a14:imgEffect>
                      <a14:brightnessContrast bright="3000"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19" r="26719"/>
          <a:stretch>
            <a:fillRect/>
          </a:stretch>
        </p:blipFill>
        <p:spPr>
          <a:xfrm>
            <a:off x="7154067" y="265355"/>
            <a:ext cx="2864770" cy="461278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7462" y="523876"/>
            <a:ext cx="5180100" cy="476250"/>
          </a:xfrm>
        </p:spPr>
        <p:txBody>
          <a:bodyPr/>
          <a:lstStyle/>
          <a:p>
            <a:r>
              <a:rPr lang="ru-RU" sz="3000" b="1" dirty="0">
                <a:latin typeface="Book Antiqua" panose="02040602050305030304" pitchFamily="18" charset="0"/>
              </a:rPr>
              <a:t>Прайс лаборатории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485350"/>
              </p:ext>
            </p:extLst>
          </p:nvPr>
        </p:nvGraphicFramePr>
        <p:xfrm>
          <a:off x="216604" y="1181431"/>
          <a:ext cx="6641396" cy="35202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320698">
                  <a:extLst>
                    <a:ext uri="{9D8B030D-6E8A-4147-A177-3AD203B41FA5}">
                      <a16:colId xmlns:a16="http://schemas.microsoft.com/office/drawing/2014/main" xmlns="" val="3961621926"/>
                    </a:ext>
                  </a:extLst>
                </a:gridCol>
                <a:gridCol w="3320698">
                  <a:extLst>
                    <a:ext uri="{9D8B030D-6E8A-4147-A177-3AD203B41FA5}">
                      <a16:colId xmlns:a16="http://schemas.microsoft.com/office/drawing/2014/main" xmlns="" val="3355220869"/>
                    </a:ext>
                  </a:extLst>
                </a:gridCol>
              </a:tblGrid>
              <a:tr h="494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анализа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Расценка одного образца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903428730"/>
                  </a:ext>
                </a:extLst>
              </a:tr>
              <a:tr h="3958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протеина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350,00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07899408"/>
                  </a:ext>
                </a:extLst>
              </a:tr>
              <a:tr h="3958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натуры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100,00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07283677"/>
                  </a:ext>
                </a:extLst>
              </a:tr>
              <a:tr h="2552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количества и качества клейковины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500,00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153718509"/>
                  </a:ext>
                </a:extLst>
              </a:tr>
              <a:tr h="3958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числа падения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600,00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351544801"/>
                  </a:ext>
                </a:extLst>
              </a:tr>
              <a:tr h="3958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стекловидности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130,00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10219931"/>
                  </a:ext>
                </a:extLst>
              </a:tr>
              <a:tr h="3958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сорной и зерновой примеси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170,00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789524636"/>
                  </a:ext>
                </a:extLst>
              </a:tr>
              <a:tr h="3958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содержания зерен поврежденных клопом-черепашкой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489362346"/>
                  </a:ext>
                </a:extLst>
              </a:tr>
              <a:tr h="3958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типового состава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927857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760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  <a14:imgEffect>
                      <a14:brightnessContrast bright="3000"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19" r="26719"/>
          <a:stretch>
            <a:fillRect/>
          </a:stretch>
        </p:blipFill>
        <p:spPr>
          <a:xfrm>
            <a:off x="7154067" y="265355"/>
            <a:ext cx="2864770" cy="461278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7462" y="523876"/>
            <a:ext cx="5180100" cy="476250"/>
          </a:xfrm>
        </p:spPr>
        <p:txBody>
          <a:bodyPr/>
          <a:lstStyle/>
          <a:p>
            <a:r>
              <a:rPr lang="ru-RU" sz="3000" b="1" dirty="0">
                <a:latin typeface="Book Antiqua" panose="02040602050305030304" pitchFamily="18" charset="0"/>
              </a:rPr>
              <a:t>Прайс лаборатории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500500"/>
              </p:ext>
            </p:extLst>
          </p:nvPr>
        </p:nvGraphicFramePr>
        <p:xfrm>
          <a:off x="216604" y="1181431"/>
          <a:ext cx="6668692" cy="34381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334346">
                  <a:extLst>
                    <a:ext uri="{9D8B030D-6E8A-4147-A177-3AD203B41FA5}">
                      <a16:colId xmlns:a16="http://schemas.microsoft.com/office/drawing/2014/main" xmlns="" val="3961621926"/>
                    </a:ext>
                  </a:extLst>
                </a:gridCol>
                <a:gridCol w="3334346">
                  <a:extLst>
                    <a:ext uri="{9D8B030D-6E8A-4147-A177-3AD203B41FA5}">
                      <a16:colId xmlns:a16="http://schemas.microsoft.com/office/drawing/2014/main" xmlns="" val="3355220869"/>
                    </a:ext>
                  </a:extLst>
                </a:gridCol>
              </a:tblGrid>
              <a:tr h="543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анализа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Расценка одного образца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903428730"/>
                  </a:ext>
                </a:extLst>
              </a:tr>
              <a:tr h="43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количества проросших зерен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140,00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07899408"/>
                  </a:ext>
                </a:extLst>
              </a:tr>
              <a:tr h="43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влажности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150,00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07283677"/>
                  </a:ext>
                </a:extLst>
              </a:tr>
              <a:tr h="2808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запаха и цвета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50,00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153718509"/>
                  </a:ext>
                </a:extLst>
              </a:tr>
              <a:tr h="43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зараженности вредителями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351544801"/>
                  </a:ext>
                </a:extLst>
              </a:tr>
              <a:tr h="43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содержания вредной примеси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160,00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10219931"/>
                  </a:ext>
                </a:extLst>
              </a:tr>
              <a:tr h="43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Определение фузариозных зерен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205,00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789524636"/>
                  </a:ext>
                </a:extLst>
              </a:tr>
              <a:tr h="43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Технический анализ пшеницы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1 400,00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489362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9771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62"/>
          <p:cNvSpPr/>
          <p:nvPr/>
        </p:nvSpPr>
        <p:spPr>
          <a:xfrm>
            <a:off x="3138368" y="1390030"/>
            <a:ext cx="2872200" cy="2298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62"/>
          <p:cNvSpPr txBox="1">
            <a:spLocks noGrp="1"/>
          </p:cNvSpPr>
          <p:nvPr>
            <p:ph type="title"/>
          </p:nvPr>
        </p:nvSpPr>
        <p:spPr>
          <a:xfrm>
            <a:off x="721175" y="539500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1" dirty="0">
                <a:latin typeface="Book Antiqua" panose="02040602050305030304" pitchFamily="18" charset="0"/>
              </a:rPr>
              <a:t>Расчеты</a:t>
            </a:r>
            <a:endParaRPr sz="3000" b="1" i="1" dirty="0">
              <a:latin typeface="Book Antiqua" panose="02040602050305030304" pitchFamily="18" charset="0"/>
            </a:endParaRPr>
          </a:p>
        </p:txBody>
      </p:sp>
      <p:cxnSp>
        <p:nvCxnSpPr>
          <p:cNvPr id="962" name="Google Shape;962;p62"/>
          <p:cNvCxnSpPr/>
          <p:nvPr/>
        </p:nvCxnSpPr>
        <p:spPr>
          <a:xfrm>
            <a:off x="713225" y="1215750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64" name="Google Shape;964;p62"/>
          <p:cNvSpPr txBox="1"/>
          <p:nvPr/>
        </p:nvSpPr>
        <p:spPr>
          <a:xfrm flipH="1">
            <a:off x="6761073" y="1466497"/>
            <a:ext cx="1916201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Амортизация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65" name="Google Shape;965;p62"/>
          <p:cNvSpPr txBox="1"/>
          <p:nvPr/>
        </p:nvSpPr>
        <p:spPr>
          <a:xfrm flipH="1">
            <a:off x="6761074" y="1801347"/>
            <a:ext cx="16632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</a:rPr>
              <a:t>3 026 508 ₽</a:t>
            </a:r>
            <a:endParaRPr sz="1600"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66" name="Google Shape;966;p62"/>
          <p:cNvSpPr/>
          <p:nvPr/>
        </p:nvSpPr>
        <p:spPr>
          <a:xfrm>
            <a:off x="6158075" y="1695079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62"/>
          <p:cNvSpPr/>
          <p:nvPr/>
        </p:nvSpPr>
        <p:spPr>
          <a:xfrm>
            <a:off x="6158075" y="2758791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p62"/>
          <p:cNvSpPr txBox="1"/>
          <p:nvPr/>
        </p:nvSpPr>
        <p:spPr>
          <a:xfrm flipH="1">
            <a:off x="6761074" y="2547560"/>
            <a:ext cx="1664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ТБ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69" name="Google Shape;969;p62"/>
          <p:cNvSpPr txBox="1"/>
          <p:nvPr/>
        </p:nvSpPr>
        <p:spPr>
          <a:xfrm flipH="1">
            <a:off x="6761074" y="2882429"/>
            <a:ext cx="16641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1,04</a:t>
            </a:r>
            <a:endParaRPr dirty="0">
              <a:solidFill>
                <a:schemeClr val="dk2"/>
              </a:solidFill>
              <a:latin typeface="Book Antiqua" panose="02040602050305030304" pitchFamily="18" charset="0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70" name="Google Shape;970;p62"/>
          <p:cNvSpPr txBox="1"/>
          <p:nvPr/>
        </p:nvSpPr>
        <p:spPr>
          <a:xfrm flipH="1">
            <a:off x="609600" y="1466535"/>
            <a:ext cx="1766824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Окупаемость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71" name="Google Shape;971;p62"/>
          <p:cNvSpPr txBox="1"/>
          <p:nvPr/>
        </p:nvSpPr>
        <p:spPr>
          <a:xfrm flipH="1">
            <a:off x="713224" y="1801385"/>
            <a:ext cx="16632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-RU" dirty="0" smtClean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2,19</a:t>
            </a:r>
            <a:endParaRPr lang="ru-RU" dirty="0">
              <a:solidFill>
                <a:schemeClr val="dk2"/>
              </a:solidFill>
              <a:latin typeface="Book Antiqua" panose="02040602050305030304" pitchFamily="18" charset="0"/>
              <a:ea typeface="Public Sans Medium"/>
              <a:cs typeface="Public Sans Medium"/>
              <a:sym typeface="Public Sans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72" name="Google Shape;972;p62"/>
          <p:cNvSpPr/>
          <p:nvPr/>
        </p:nvSpPr>
        <p:spPr>
          <a:xfrm>
            <a:off x="2521775" y="1695116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p62"/>
          <p:cNvSpPr/>
          <p:nvPr/>
        </p:nvSpPr>
        <p:spPr>
          <a:xfrm>
            <a:off x="2521775" y="2758828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4" name="Google Shape;974;p62"/>
          <p:cNvSpPr txBox="1"/>
          <p:nvPr/>
        </p:nvSpPr>
        <p:spPr>
          <a:xfrm flipH="1">
            <a:off x="713224" y="2547597"/>
            <a:ext cx="1664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MPV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75" name="Google Shape;975;p62"/>
          <p:cNvSpPr txBox="1"/>
          <p:nvPr/>
        </p:nvSpPr>
        <p:spPr>
          <a:xfrm flipH="1">
            <a:off x="609600" y="2882447"/>
            <a:ext cx="1767724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107 201 447₽ </a:t>
            </a:r>
            <a:endParaRPr sz="1600" dirty="0">
              <a:solidFill>
                <a:schemeClr val="dk2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76" name="Google Shape;976;p62"/>
          <p:cNvSpPr/>
          <p:nvPr/>
        </p:nvSpPr>
        <p:spPr>
          <a:xfrm>
            <a:off x="6162050" y="3857216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62"/>
          <p:cNvSpPr txBox="1"/>
          <p:nvPr/>
        </p:nvSpPr>
        <p:spPr>
          <a:xfrm flipH="1">
            <a:off x="6765049" y="3628660"/>
            <a:ext cx="1664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IRR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78" name="Google Shape;978;p62"/>
          <p:cNvSpPr txBox="1"/>
          <p:nvPr/>
        </p:nvSpPr>
        <p:spPr>
          <a:xfrm flipH="1">
            <a:off x="6765049" y="3963510"/>
            <a:ext cx="16641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32%</a:t>
            </a:r>
            <a:endParaRPr dirty="0">
              <a:solidFill>
                <a:schemeClr val="dk2"/>
              </a:solidFill>
              <a:latin typeface="Book Antiqua" panose="02040602050305030304" pitchFamily="18" charset="0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79" name="Google Shape;979;p62"/>
          <p:cNvSpPr/>
          <p:nvPr/>
        </p:nvSpPr>
        <p:spPr>
          <a:xfrm>
            <a:off x="2525750" y="3857253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62"/>
          <p:cNvSpPr txBox="1"/>
          <p:nvPr/>
        </p:nvSpPr>
        <p:spPr>
          <a:xfrm flipH="1">
            <a:off x="314325" y="3628660"/>
            <a:ext cx="2066974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Рентабельность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981" name="Google Shape;981;p62"/>
          <p:cNvSpPr txBox="1"/>
          <p:nvPr/>
        </p:nvSpPr>
        <p:spPr>
          <a:xfrm flipH="1">
            <a:off x="717199" y="3963510"/>
            <a:ext cx="16641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46%</a:t>
            </a:r>
            <a:endParaRPr dirty="0">
              <a:solidFill>
                <a:schemeClr val="dk2"/>
              </a:solidFill>
              <a:latin typeface="Book Antiqua" panose="02040602050305030304" pitchFamily="18" charset="0"/>
              <a:ea typeface="Public Sans Medium"/>
              <a:cs typeface="Public Sans Medium"/>
              <a:sym typeface="Public Sans Medium"/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1" r="9521"/>
          <a:stretch>
            <a:fillRect/>
          </a:stretch>
        </p:blipFill>
        <p:spPr>
          <a:xfrm>
            <a:off x="3285866" y="1529432"/>
            <a:ext cx="2571750" cy="2036255"/>
          </a:xfrm>
          <a:prstGeom prst="rect">
            <a:avLst/>
          </a:prstGeom>
        </p:spPr>
      </p:pic>
      <p:grpSp>
        <p:nvGrpSpPr>
          <p:cNvPr id="54" name="Google Shape;1184;p68"/>
          <p:cNvGrpSpPr/>
          <p:nvPr/>
        </p:nvGrpSpPr>
        <p:grpSpPr>
          <a:xfrm>
            <a:off x="2605793" y="1786729"/>
            <a:ext cx="301011" cy="300030"/>
            <a:chOff x="4956126" y="3666354"/>
            <a:chExt cx="245423" cy="244623"/>
          </a:xfrm>
        </p:grpSpPr>
        <p:sp>
          <p:nvSpPr>
            <p:cNvPr id="55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1184;p68"/>
          <p:cNvGrpSpPr/>
          <p:nvPr/>
        </p:nvGrpSpPr>
        <p:grpSpPr>
          <a:xfrm>
            <a:off x="2611414" y="2845337"/>
            <a:ext cx="301011" cy="300030"/>
            <a:chOff x="4956126" y="3666354"/>
            <a:chExt cx="245423" cy="244623"/>
          </a:xfrm>
        </p:grpSpPr>
        <p:sp>
          <p:nvSpPr>
            <p:cNvPr id="60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" name="Google Shape;1184;p68"/>
          <p:cNvGrpSpPr/>
          <p:nvPr/>
        </p:nvGrpSpPr>
        <p:grpSpPr>
          <a:xfrm>
            <a:off x="2611414" y="3949601"/>
            <a:ext cx="301011" cy="300030"/>
            <a:chOff x="4956126" y="3666354"/>
            <a:chExt cx="245423" cy="244623"/>
          </a:xfrm>
        </p:grpSpPr>
        <p:sp>
          <p:nvSpPr>
            <p:cNvPr id="65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" name="Google Shape;1184;p68"/>
          <p:cNvGrpSpPr/>
          <p:nvPr/>
        </p:nvGrpSpPr>
        <p:grpSpPr>
          <a:xfrm>
            <a:off x="6256711" y="1781625"/>
            <a:ext cx="301011" cy="300030"/>
            <a:chOff x="4956126" y="3666354"/>
            <a:chExt cx="245423" cy="244623"/>
          </a:xfrm>
        </p:grpSpPr>
        <p:sp>
          <p:nvSpPr>
            <p:cNvPr id="70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1184;p68"/>
          <p:cNvGrpSpPr/>
          <p:nvPr/>
        </p:nvGrpSpPr>
        <p:grpSpPr>
          <a:xfrm>
            <a:off x="6254714" y="2848052"/>
            <a:ext cx="301011" cy="300030"/>
            <a:chOff x="4956126" y="3666354"/>
            <a:chExt cx="245423" cy="244623"/>
          </a:xfrm>
        </p:grpSpPr>
        <p:sp>
          <p:nvSpPr>
            <p:cNvPr id="75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1184;p68"/>
          <p:cNvGrpSpPr/>
          <p:nvPr/>
        </p:nvGrpSpPr>
        <p:grpSpPr>
          <a:xfrm>
            <a:off x="6252717" y="3950584"/>
            <a:ext cx="301011" cy="300030"/>
            <a:chOff x="4956126" y="3666354"/>
            <a:chExt cx="245423" cy="244623"/>
          </a:xfrm>
        </p:grpSpPr>
        <p:sp>
          <p:nvSpPr>
            <p:cNvPr id="80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976;p62"/>
          <p:cNvSpPr/>
          <p:nvPr/>
        </p:nvSpPr>
        <p:spPr>
          <a:xfrm>
            <a:off x="3495529" y="4099616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968;p62"/>
          <p:cNvSpPr txBox="1"/>
          <p:nvPr/>
        </p:nvSpPr>
        <p:spPr>
          <a:xfrm flipH="1">
            <a:off x="3519010" y="3769217"/>
            <a:ext cx="1664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PI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grpSp>
        <p:nvGrpSpPr>
          <p:cNvPr id="86" name="Google Shape;1184;p68"/>
          <p:cNvGrpSpPr/>
          <p:nvPr/>
        </p:nvGrpSpPr>
        <p:grpSpPr>
          <a:xfrm>
            <a:off x="3584928" y="4169936"/>
            <a:ext cx="301011" cy="300030"/>
            <a:chOff x="4956126" y="3666354"/>
            <a:chExt cx="245423" cy="244623"/>
          </a:xfrm>
        </p:grpSpPr>
        <p:sp>
          <p:nvSpPr>
            <p:cNvPr id="87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" name="Google Shape;981;p62"/>
          <p:cNvSpPr txBox="1"/>
          <p:nvPr/>
        </p:nvSpPr>
        <p:spPr>
          <a:xfrm flipH="1">
            <a:off x="3219152" y="4653459"/>
            <a:ext cx="801093" cy="35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2"/>
                </a:solidFill>
                <a:latin typeface="Book Antiqua" panose="02040602050305030304" pitchFamily="18" charset="0"/>
                <a:ea typeface="Public Sans Medium"/>
                <a:cs typeface="Public Sans Medium"/>
                <a:sym typeface="Public Sans Medium"/>
              </a:rPr>
              <a:t>45,59</a:t>
            </a:r>
            <a:endParaRPr dirty="0">
              <a:solidFill>
                <a:schemeClr val="dk2"/>
              </a:solidFill>
              <a:latin typeface="Book Antiqua" panose="02040602050305030304" pitchFamily="18" charset="0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92" name="Google Shape;968;p62"/>
          <p:cNvSpPr txBox="1"/>
          <p:nvPr/>
        </p:nvSpPr>
        <p:spPr>
          <a:xfrm flipH="1">
            <a:off x="4877355" y="3785036"/>
            <a:ext cx="917915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2"/>
                </a:solidFill>
                <a:latin typeface="Book Antiqua" panose="02040602050305030304" pitchFamily="18" charset="0"/>
                <a:ea typeface="DM Serif Text"/>
                <a:cs typeface="DM Serif Text"/>
                <a:sym typeface="DM Serif Text"/>
              </a:rPr>
              <a:t>NPV</a:t>
            </a:r>
            <a:endParaRPr sz="2000" dirty="0">
              <a:solidFill>
                <a:schemeClr val="dk2"/>
              </a:solidFill>
              <a:latin typeface="Book Antiqua" panose="02040602050305030304" pitchFamily="18" charset="0"/>
              <a:ea typeface="DM Serif Text"/>
              <a:cs typeface="DM Serif Text"/>
              <a:sym typeface="DM Serif Text"/>
            </a:endParaRPr>
          </a:p>
        </p:txBody>
      </p:sp>
      <p:grpSp>
        <p:nvGrpSpPr>
          <p:cNvPr id="93" name="Google Shape;1184;p68"/>
          <p:cNvGrpSpPr/>
          <p:nvPr/>
        </p:nvGrpSpPr>
        <p:grpSpPr>
          <a:xfrm>
            <a:off x="5122894" y="4174631"/>
            <a:ext cx="301011" cy="300030"/>
            <a:chOff x="4956126" y="3666354"/>
            <a:chExt cx="245423" cy="244623"/>
          </a:xfrm>
        </p:grpSpPr>
        <p:sp>
          <p:nvSpPr>
            <p:cNvPr id="94" name="Google Shape;1185;p68"/>
            <p:cNvSpPr/>
            <p:nvPr/>
          </p:nvSpPr>
          <p:spPr>
            <a:xfrm>
              <a:off x="5077210" y="3706275"/>
              <a:ext cx="84586" cy="84604"/>
            </a:xfrm>
            <a:custGeom>
              <a:avLst/>
              <a:gdLst/>
              <a:ahLst/>
              <a:cxnLst/>
              <a:rect l="l" t="t" r="r" b="b"/>
              <a:pathLst>
                <a:path w="4547" h="4548" extrusionOk="0">
                  <a:moveTo>
                    <a:pt x="653" y="1"/>
                  </a:moveTo>
                  <a:lnTo>
                    <a:pt x="0" y="644"/>
                  </a:lnTo>
                  <a:lnTo>
                    <a:pt x="3896" y="4547"/>
                  </a:lnTo>
                  <a:lnTo>
                    <a:pt x="4547" y="3894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186;p68"/>
            <p:cNvSpPr/>
            <p:nvPr/>
          </p:nvSpPr>
          <p:spPr>
            <a:xfrm>
              <a:off x="5099905" y="3666354"/>
              <a:ext cx="101644" cy="101960"/>
            </a:xfrm>
            <a:custGeom>
              <a:avLst/>
              <a:gdLst/>
              <a:ahLst/>
              <a:cxnLst/>
              <a:rect l="l" t="t" r="r" b="b"/>
              <a:pathLst>
                <a:path w="5464" h="5481" extrusionOk="0">
                  <a:moveTo>
                    <a:pt x="1570" y="1"/>
                  </a:moveTo>
                  <a:lnTo>
                    <a:pt x="0" y="1585"/>
                  </a:lnTo>
                  <a:lnTo>
                    <a:pt x="3903" y="5480"/>
                  </a:lnTo>
                  <a:lnTo>
                    <a:pt x="5463" y="3896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187;p68"/>
            <p:cNvSpPr/>
            <p:nvPr/>
          </p:nvSpPr>
          <p:spPr>
            <a:xfrm>
              <a:off x="4956126" y="3730495"/>
              <a:ext cx="181449" cy="180481"/>
            </a:xfrm>
            <a:custGeom>
              <a:avLst/>
              <a:gdLst/>
              <a:ahLst/>
              <a:cxnLst/>
              <a:rect l="l" t="t" r="r" b="b"/>
              <a:pathLst>
                <a:path w="9754" h="9702" extrusionOk="0">
                  <a:moveTo>
                    <a:pt x="5896" y="1"/>
                  </a:moveTo>
                  <a:lnTo>
                    <a:pt x="0" y="5866"/>
                  </a:lnTo>
                  <a:lnTo>
                    <a:pt x="0" y="9701"/>
                  </a:lnTo>
                  <a:lnTo>
                    <a:pt x="3872" y="9701"/>
                  </a:lnTo>
                  <a:lnTo>
                    <a:pt x="9753" y="3851"/>
                  </a:lnTo>
                  <a:lnTo>
                    <a:pt x="9139" y="3236"/>
                  </a:lnTo>
                  <a:lnTo>
                    <a:pt x="3417" y="8928"/>
                  </a:lnTo>
                  <a:lnTo>
                    <a:pt x="751" y="8928"/>
                  </a:lnTo>
                  <a:lnTo>
                    <a:pt x="751" y="6344"/>
                  </a:lnTo>
                  <a:lnTo>
                    <a:pt x="6509" y="615"/>
                  </a:lnTo>
                  <a:lnTo>
                    <a:pt x="5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188;p68"/>
            <p:cNvSpPr/>
            <p:nvPr/>
          </p:nvSpPr>
          <p:spPr>
            <a:xfrm>
              <a:off x="4984476" y="3755162"/>
              <a:ext cx="128841" cy="128432"/>
            </a:xfrm>
            <a:custGeom>
              <a:avLst/>
              <a:gdLst/>
              <a:ahLst/>
              <a:cxnLst/>
              <a:rect l="l" t="t" r="r" b="b"/>
              <a:pathLst>
                <a:path w="6926" h="6904" extrusionOk="0">
                  <a:moveTo>
                    <a:pt x="5698" y="0"/>
                  </a:moveTo>
                  <a:lnTo>
                    <a:pt x="0" y="5676"/>
                  </a:lnTo>
                  <a:lnTo>
                    <a:pt x="1228" y="6904"/>
                  </a:lnTo>
                  <a:lnTo>
                    <a:pt x="6926" y="1228"/>
                  </a:lnTo>
                  <a:lnTo>
                    <a:pt x="56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" name="Google Shape;976;p62"/>
          <p:cNvSpPr/>
          <p:nvPr/>
        </p:nvSpPr>
        <p:spPr>
          <a:xfrm>
            <a:off x="5026503" y="4099616"/>
            <a:ext cx="450600" cy="484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4637689" y="4662146"/>
            <a:ext cx="14590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114 </a:t>
            </a:r>
            <a:r>
              <a:rPr lang="ru-RU" sz="1600" dirty="0">
                <a:latin typeface="Calibri" panose="020F0502020204030204" pitchFamily="34" charset="0"/>
              </a:rPr>
              <a:t>840 948 ₽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722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1"/>
          <p:cNvSpPr/>
          <p:nvPr/>
        </p:nvSpPr>
        <p:spPr>
          <a:xfrm>
            <a:off x="-355425" y="849225"/>
            <a:ext cx="3858900" cy="38589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41"/>
          <p:cNvSpPr txBox="1">
            <a:spLocks noGrp="1"/>
          </p:cNvSpPr>
          <p:nvPr>
            <p:ph type="title"/>
          </p:nvPr>
        </p:nvSpPr>
        <p:spPr>
          <a:xfrm>
            <a:off x="3764875" y="781049"/>
            <a:ext cx="4665900" cy="60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dirty="0" smtClean="0">
                <a:latin typeface="Book Antiqua" panose="02040602050305030304" pitchFamily="18" charset="0"/>
              </a:rPr>
              <a:t>Unit </a:t>
            </a:r>
            <a:r>
              <a:rPr lang="ru-RU" sz="3000" b="1" i="1" dirty="0" smtClean="0">
                <a:latin typeface="Book Antiqua" panose="02040602050305030304" pitchFamily="18" charset="0"/>
              </a:rPr>
              <a:t>Экономика</a:t>
            </a:r>
            <a:endParaRPr sz="3000" b="1" i="1" dirty="0">
              <a:latin typeface="Book Antiqua" panose="02040602050305030304" pitchFamily="18" charset="0"/>
            </a:endParaRPr>
          </a:p>
        </p:txBody>
      </p:sp>
      <p:sp>
        <p:nvSpPr>
          <p:cNvPr id="423" name="Google Shape;423;p41"/>
          <p:cNvSpPr txBox="1">
            <a:spLocks noGrp="1"/>
          </p:cNvSpPr>
          <p:nvPr>
            <p:ph type="subTitle" idx="1"/>
          </p:nvPr>
        </p:nvSpPr>
        <p:spPr>
          <a:xfrm>
            <a:off x="3764874" y="1390876"/>
            <a:ext cx="5137825" cy="28820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sz="1400" b="1" dirty="0">
                <a:solidFill>
                  <a:schemeClr val="bg2"/>
                </a:solidFill>
                <a:latin typeface="Book Antiqua" panose="02040602050305030304" pitchFamily="18" charset="0"/>
              </a:rPr>
              <a:t>Стоимость привлечения одного клиента</a:t>
            </a:r>
            <a:r>
              <a:rPr lang="ru-RU" sz="1400" dirty="0">
                <a:solidFill>
                  <a:schemeClr val="bg2"/>
                </a:solidFill>
                <a:latin typeface="Book Antiqua" panose="02040602050305030304" pitchFamily="18" charset="0"/>
              </a:rPr>
              <a:t>– 150000 руб., есть наличие одного клиента, привлечение каждого следующего 100000 руб</a:t>
            </a:r>
            <a:r>
              <a:rPr lang="ru-RU" sz="1400" dirty="0" smtClean="0">
                <a:solidFill>
                  <a:schemeClr val="bg2"/>
                </a:solidFill>
                <a:latin typeface="Book Antiqua" panose="02040602050305030304" pitchFamily="18" charset="0"/>
              </a:rPr>
              <a:t>.</a:t>
            </a:r>
          </a:p>
          <a:p>
            <a:pPr marL="0" lvl="0" indent="0"/>
            <a:endParaRPr lang="ru-RU" sz="1400" dirty="0">
              <a:solidFill>
                <a:schemeClr val="bg2"/>
              </a:solidFill>
              <a:latin typeface="Book Antiqua" panose="02040602050305030304" pitchFamily="18" charset="0"/>
            </a:endParaRPr>
          </a:p>
          <a:p>
            <a:pPr marL="0" lvl="0" indent="0"/>
            <a:r>
              <a:rPr lang="ru-RU" sz="1400" b="1" dirty="0" smtClean="0">
                <a:solidFill>
                  <a:schemeClr val="bg2"/>
                </a:solidFill>
                <a:latin typeface="Book Antiqua" panose="02040602050305030304" pitchFamily="18" charset="0"/>
              </a:rPr>
              <a:t>Выручка </a:t>
            </a:r>
            <a:r>
              <a:rPr lang="ru-RU" sz="1400" b="1" dirty="0">
                <a:solidFill>
                  <a:schemeClr val="bg2"/>
                </a:solidFill>
                <a:latin typeface="Book Antiqua" panose="02040602050305030304" pitchFamily="18" charset="0"/>
              </a:rPr>
              <a:t>на одного клиента </a:t>
            </a:r>
            <a:r>
              <a:rPr lang="ru-RU" sz="1400" dirty="0">
                <a:solidFill>
                  <a:schemeClr val="bg2"/>
                </a:solidFill>
                <a:latin typeface="Book Antiqua" panose="02040602050305030304" pitchFamily="18" charset="0"/>
              </a:rPr>
              <a:t>= 67 885 000,00 руб. (при полном цикле оказания услуг за период 6 мес</a:t>
            </a:r>
            <a:r>
              <a:rPr lang="ru-RU" sz="1400" dirty="0" smtClean="0">
                <a:solidFill>
                  <a:schemeClr val="bg2"/>
                </a:solidFill>
                <a:latin typeface="Book Antiqua" panose="02040602050305030304" pitchFamily="18" charset="0"/>
              </a:rPr>
              <a:t>.)</a:t>
            </a:r>
          </a:p>
          <a:p>
            <a:pPr marL="0" lvl="0" indent="0"/>
            <a:endParaRPr lang="ru-RU" sz="1400" dirty="0">
              <a:solidFill>
                <a:schemeClr val="bg2"/>
              </a:solidFill>
              <a:latin typeface="Book Antiqua" panose="02040602050305030304" pitchFamily="18" charset="0"/>
            </a:endParaRPr>
          </a:p>
          <a:p>
            <a:pPr marL="0" lvl="0" indent="0"/>
            <a:r>
              <a:rPr lang="ru-RU" sz="1400" b="1" dirty="0" smtClean="0">
                <a:solidFill>
                  <a:schemeClr val="bg2"/>
                </a:solidFill>
                <a:latin typeface="Book Antiqua" panose="02040602050305030304" pitchFamily="18" charset="0"/>
              </a:rPr>
              <a:t>Прибыль </a:t>
            </a:r>
            <a:r>
              <a:rPr lang="ru-RU" sz="1400" b="1" dirty="0">
                <a:solidFill>
                  <a:schemeClr val="bg2"/>
                </a:solidFill>
                <a:latin typeface="Book Antiqua" panose="02040602050305030304" pitchFamily="18" charset="0"/>
              </a:rPr>
              <a:t>на одного клиента в год </a:t>
            </a:r>
            <a:r>
              <a:rPr lang="ru-RU" sz="1400" dirty="0">
                <a:solidFill>
                  <a:schemeClr val="bg2"/>
                </a:solidFill>
                <a:latin typeface="Book Antiqua" panose="02040602050305030304" pitchFamily="18" charset="0"/>
              </a:rPr>
              <a:t>= 33727600 руб. (при полном цикле оказания услуг за период 6 мес</a:t>
            </a:r>
            <a:r>
              <a:rPr lang="ru-RU" sz="1400" dirty="0" smtClean="0">
                <a:solidFill>
                  <a:schemeClr val="bg2"/>
                </a:solidFill>
                <a:latin typeface="Book Antiqua" panose="02040602050305030304" pitchFamily="18" charset="0"/>
              </a:rPr>
              <a:t>.)</a:t>
            </a:r>
          </a:p>
          <a:p>
            <a:pPr marL="0" lvl="0" indent="0"/>
            <a:endParaRPr lang="ru-RU" sz="1400" b="1" dirty="0">
              <a:solidFill>
                <a:schemeClr val="bg2"/>
              </a:solidFill>
              <a:latin typeface="Book Antiqua" panose="02040602050305030304" pitchFamily="18" charset="0"/>
            </a:endParaRPr>
          </a:p>
          <a:p>
            <a:pPr marL="0" lvl="0" indent="0"/>
            <a:r>
              <a:rPr lang="ru-RU" sz="1400" b="1" dirty="0" smtClean="0">
                <a:solidFill>
                  <a:schemeClr val="bg2"/>
                </a:solidFill>
                <a:latin typeface="Book Antiqua" panose="02040602050305030304" pitchFamily="18" charset="0"/>
              </a:rPr>
              <a:t>Жизненная </a:t>
            </a:r>
            <a:r>
              <a:rPr lang="ru-RU" sz="1400" b="1" dirty="0">
                <a:solidFill>
                  <a:schemeClr val="bg2"/>
                </a:solidFill>
                <a:latin typeface="Book Antiqua" panose="02040602050305030304" pitchFamily="18" charset="0"/>
              </a:rPr>
              <a:t>ценность одного клиента </a:t>
            </a:r>
            <a:r>
              <a:rPr lang="ru-RU" sz="1400" dirty="0">
                <a:solidFill>
                  <a:schemeClr val="bg2"/>
                </a:solidFill>
                <a:latin typeface="Book Antiqua" panose="02040602050305030304" pitchFamily="18" charset="0"/>
              </a:rPr>
              <a:t>= 4-5 лет</a:t>
            </a:r>
            <a:endParaRPr sz="1400" dirty="0">
              <a:solidFill>
                <a:schemeClr val="bg2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424" name="Google Shape;424;p41"/>
          <p:cNvCxnSpPr/>
          <p:nvPr/>
        </p:nvCxnSpPr>
        <p:spPr>
          <a:xfrm>
            <a:off x="3764875" y="1390875"/>
            <a:ext cx="45375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Рисунок 3"/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20000"/>
                    </a14:imgEffect>
                    <a14:imgEffect>
                      <a14:brightnessContrast bright="-4000" contrast="-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418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9"/>
          <p:cNvSpPr txBox="1">
            <a:spLocks noGrp="1"/>
          </p:cNvSpPr>
          <p:nvPr>
            <p:ph type="title" idx="9"/>
          </p:nvPr>
        </p:nvSpPr>
        <p:spPr>
          <a:xfrm>
            <a:off x="729125" y="255584"/>
            <a:ext cx="77040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1" dirty="0">
                <a:latin typeface="Book Antiqua" panose="02040602050305030304" pitchFamily="18" charset="0"/>
              </a:rPr>
              <a:t>Налоги и чистая прибыль</a:t>
            </a:r>
            <a:endParaRPr sz="3000" b="1" i="1" dirty="0">
              <a:latin typeface="Book Antiqua" panose="02040602050305030304" pitchFamily="18" charset="0"/>
            </a:endParaRPr>
          </a:p>
        </p:txBody>
      </p:sp>
      <p:cxnSp>
        <p:nvCxnSpPr>
          <p:cNvPr id="395" name="Google Shape;395;p39"/>
          <p:cNvCxnSpPr/>
          <p:nvPr/>
        </p:nvCxnSpPr>
        <p:spPr>
          <a:xfrm>
            <a:off x="793319" y="861222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392;p39">
            <a:extLst>
              <a:ext uri="{FF2B5EF4-FFF2-40B4-BE49-F238E27FC236}">
                <a16:creationId xmlns:a16="http://schemas.microsoft.com/office/drawing/2014/main" xmlns="" id="{7E50CE34-5539-5BF2-CC81-B8E020CB44D0}"/>
              </a:ext>
            </a:extLst>
          </p:cNvPr>
          <p:cNvSpPr txBox="1">
            <a:spLocks/>
          </p:cNvSpPr>
          <p:nvPr/>
        </p:nvSpPr>
        <p:spPr>
          <a:xfrm>
            <a:off x="-2539720" y="4310865"/>
            <a:ext cx="8054288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ctr"/>
            <a:r>
              <a:rPr lang="ru-RU" sz="1800" dirty="0">
                <a:latin typeface="Book Antiqua" panose="02040602050305030304" pitchFamily="18" charset="0"/>
              </a:rPr>
              <a:t>Налог составляет 20%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365310"/>
              </p:ext>
            </p:extLst>
          </p:nvPr>
        </p:nvGraphicFramePr>
        <p:xfrm>
          <a:off x="1001110" y="1037196"/>
          <a:ext cx="6905296" cy="3392910"/>
        </p:xfrm>
        <a:graphic>
          <a:graphicData uri="http://schemas.openxmlformats.org/drawingml/2006/table">
            <a:tbl>
              <a:tblPr>
                <a:tableStyleId>{6A07532A-B64D-4A27-993E-D141DA3489F9}</a:tableStyleId>
              </a:tblPr>
              <a:tblGrid>
                <a:gridCol w="4488073"/>
                <a:gridCol w="2417223"/>
              </a:tblGrid>
              <a:tr h="3769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Выручка (мес)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   11 314 166,67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69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Расходы (мес)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     5 344 958,00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69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Амортизация (мес)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         252 209,07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69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Операционная прибыль (мес)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     5 969 208,67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69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НДС (мес)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     1 193 841,73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69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Облагаемая прибыль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     4 775 366,93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69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Налог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         955 073,39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69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Чистая прибыль (мес)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     4 072 502,62 ₽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69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   48 870 031,42 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0466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9"/>
          <p:cNvSpPr txBox="1">
            <a:spLocks noGrp="1"/>
          </p:cNvSpPr>
          <p:nvPr>
            <p:ph type="title" idx="9"/>
          </p:nvPr>
        </p:nvSpPr>
        <p:spPr>
          <a:xfrm>
            <a:off x="561836" y="258359"/>
            <a:ext cx="8182863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ДАЛЬНЕЙШЕГО РАЗВИТИЯ СТАРТАП-ПРОЕКТА</a:t>
            </a:r>
            <a:endParaRPr kumimoji="0" lang="ru-RU" altLang="ru-RU" sz="5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Book Antiqua" panose="02040602050305030304" pitchFamily="18" charset="0"/>
            </a:endParaRPr>
          </a:p>
        </p:txBody>
      </p:sp>
      <p:cxnSp>
        <p:nvCxnSpPr>
          <p:cNvPr id="395" name="Google Shape;395;p39"/>
          <p:cNvCxnSpPr/>
          <p:nvPr/>
        </p:nvCxnSpPr>
        <p:spPr>
          <a:xfrm>
            <a:off x="793318" y="670154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392;p39">
            <a:extLst>
              <a:ext uri="{FF2B5EF4-FFF2-40B4-BE49-F238E27FC236}">
                <a16:creationId xmlns:a16="http://schemas.microsoft.com/office/drawing/2014/main" xmlns="" id="{7E50CE34-5539-5BF2-CC81-B8E020CB44D0}"/>
              </a:ext>
            </a:extLst>
          </p:cNvPr>
          <p:cNvSpPr txBox="1">
            <a:spLocks/>
          </p:cNvSpPr>
          <p:nvPr/>
        </p:nvSpPr>
        <p:spPr>
          <a:xfrm>
            <a:off x="-2539720" y="4310865"/>
            <a:ext cx="8054288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ctr"/>
            <a:endParaRPr lang="ru-RU" sz="1800" dirty="0">
              <a:latin typeface="Book Antiqua" panose="0204060205030503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8896BEED-9858-5B14-D75D-B0DDC6E6B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516798"/>
              </p:ext>
            </p:extLst>
          </p:nvPr>
        </p:nvGraphicFramePr>
        <p:xfrm>
          <a:off x="1574209" y="1420717"/>
          <a:ext cx="5918835" cy="2167763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2070100">
                  <a:extLst>
                    <a:ext uri="{9D8B030D-6E8A-4147-A177-3AD203B41FA5}">
                      <a16:colId xmlns:a16="http://schemas.microsoft.com/office/drawing/2014/main" xmlns="" val="2643330604"/>
                    </a:ext>
                  </a:extLst>
                </a:gridCol>
                <a:gridCol w="3848735">
                  <a:extLst>
                    <a:ext uri="{9D8B030D-6E8A-4147-A177-3AD203B41FA5}">
                      <a16:colId xmlns:a16="http://schemas.microsoft.com/office/drawing/2014/main" xmlns="" val="31228148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Создание собственной сырьевой базы (выращивание зерновых)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52159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Наращивание мощностей хранения (повышение емкости зернохранилища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281224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ru-RU" sz="1200" b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Строительство цеха по глубокой переработке зерна (пшеницы) в продукты с более высокой добавленной стоимостью.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2762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45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9"/>
          <p:cNvSpPr txBox="1">
            <a:spLocks noGrp="1"/>
          </p:cNvSpPr>
          <p:nvPr>
            <p:ph type="title" idx="9"/>
          </p:nvPr>
        </p:nvSpPr>
        <p:spPr>
          <a:xfrm>
            <a:off x="2324332" y="214637"/>
            <a:ext cx="4490258" cy="6740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Команда</a:t>
            </a:r>
            <a:r>
              <a:rPr lang="ru-RU" sz="2400" spc="-65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стартап-проекта</a:t>
            </a:r>
            <a:r>
              <a:rPr lang="ru-RU" sz="2400" spc="-15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kumimoji="0" lang="ru-RU" altLang="ru-RU" sz="7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Book Antiqua" panose="02040602050305030304" pitchFamily="18" charset="0"/>
              <a:cs typeface="Calibri" panose="020F0502020204030204" pitchFamily="34" charset="0"/>
            </a:endParaRPr>
          </a:p>
        </p:txBody>
      </p:sp>
      <p:cxnSp>
        <p:nvCxnSpPr>
          <p:cNvPr id="395" name="Google Shape;395;p39"/>
          <p:cNvCxnSpPr/>
          <p:nvPr/>
        </p:nvCxnSpPr>
        <p:spPr>
          <a:xfrm>
            <a:off x="793318" y="803722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392;p39">
            <a:extLst>
              <a:ext uri="{FF2B5EF4-FFF2-40B4-BE49-F238E27FC236}">
                <a16:creationId xmlns:a16="http://schemas.microsoft.com/office/drawing/2014/main" xmlns="" id="{7E50CE34-5539-5BF2-CC81-B8E020CB44D0}"/>
              </a:ext>
            </a:extLst>
          </p:cNvPr>
          <p:cNvSpPr txBox="1">
            <a:spLocks/>
          </p:cNvSpPr>
          <p:nvPr/>
        </p:nvSpPr>
        <p:spPr>
          <a:xfrm>
            <a:off x="-2539720" y="4310865"/>
            <a:ext cx="8054288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ctr"/>
            <a:endParaRPr lang="ru-RU" sz="1800" dirty="0">
              <a:latin typeface="Book Antiqua" panose="0204060205030503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12746813-5464-9D9F-D63F-19CD2B169D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293440"/>
              </p:ext>
            </p:extLst>
          </p:nvPr>
        </p:nvGraphicFramePr>
        <p:xfrm>
          <a:off x="761672" y="1221271"/>
          <a:ext cx="7552287" cy="8409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{D7AC3CCA-C797-4891-BE02-D94E43425B78}</a:tableStyleId>
              </a:tblPr>
              <a:tblGrid>
                <a:gridCol w="3272684">
                  <a:extLst>
                    <a:ext uri="{9D8B030D-6E8A-4147-A177-3AD203B41FA5}">
                      <a16:colId xmlns:a16="http://schemas.microsoft.com/office/drawing/2014/main" xmlns="" val="2867450023"/>
                    </a:ext>
                  </a:extLst>
                </a:gridCol>
                <a:gridCol w="4279603">
                  <a:extLst>
                    <a:ext uri="{9D8B030D-6E8A-4147-A177-3AD203B41FA5}">
                      <a16:colId xmlns:a16="http://schemas.microsoft.com/office/drawing/2014/main" xmlns="" val="1981218769"/>
                    </a:ext>
                  </a:extLst>
                </a:gridCol>
              </a:tblGrid>
              <a:tr h="826915">
                <a:tc>
                  <a:txBody>
                    <a:bodyPr/>
                    <a:lstStyle/>
                    <a:p>
                      <a:pPr marL="69215" algn="ctr">
                        <a:lnSpc>
                          <a:spcPts val="1115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Лидер</a:t>
                      </a:r>
                      <a:r>
                        <a:rPr lang="en-US" sz="1600" spc="-1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стартап-проекта</a:t>
                      </a:r>
                      <a:endParaRPr lang="ru-RU" sz="2000" i="1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None/>
                        <a:tabLst>
                          <a:tab pos="141605" algn="l"/>
                        </a:tabLst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</a:t>
                      </a: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U1109845</a:t>
                      </a:r>
                      <a:endParaRPr lang="ru-RU" sz="110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None/>
                        <a:tabLst>
                          <a:tab pos="141605" algn="l"/>
                        </a:tabLst>
                      </a:pPr>
                      <a:r>
                        <a:rPr lang="ru-RU" sz="10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  </a:t>
                      </a:r>
                      <a:r>
                        <a:rPr lang="en-US" sz="10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id 3416096</a:t>
                      </a:r>
                      <a:endParaRPr lang="ru-RU" sz="110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None/>
                        <a:tabLst>
                          <a:tab pos="141605" algn="l"/>
                        </a:tabLs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Бычков Дмитрий Анатольевич</a:t>
                      </a:r>
                      <a:endParaRPr lang="ru-RU" sz="160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None/>
                        <a:tabLst>
                          <a:tab pos="141605" algn="l"/>
                        </a:tabLst>
                      </a:pPr>
                      <a:r>
                        <a:rPr lang="ru-RU" sz="10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+79164473812</a:t>
                      </a:r>
                      <a:endParaRPr lang="ru-RU" sz="110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0" lvl="0" indent="0" algn="ctr">
                        <a:lnSpc>
                          <a:spcPts val="1080"/>
                        </a:lnSpc>
                        <a:spcAft>
                          <a:spcPts val="0"/>
                        </a:spcAft>
                        <a:buSzPts val="1000"/>
                        <a:buFont typeface="Times New Roman" panose="02020603050405020304" pitchFamily="18" charset="0"/>
                        <a:buNone/>
                        <a:tabLst>
                          <a:tab pos="141605" algn="l"/>
                        </a:tabLst>
                      </a:pPr>
                      <a:r>
                        <a:rPr lang="en-US" sz="105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aavgust40@gmail.com</a:t>
                      </a:r>
                      <a:endParaRPr lang="ru-RU" sz="110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57411343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85CA5C98-54BA-EAD5-6AA0-8ACD59052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04742"/>
              </p:ext>
            </p:extLst>
          </p:nvPr>
        </p:nvGraphicFramePr>
        <p:xfrm>
          <a:off x="307649" y="2474814"/>
          <a:ext cx="8460335" cy="187345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{5202B0CA-FC54-4496-8BCA-5EF66A818D29}</a:tableStyleId>
              </a:tblPr>
              <a:tblGrid>
                <a:gridCol w="563956">
                  <a:extLst>
                    <a:ext uri="{9D8B030D-6E8A-4147-A177-3AD203B41FA5}">
                      <a16:colId xmlns:a16="http://schemas.microsoft.com/office/drawing/2014/main" xmlns="" val="3378853496"/>
                    </a:ext>
                  </a:extLst>
                </a:gridCol>
                <a:gridCol w="969302">
                  <a:extLst>
                    <a:ext uri="{9D8B030D-6E8A-4147-A177-3AD203B41FA5}">
                      <a16:colId xmlns:a16="http://schemas.microsoft.com/office/drawing/2014/main" xmlns="" val="3170509567"/>
                    </a:ext>
                  </a:extLst>
                </a:gridCol>
                <a:gridCol w="932128">
                  <a:extLst>
                    <a:ext uri="{9D8B030D-6E8A-4147-A177-3AD203B41FA5}">
                      <a16:colId xmlns:a16="http://schemas.microsoft.com/office/drawing/2014/main" xmlns="" val="2529222862"/>
                    </a:ext>
                  </a:extLst>
                </a:gridCol>
                <a:gridCol w="1163567">
                  <a:extLst>
                    <a:ext uri="{9D8B030D-6E8A-4147-A177-3AD203B41FA5}">
                      <a16:colId xmlns:a16="http://schemas.microsoft.com/office/drawing/2014/main" xmlns="" val="4123944445"/>
                    </a:ext>
                  </a:extLst>
                </a:gridCol>
                <a:gridCol w="1397263">
                  <a:extLst>
                    <a:ext uri="{9D8B030D-6E8A-4147-A177-3AD203B41FA5}">
                      <a16:colId xmlns:a16="http://schemas.microsoft.com/office/drawing/2014/main" xmlns="" val="1188333697"/>
                    </a:ext>
                  </a:extLst>
                </a:gridCol>
                <a:gridCol w="1092227">
                  <a:extLst>
                    <a:ext uri="{9D8B030D-6E8A-4147-A177-3AD203B41FA5}">
                      <a16:colId xmlns:a16="http://schemas.microsoft.com/office/drawing/2014/main" xmlns="" val="3326403618"/>
                    </a:ext>
                  </a:extLst>
                </a:gridCol>
                <a:gridCol w="1118467">
                  <a:extLst>
                    <a:ext uri="{9D8B030D-6E8A-4147-A177-3AD203B41FA5}">
                      <a16:colId xmlns:a16="http://schemas.microsoft.com/office/drawing/2014/main" xmlns="" val="3426580106"/>
                    </a:ext>
                  </a:extLst>
                </a:gridCol>
                <a:gridCol w="1223425">
                  <a:extLst>
                    <a:ext uri="{9D8B030D-6E8A-4147-A177-3AD203B41FA5}">
                      <a16:colId xmlns:a16="http://schemas.microsoft.com/office/drawing/2014/main" xmlns="" val="3473647780"/>
                    </a:ext>
                  </a:extLst>
                </a:gridCol>
              </a:tblGrid>
              <a:tr h="741999">
                <a:tc>
                  <a:txBody>
                    <a:bodyPr/>
                    <a:lstStyle/>
                    <a:p>
                      <a:pPr marL="19685" algn="ctr">
                        <a:lnSpc>
                          <a:spcPts val="1115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№</a:t>
                      </a:r>
                      <a:endParaRPr lang="ru-RU" sz="110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ts val="1115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 err="1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Unti</a:t>
                      </a:r>
                      <a:r>
                        <a:rPr lang="en-US" sz="1100" spc="-1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ID</a:t>
                      </a:r>
                      <a:endParaRPr lang="ru-RU" sz="110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ts val="1115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Leader</a:t>
                      </a:r>
                      <a:r>
                        <a:rPr lang="en-US" sz="1100" spc="-5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ID</a:t>
                      </a:r>
                      <a:endParaRPr lang="ru-RU" sz="110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ts val="1115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ФИО</a:t>
                      </a:r>
                      <a:endParaRPr lang="ru-RU" sz="110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115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 err="1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Роль</a:t>
                      </a:r>
                      <a:r>
                        <a:rPr lang="en-US" sz="1100" spc="-1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1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в</a:t>
                      </a:r>
                      <a:r>
                        <a:rPr lang="en-US" sz="1100" spc="-1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проекте</a:t>
                      </a:r>
                      <a:endParaRPr lang="ru-RU" sz="110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3716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Телефон,</a:t>
                      </a:r>
                      <a:r>
                        <a:rPr lang="en-US" sz="1100" spc="-24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почта</a:t>
                      </a:r>
                      <a:endParaRPr lang="ru-RU" sz="110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14287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Должность</a:t>
                      </a:r>
                      <a:r>
                        <a:rPr lang="en-US" sz="1100" spc="5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(при</a:t>
                      </a:r>
                      <a:r>
                        <a:rPr lang="en-US" sz="1100" spc="-5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10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наличии)</a:t>
                      </a:r>
                      <a:endParaRPr lang="ru-RU" sz="110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1003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Опыт</a:t>
                      </a:r>
                      <a:r>
                        <a:rPr lang="ru-RU" sz="1100" spc="5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и</a:t>
                      </a:r>
                      <a:r>
                        <a:rPr lang="ru-RU" sz="1100" spc="5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100" spc="-5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квалификация</a:t>
                      </a:r>
                      <a:r>
                        <a:rPr lang="ru-RU" sz="1100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(краткое</a:t>
                      </a:r>
                    </a:p>
                    <a:p>
                      <a:pPr marL="63500" marR="1003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spc="-5" dirty="0" smtClean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описание</a:t>
                      </a:r>
                      <a:r>
                        <a:rPr lang="ru-RU" sz="1100" spc="-5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31480630"/>
                  </a:ext>
                </a:extLst>
              </a:tr>
              <a:tr h="590074">
                <a:tc>
                  <a:txBody>
                    <a:bodyPr/>
                    <a:lstStyle/>
                    <a:p>
                      <a:pPr marR="36195" algn="ctr">
                        <a:lnSpc>
                          <a:spcPts val="1125"/>
                        </a:lnSpc>
                        <a:spcAft>
                          <a:spcPts val="800"/>
                        </a:spcAft>
                      </a:pPr>
                      <a:r>
                        <a:rPr lang="en-US" sz="1100" b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ru-RU" sz="1100" b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U1109877</a:t>
                      </a:r>
                      <a:endParaRPr lang="ru-RU" sz="1100" b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Id 3414575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Джетенов Максим Николаевич</a:t>
                      </a:r>
                      <a:endParaRPr lang="ru-RU" sz="1100" b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Менеджер, аналитик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+79250287746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0" u="sng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hlinkClick r:id="rId3"/>
                        </a:rPr>
                        <a:t>MaxDjetenov2002@mail.ru</a:t>
                      </a: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-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Работа с розничными продажами</a:t>
                      </a:r>
                      <a:endParaRPr lang="ru-RU" sz="1100" b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78869245"/>
                  </a:ext>
                </a:extLst>
              </a:tr>
              <a:tr h="541384">
                <a:tc>
                  <a:txBody>
                    <a:bodyPr/>
                    <a:lstStyle/>
                    <a:p>
                      <a:pPr marR="36195" algn="ctr">
                        <a:lnSpc>
                          <a:spcPts val="1115"/>
                        </a:lnSpc>
                        <a:spcAft>
                          <a:spcPts val="800"/>
                        </a:spcAft>
                      </a:pPr>
                      <a:r>
                        <a:rPr lang="en-US" sz="1100" b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lang="ru-RU" sz="1100" b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U</a:t>
                      </a:r>
                      <a:r>
                        <a:rPr lang="ru-RU" sz="1100" b="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1112079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Id </a:t>
                      </a:r>
                      <a:r>
                        <a:rPr lang="ru-RU" sz="1100" b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3373024</a:t>
                      </a:r>
                      <a:endParaRPr lang="ru-RU" sz="1100" b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Иванова Светлана Сергеевна</a:t>
                      </a:r>
                      <a:endParaRPr lang="ru-RU" sz="1100" b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Администратор, маркетолог</a:t>
                      </a:r>
                      <a:endParaRPr lang="ru-RU" sz="1100" b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+79582343689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sng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  <a:hlinkClick r:id="rId4"/>
                        </a:rPr>
                        <a:t>sveta_ivanova03@mail.ru</a:t>
                      </a: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-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chemeClr val="bg2"/>
                          </a:solidFill>
                          <a:effectLst/>
                          <a:latin typeface="Book Antiqua" panose="02040602050305030304" pitchFamily="18" charset="0"/>
                        </a:rPr>
                        <a:t>Работа с розничными продажами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15626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173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9"/>
          <p:cNvSpPr txBox="1">
            <a:spLocks noGrp="1"/>
          </p:cNvSpPr>
          <p:nvPr>
            <p:ph type="title" idx="9"/>
          </p:nvPr>
        </p:nvSpPr>
        <p:spPr>
          <a:xfrm>
            <a:off x="2906319" y="221461"/>
            <a:ext cx="4035968" cy="6740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QR C</a:t>
            </a:r>
            <a:r>
              <a:rPr lang="en-US" altLang="ru-RU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ODE </a:t>
            </a:r>
            <a:r>
              <a:rPr lang="ru-RU" altLang="ru-RU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проекта</a:t>
            </a:r>
            <a:endParaRPr kumimoji="0" lang="ru-RU" altLang="ru-RU" sz="7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95" name="Google Shape;395;p39"/>
          <p:cNvCxnSpPr/>
          <p:nvPr/>
        </p:nvCxnSpPr>
        <p:spPr>
          <a:xfrm>
            <a:off x="793318" y="803722"/>
            <a:ext cx="77199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392;p39">
            <a:extLst>
              <a:ext uri="{FF2B5EF4-FFF2-40B4-BE49-F238E27FC236}">
                <a16:creationId xmlns:a16="http://schemas.microsoft.com/office/drawing/2014/main" xmlns="" id="{7E50CE34-5539-5BF2-CC81-B8E020CB44D0}"/>
              </a:ext>
            </a:extLst>
          </p:cNvPr>
          <p:cNvSpPr txBox="1">
            <a:spLocks/>
          </p:cNvSpPr>
          <p:nvPr/>
        </p:nvSpPr>
        <p:spPr>
          <a:xfrm>
            <a:off x="-2539720" y="4310865"/>
            <a:ext cx="8054288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ctr"/>
            <a:endParaRPr lang="ru-RU" sz="1800" dirty="0">
              <a:latin typeface="Book Antiqua" panose="0204060205030503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59755E2-D7EE-1294-4649-EA0745896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319" y="1192972"/>
            <a:ext cx="3204000" cy="32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34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54"/>
          <p:cNvSpPr/>
          <p:nvPr/>
        </p:nvSpPr>
        <p:spPr>
          <a:xfrm>
            <a:off x="2396108" y="-1222972"/>
            <a:ext cx="4193700" cy="41937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54"/>
          <p:cNvSpPr txBox="1">
            <a:spLocks noGrp="1"/>
          </p:cNvSpPr>
          <p:nvPr>
            <p:ph type="title"/>
          </p:nvPr>
        </p:nvSpPr>
        <p:spPr>
          <a:xfrm>
            <a:off x="713225" y="2812207"/>
            <a:ext cx="7637433" cy="13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1200"/>
              </a:spcBef>
              <a:buNone/>
            </a:pPr>
            <a:r>
              <a:rPr lang="ru-RU" sz="1800" b="1" dirty="0">
                <a:latin typeface="Book Antiqua" panose="02040602050305030304" pitchFamily="18" charset="0"/>
              </a:rPr>
              <a:t>ЭЛЕКТРОННЫЙ АДРЕС</a:t>
            </a:r>
            <a:r>
              <a:rPr lang="ru-RU" sz="2000" dirty="0">
                <a:latin typeface="Book Antiqua" panose="02040602050305030304" pitchFamily="18" charset="0"/>
              </a:rPr>
              <a:t/>
            </a:r>
            <a:br>
              <a:rPr lang="ru-RU" sz="2000" dirty="0">
                <a:latin typeface="Book Antiqua" panose="02040602050305030304" pitchFamily="18" charset="0"/>
              </a:rPr>
            </a:br>
            <a:r>
              <a:rPr lang="en-US" sz="1400" dirty="0">
                <a:latin typeface="Book Antiqua" panose="02040602050305030304" pitchFamily="18" charset="0"/>
              </a:rPr>
              <a:t>smartstorage@yandex.ru</a:t>
            </a:r>
            <a:r>
              <a:rPr lang="ru-RU" sz="1400" dirty="0">
                <a:latin typeface="Book Antiqua" panose="02040602050305030304" pitchFamily="18" charset="0"/>
              </a:rPr>
              <a:t/>
            </a:r>
            <a:br>
              <a:rPr lang="ru-RU" sz="1400" dirty="0">
                <a:latin typeface="Book Antiqua" panose="02040602050305030304" pitchFamily="18" charset="0"/>
              </a:rPr>
            </a:br>
            <a:r>
              <a:rPr lang="ru-RU" sz="2000" dirty="0">
                <a:latin typeface="Book Antiqua" panose="02040602050305030304" pitchFamily="18" charset="0"/>
              </a:rPr>
              <a:t/>
            </a:r>
            <a:br>
              <a:rPr lang="ru-RU" sz="2000" dirty="0">
                <a:latin typeface="Book Antiqua" panose="02040602050305030304" pitchFamily="18" charset="0"/>
              </a:rPr>
            </a:br>
            <a:r>
              <a:rPr lang="ru-RU" sz="1800" b="1" dirty="0">
                <a:latin typeface="Book Antiqua" panose="02040602050305030304" pitchFamily="18" charset="0"/>
              </a:rPr>
              <a:t>НОМЕР ТЕЛЕФОНА</a:t>
            </a:r>
            <a:r>
              <a:rPr lang="en-US" sz="2000" dirty="0">
                <a:latin typeface="Book Antiqua" panose="02040602050305030304" pitchFamily="18" charset="0"/>
              </a:rPr>
              <a:t/>
            </a:r>
            <a:br>
              <a:rPr lang="en-US" sz="2000" dirty="0">
                <a:latin typeface="Book Antiqua" panose="02040602050305030304" pitchFamily="18" charset="0"/>
              </a:rPr>
            </a:br>
            <a:r>
              <a:rPr lang="en-US" sz="1400" dirty="0">
                <a:latin typeface="Book Antiqua" panose="02040602050305030304" pitchFamily="18" charset="0"/>
              </a:rPr>
              <a:t>+7 (916) 447-38-12</a:t>
            </a:r>
            <a:endParaRPr sz="1400" dirty="0">
              <a:latin typeface="Book Antiqua" panose="02040602050305030304" pitchFamily="18" charset="0"/>
            </a:endParaRPr>
          </a:p>
        </p:txBody>
      </p:sp>
      <p:sp>
        <p:nvSpPr>
          <p:cNvPr id="764" name="Google Shape;764;p54"/>
          <p:cNvSpPr txBox="1">
            <a:spLocks noGrp="1"/>
          </p:cNvSpPr>
          <p:nvPr>
            <p:ph type="subTitle" idx="1"/>
          </p:nvPr>
        </p:nvSpPr>
        <p:spPr>
          <a:xfrm>
            <a:off x="713225" y="4636398"/>
            <a:ext cx="7717500" cy="37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Book Antiqua" panose="02040602050305030304" pitchFamily="18" charset="0"/>
              </a:rPr>
              <a:t>Контактная информация</a:t>
            </a:r>
            <a:endParaRPr sz="2000" dirty="0">
              <a:latin typeface="Book Antiqua" panose="02040602050305030304" pitchFamily="18" charset="0"/>
            </a:endParaRPr>
          </a:p>
        </p:txBody>
      </p:sp>
      <p:cxnSp>
        <p:nvCxnSpPr>
          <p:cNvPr id="766" name="Google Shape;766;p54"/>
          <p:cNvCxnSpPr/>
          <p:nvPr/>
        </p:nvCxnSpPr>
        <p:spPr>
          <a:xfrm>
            <a:off x="635258" y="4400999"/>
            <a:ext cx="7715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Рисунок 2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9" b="16609"/>
          <a:stretch>
            <a:fillRect/>
          </a:stretch>
        </p:blipFill>
        <p:spPr>
          <a:xfrm>
            <a:off x="2564541" y="-1093522"/>
            <a:ext cx="3934800" cy="39348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543" y="4479003"/>
            <a:ext cx="533595" cy="53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765839"/>
      </p:ext>
    </p:extLst>
  </p:cSld>
  <p:clrMapOvr>
    <a:masterClrMapping/>
  </p:clrMapOvr>
</p:sld>
</file>

<file path=ppt/theme/theme1.xml><?xml version="1.0" encoding="utf-8"?>
<a:theme xmlns:a="http://schemas.openxmlformats.org/drawingml/2006/main" name="MBA: Business Master's Degree by Slidesgo">
  <a:themeElements>
    <a:clrScheme name="Simple Light">
      <a:dk1>
        <a:srgbClr val="EDE4DD"/>
      </a:dk1>
      <a:lt1>
        <a:srgbClr val="C2956F"/>
      </a:lt1>
      <a:dk2>
        <a:srgbClr val="000000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1408</Words>
  <Application>Microsoft Office PowerPoint</Application>
  <PresentationFormat>Экран (16:9)</PresentationFormat>
  <Paragraphs>403</Paragraphs>
  <Slides>20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MBA: Business Master's Degree by Slidesgo</vt:lpstr>
      <vt:lpstr>Умное хранение зерновых культур</vt:lpstr>
      <vt:lpstr>Цель нашего проекта совершенствование технологий в хранении зерна в европейской части России с помощью модернизированной систем. </vt:lpstr>
      <vt:lpstr>Актуальность</vt:lpstr>
      <vt:lpstr>Наши клиенты</vt:lpstr>
      <vt:lpstr>Конкуренты</vt:lpstr>
      <vt:lpstr>Бизнес модель</vt:lpstr>
      <vt:lpstr>Неисправность оборудования</vt:lpstr>
      <vt:lpstr>Инвестиции</vt:lpstr>
      <vt:lpstr>Инвестиции</vt:lpstr>
      <vt:lpstr>Сравнение прайсов </vt:lpstr>
      <vt:lpstr>Персонал</vt:lpstr>
      <vt:lpstr>Прайс лаборатории</vt:lpstr>
      <vt:lpstr>Прайс лаборатории</vt:lpstr>
      <vt:lpstr>Расчеты</vt:lpstr>
      <vt:lpstr>Unit Экономика</vt:lpstr>
      <vt:lpstr>Налоги и чистая прибыль</vt:lpstr>
      <vt:lpstr>ПЛАН ДАЛЬНЕЙШЕГО РАЗВИТИЯ СТАРТАП-ПРОЕКТА</vt:lpstr>
      <vt:lpstr>Команда стартап-проекта </vt:lpstr>
      <vt:lpstr>QR CODE проекта</vt:lpstr>
      <vt:lpstr>ЭЛЕКТРОННЫЙ АДРЕС smartstorage@yandex.ru  НОМЕР ТЕЛЕФОНА +7 (916) 447-38-12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Умное хранение зерновых культур</dc:title>
  <dc:creator>Maxim Dzhetenov</dc:creator>
  <cp:lastModifiedBy>Дмитрий Бычков</cp:lastModifiedBy>
  <cp:revision>55</cp:revision>
  <dcterms:modified xsi:type="dcterms:W3CDTF">2023-11-29T22:54:56Z</dcterms:modified>
</cp:coreProperties>
</file>