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36" r:id="rId2"/>
    <p:sldId id="358" r:id="rId3"/>
    <p:sldId id="345" r:id="rId4"/>
    <p:sldId id="352" r:id="rId5"/>
    <p:sldId id="354" r:id="rId6"/>
    <p:sldId id="356" r:id="rId7"/>
    <p:sldId id="357" r:id="rId8"/>
    <p:sldId id="331" r:id="rId9"/>
    <p:sldId id="326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9FF"/>
    <a:srgbClr val="E9C5FF"/>
    <a:srgbClr val="9F00FF"/>
    <a:srgbClr val="B5D8E1"/>
    <a:srgbClr val="243A62"/>
    <a:srgbClr val="CC99FF"/>
    <a:srgbClr val="FCAF17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96" autoAdjust="0"/>
    <p:restoredTop sz="94792" autoAdjust="0"/>
  </p:normalViewPr>
  <p:slideViewPr>
    <p:cSldViewPr snapToGrid="0" snapToObjects="1" showGuides="1">
      <p:cViewPr varScale="1">
        <p:scale>
          <a:sx n="108" d="100"/>
          <a:sy n="108" d="100"/>
        </p:scale>
        <p:origin x="396" y="108"/>
      </p:cViewPr>
      <p:guideLst>
        <p:guide orient="horz" pos="2160"/>
        <p:guide pos="393"/>
        <p:guide orient="horz" pos="15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ba3b8dd68a8c3f0e" providerId="LiveId" clId="{C44307E7-CD38-4204-8E35-0598940FFDCB}"/>
    <pc:docChg chg="undo custSel modSld">
      <pc:chgData name="" userId="ba3b8dd68a8c3f0e" providerId="LiveId" clId="{C44307E7-CD38-4204-8E35-0598940FFDCB}" dt="2025-10-19T12:57:09.506" v="872" actId="14100"/>
      <pc:docMkLst>
        <pc:docMk/>
      </pc:docMkLst>
      <pc:sldChg chg="delSp modSp">
        <pc:chgData name="" userId="ba3b8dd68a8c3f0e" providerId="LiveId" clId="{C44307E7-CD38-4204-8E35-0598940FFDCB}" dt="2025-10-19T12:57:09.506" v="872" actId="14100"/>
        <pc:sldMkLst>
          <pc:docMk/>
          <pc:sldMk cId="2631113537" sldId="331"/>
        </pc:sldMkLst>
        <pc:spChg chg="mod">
          <ac:chgData name="" userId="ba3b8dd68a8c3f0e" providerId="LiveId" clId="{C44307E7-CD38-4204-8E35-0598940FFDCB}" dt="2025-10-19T12:56:44.021" v="858" actId="1076"/>
          <ac:spMkLst>
            <pc:docMk/>
            <pc:sldMk cId="2631113537" sldId="331"/>
            <ac:spMk id="8" creationId="{473B3904-E747-4805-B3B1-FBA635941992}"/>
          </ac:spMkLst>
        </pc:spChg>
        <pc:spChg chg="mod">
          <ac:chgData name="" userId="ba3b8dd68a8c3f0e" providerId="LiveId" clId="{C44307E7-CD38-4204-8E35-0598940FFDCB}" dt="2025-10-19T12:56:56.362" v="864" actId="1076"/>
          <ac:spMkLst>
            <pc:docMk/>
            <pc:sldMk cId="2631113537" sldId="331"/>
            <ac:spMk id="9" creationId="{B5E110CE-66C9-4461-BBD9-486C412EA9EB}"/>
          </ac:spMkLst>
        </pc:spChg>
        <pc:spChg chg="del">
          <ac:chgData name="" userId="ba3b8dd68a8c3f0e" providerId="LiveId" clId="{C44307E7-CD38-4204-8E35-0598940FFDCB}" dt="2025-10-19T12:56:31.605" v="844" actId="478"/>
          <ac:spMkLst>
            <pc:docMk/>
            <pc:sldMk cId="2631113537" sldId="331"/>
            <ac:spMk id="10" creationId="{E9092799-CA72-4969-8E96-B3CBD6C39C8C}"/>
          </ac:spMkLst>
        </pc:spChg>
        <pc:spChg chg="del mod">
          <ac:chgData name="" userId="ba3b8dd68a8c3f0e" providerId="LiveId" clId="{C44307E7-CD38-4204-8E35-0598940FFDCB}" dt="2025-10-19T12:56:35.561" v="851" actId="478"/>
          <ac:spMkLst>
            <pc:docMk/>
            <pc:sldMk cId="2631113537" sldId="331"/>
            <ac:spMk id="11" creationId="{90DA0CF0-3775-450C-9588-4D25EC48CFFD}"/>
          </ac:spMkLst>
        </pc:spChg>
        <pc:spChg chg="del">
          <ac:chgData name="" userId="ba3b8dd68a8c3f0e" providerId="LiveId" clId="{C44307E7-CD38-4204-8E35-0598940FFDCB}" dt="2025-10-19T12:56:37.513" v="855" actId="478"/>
          <ac:spMkLst>
            <pc:docMk/>
            <pc:sldMk cId="2631113537" sldId="331"/>
            <ac:spMk id="12" creationId="{463A8152-B4E1-4DBD-830A-EDA433F743AA}"/>
          </ac:spMkLst>
        </pc:spChg>
        <pc:spChg chg="del mod">
          <ac:chgData name="" userId="ba3b8dd68a8c3f0e" providerId="LiveId" clId="{C44307E7-CD38-4204-8E35-0598940FFDCB}" dt="2025-10-19T12:56:36.761" v="854"/>
          <ac:spMkLst>
            <pc:docMk/>
            <pc:sldMk cId="2631113537" sldId="331"/>
            <ac:spMk id="14" creationId="{F7A8D7C5-901C-4495-8F69-F9AB1ACE72FE}"/>
          </ac:spMkLst>
        </pc:spChg>
        <pc:spChg chg="mod">
          <ac:chgData name="" userId="ba3b8dd68a8c3f0e" providerId="LiveId" clId="{C44307E7-CD38-4204-8E35-0598940FFDCB}" dt="2025-10-19T12:56:59.002" v="865" actId="1076"/>
          <ac:spMkLst>
            <pc:docMk/>
            <pc:sldMk cId="2631113537" sldId="331"/>
            <ac:spMk id="15" creationId="{0EF7F08C-EB86-4D64-9E08-B2B7EB29AC78}"/>
          </ac:spMkLst>
        </pc:spChg>
        <pc:spChg chg="del mod">
          <ac:chgData name="" userId="ba3b8dd68a8c3f0e" providerId="LiveId" clId="{C44307E7-CD38-4204-8E35-0598940FFDCB}" dt="2025-10-19T12:56:34.571" v="849"/>
          <ac:spMkLst>
            <pc:docMk/>
            <pc:sldMk cId="2631113537" sldId="331"/>
            <ac:spMk id="16" creationId="{A70BCFAF-F6D2-4FF3-884D-CA1963B5D058}"/>
          </ac:spMkLst>
        </pc:spChg>
        <pc:spChg chg="mod">
          <ac:chgData name="" userId="ba3b8dd68a8c3f0e" providerId="LiveId" clId="{C44307E7-CD38-4204-8E35-0598940FFDCB}" dt="2025-10-19T12:56:47.272" v="861" actId="1076"/>
          <ac:spMkLst>
            <pc:docMk/>
            <pc:sldMk cId="2631113537" sldId="331"/>
            <ac:spMk id="17" creationId="{6DD470A7-7A19-419C-95CB-BD1C63EE6D10}"/>
          </ac:spMkLst>
        </pc:spChg>
        <pc:spChg chg="del mod">
          <ac:chgData name="" userId="ba3b8dd68a8c3f0e" providerId="LiveId" clId="{C44307E7-CD38-4204-8E35-0598940FFDCB}" dt="2025-10-19T12:56:44.301" v="860"/>
          <ac:spMkLst>
            <pc:docMk/>
            <pc:sldMk cId="2631113537" sldId="331"/>
            <ac:spMk id="18" creationId="{ACEA18B2-28F9-4806-868C-C13B3E8F2971}"/>
          </ac:spMkLst>
        </pc:spChg>
        <pc:picChg chg="mod">
          <ac:chgData name="" userId="ba3b8dd68a8c3f0e" providerId="LiveId" clId="{C44307E7-CD38-4204-8E35-0598940FFDCB}" dt="2025-10-19T12:57:09.506" v="872" actId="14100"/>
          <ac:picMkLst>
            <pc:docMk/>
            <pc:sldMk cId="2631113537" sldId="331"/>
            <ac:picMk id="19" creationId="{ADBAB1A4-9CAF-4756-B6FE-5714568DC9D3}"/>
          </ac:picMkLst>
        </pc:picChg>
        <pc:picChg chg="mod">
          <ac:chgData name="" userId="ba3b8dd68a8c3f0e" providerId="LiveId" clId="{C44307E7-CD38-4204-8E35-0598940FFDCB}" dt="2025-10-19T12:57:05.502" v="870" actId="1076"/>
          <ac:picMkLst>
            <pc:docMk/>
            <pc:sldMk cId="2631113537" sldId="331"/>
            <ac:picMk id="20" creationId="{21A8E229-AF52-4BD5-814F-2DC8EC7C021B}"/>
          </ac:picMkLst>
        </pc:picChg>
        <pc:picChg chg="mod">
          <ac:chgData name="" userId="ba3b8dd68a8c3f0e" providerId="LiveId" clId="{C44307E7-CD38-4204-8E35-0598940FFDCB}" dt="2025-10-19T12:57:07.514" v="871" actId="1076"/>
          <ac:picMkLst>
            <pc:docMk/>
            <pc:sldMk cId="2631113537" sldId="331"/>
            <ac:picMk id="21" creationId="{EC94EFA2-6477-4799-A95E-AC50D234D1DA}"/>
          </ac:picMkLst>
        </pc:picChg>
      </pc:sldChg>
      <pc:sldChg chg="modSp">
        <pc:chgData name="" userId="ba3b8dd68a8c3f0e" providerId="LiveId" clId="{C44307E7-CD38-4204-8E35-0598940FFDCB}" dt="2025-10-19T12:24:40.578" v="28" actId="1036"/>
        <pc:sldMkLst>
          <pc:docMk/>
          <pc:sldMk cId="2275807473" sldId="345"/>
        </pc:sldMkLst>
        <pc:spChg chg="mod">
          <ac:chgData name="" userId="ba3b8dd68a8c3f0e" providerId="LiveId" clId="{C44307E7-CD38-4204-8E35-0598940FFDCB}" dt="2025-10-19T12:15:42.720" v="11" actId="20577"/>
          <ac:spMkLst>
            <pc:docMk/>
            <pc:sldMk cId="2275807473" sldId="345"/>
            <ac:spMk id="2" creationId="{00000000-0000-0000-0000-000000000000}"/>
          </ac:spMkLst>
        </pc:spChg>
        <pc:spChg chg="mod">
          <ac:chgData name="" userId="ba3b8dd68a8c3f0e" providerId="LiveId" clId="{C44307E7-CD38-4204-8E35-0598940FFDCB}" dt="2025-10-19T12:24:06.342" v="25" actId="255"/>
          <ac:spMkLst>
            <pc:docMk/>
            <pc:sldMk cId="2275807473" sldId="345"/>
            <ac:spMk id="3" creationId="{00000000-0000-0000-0000-000000000000}"/>
          </ac:spMkLst>
        </pc:spChg>
        <pc:spChg chg="mod">
          <ac:chgData name="" userId="ba3b8dd68a8c3f0e" providerId="LiveId" clId="{C44307E7-CD38-4204-8E35-0598940FFDCB}" dt="2025-10-19T12:24:40.578" v="28" actId="1036"/>
          <ac:spMkLst>
            <pc:docMk/>
            <pc:sldMk cId="2275807473" sldId="345"/>
            <ac:spMk id="4" creationId="{00000000-0000-0000-0000-000000000000}"/>
          </ac:spMkLst>
        </pc:spChg>
      </pc:sldChg>
      <pc:sldChg chg="modSp">
        <pc:chgData name="" userId="ba3b8dd68a8c3f0e" providerId="LiveId" clId="{C44307E7-CD38-4204-8E35-0598940FFDCB}" dt="2025-10-19T12:33:52.998" v="264" actId="20577"/>
        <pc:sldMkLst>
          <pc:docMk/>
          <pc:sldMk cId="2112595393" sldId="352"/>
        </pc:sldMkLst>
        <pc:spChg chg="mod">
          <ac:chgData name="" userId="ba3b8dd68a8c3f0e" providerId="LiveId" clId="{C44307E7-CD38-4204-8E35-0598940FFDCB}" dt="2025-10-19T12:33:52.998" v="264" actId="20577"/>
          <ac:spMkLst>
            <pc:docMk/>
            <pc:sldMk cId="2112595393" sldId="352"/>
            <ac:spMk id="2" creationId="{00000000-0000-0000-0000-000000000000}"/>
          </ac:spMkLst>
        </pc:spChg>
      </pc:sldChg>
      <pc:sldChg chg="modSp">
        <pc:chgData name="" userId="ba3b8dd68a8c3f0e" providerId="LiveId" clId="{C44307E7-CD38-4204-8E35-0598940FFDCB}" dt="2025-10-19T12:49:48.852" v="749" actId="13926"/>
        <pc:sldMkLst>
          <pc:docMk/>
          <pc:sldMk cId="352529989" sldId="354"/>
        </pc:sldMkLst>
        <pc:graphicFrameChg chg="modGraphic">
          <ac:chgData name="" userId="ba3b8dd68a8c3f0e" providerId="LiveId" clId="{C44307E7-CD38-4204-8E35-0598940FFDCB}" dt="2025-10-19T12:49:48.852" v="749" actId="13926"/>
          <ac:graphicFrameMkLst>
            <pc:docMk/>
            <pc:sldMk cId="352529989" sldId="354"/>
            <ac:graphicFrameMk id="9" creationId="{A685B4E5-8451-0D3E-2678-D8CF180EFAE9}"/>
          </ac:graphicFrameMkLst>
        </pc:graphicFrameChg>
      </pc:sldChg>
      <pc:sldChg chg="modSp">
        <pc:chgData name="" userId="ba3b8dd68a8c3f0e" providerId="LiveId" clId="{C44307E7-CD38-4204-8E35-0598940FFDCB}" dt="2025-10-19T12:55:28.255" v="841" actId="20577"/>
        <pc:sldMkLst>
          <pc:docMk/>
          <pc:sldMk cId="2584677928" sldId="356"/>
        </pc:sldMkLst>
        <pc:spChg chg="mod">
          <ac:chgData name="" userId="ba3b8dd68a8c3f0e" providerId="LiveId" clId="{C44307E7-CD38-4204-8E35-0598940FFDCB}" dt="2025-10-19T12:55:28.255" v="841" actId="20577"/>
          <ac:spMkLst>
            <pc:docMk/>
            <pc:sldMk cId="2584677928" sldId="356"/>
            <ac:spMk id="5" creationId="{00000000-0000-0000-0000-000000000000}"/>
          </ac:spMkLst>
        </pc:spChg>
        <pc:spChg chg="mod">
          <ac:chgData name="" userId="ba3b8dd68a8c3f0e" providerId="LiveId" clId="{C44307E7-CD38-4204-8E35-0598940FFDCB}" dt="2025-10-19T12:50:56.015" v="754" actId="14100"/>
          <ac:spMkLst>
            <pc:docMk/>
            <pc:sldMk cId="2584677928" sldId="356"/>
            <ac:spMk id="10" creationId="{00000000-0000-0000-0000-000000000000}"/>
          </ac:spMkLst>
        </pc:spChg>
      </pc:sldChg>
      <pc:sldChg chg="modSp">
        <pc:chgData name="" userId="ba3b8dd68a8c3f0e" providerId="LiveId" clId="{C44307E7-CD38-4204-8E35-0598940FFDCB}" dt="2025-10-19T12:56:10.907" v="843" actId="27636"/>
        <pc:sldMkLst>
          <pc:docMk/>
          <pc:sldMk cId="4216649336" sldId="357"/>
        </pc:sldMkLst>
        <pc:spChg chg="mod">
          <ac:chgData name="" userId="ba3b8dd68a8c3f0e" providerId="LiveId" clId="{C44307E7-CD38-4204-8E35-0598940FFDCB}" dt="2025-10-19T12:56:10.907" v="843" actId="27636"/>
          <ac:spMkLst>
            <pc:docMk/>
            <pc:sldMk cId="4216649336" sldId="357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Какую и чью проблему решает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Техническая основа продуктового решения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Какую и чью проблему решает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Техническая основа продуктового решения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280257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8327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diagramData" Target="../diagrams/data1.xml"/><Relationship Id="rId5" Type="http://schemas.openxmlformats.org/officeDocument/2006/relationships/image" Target="../media/image8.jpe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kumimoji="0" sz="2500" b="1" normalizeH="0" dirty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 algn="ctr" fontAlgn="auto" hangingPunct="0">
              <a:lnSpc>
                <a:spcPct val="100000"/>
              </a:lnSpc>
            </a:pPr>
            <a:r>
              <a:rPr lang="ru-RU" dirty="0"/>
              <a:t>Название проекта</a:t>
            </a:r>
            <a:endParaRPr dirty="0"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Прямоугольник 7">
            <a:extLst>
              <a:ext uri="{FF2B5EF4-FFF2-40B4-BE49-F238E27FC236}">
                <a16:creationId xmlns:a16="http://schemas.microsoft.com/office/drawing/2014/main" id="{AC4B5F25-4AAB-45A2-BF98-BB79EB0F5DFE}"/>
              </a:ext>
            </a:extLst>
          </p:cNvPr>
          <p:cNvSpPr/>
          <p:nvPr userDrawn="1"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7FEA49F7-FA0E-4F70-A664-92BB176879CC}"/>
              </a:ext>
            </a:extLst>
          </p:cNvPr>
          <p:cNvSpPr/>
          <p:nvPr userDrawn="1"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13">
            <a:extLst>
              <a:ext uri="{FF2B5EF4-FFF2-40B4-BE49-F238E27FC236}">
                <a16:creationId xmlns:a16="http://schemas.microsoft.com/office/drawing/2014/main" id="{EE7C0A5A-B595-4800-B4CE-0B792B84A12F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C544E698-BD77-44CE-A8F3-D81DCDAD49A8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" name="Рисунок 8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46327259-294B-44B7-93A4-ABC9F9745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6453" y="2341717"/>
            <a:ext cx="3406182" cy="45162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5D6C0F-1390-43EC-8E85-8460D8026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422" y="123824"/>
            <a:ext cx="1321043" cy="10096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EB7704-7D78-4984-B286-03235E7F46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 userDrawn="1"/>
        </p:nvSpPr>
        <p:spPr>
          <a:xfrm>
            <a:off x="91861" y="2769428"/>
            <a:ext cx="1838539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2200" u="sng" dirty="0"/>
              <a:t>Рынок НТИ: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22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err="1"/>
              <a:t>Эдунет</a:t>
            </a:r>
            <a:r>
              <a:rPr lang="ru-RU" dirty="0"/>
              <a:t>, Технет, </a:t>
            </a:r>
            <a:r>
              <a:rPr lang="ru-RU" dirty="0" err="1"/>
              <a:t>Хоумнет</a:t>
            </a:r>
            <a:r>
              <a:rPr lang="ru-RU" dirty="0"/>
              <a:t> (указать один рынок)</a:t>
            </a:r>
          </a:p>
        </p:txBody>
      </p:sp>
      <p:sp>
        <p:nvSpPr>
          <p:cNvPr id="16" name="Заголовок 1"/>
          <p:cNvSpPr txBox="1">
            <a:spLocks/>
          </p:cNvSpPr>
          <p:nvPr userDrawn="1"/>
        </p:nvSpPr>
        <p:spPr>
          <a:xfrm>
            <a:off x="95522" y="4015800"/>
            <a:ext cx="1838539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Тема</a:t>
            </a:r>
            <a:r>
              <a:rPr lang="ru-RU" sz="1900" u="sng" baseline="0" dirty="0"/>
              <a:t> </a:t>
            </a:r>
            <a:r>
              <a:rPr lang="ru-RU" sz="1900" u="sng" baseline="0" dirty="0" err="1"/>
              <a:t>стартап</a:t>
            </a:r>
            <a:r>
              <a:rPr lang="ru-RU" sz="1900" u="sng" baseline="0" dirty="0"/>
              <a:t>-проекта:</a:t>
            </a:r>
            <a:endParaRPr lang="ru-RU" sz="1900" u="sng" dirty="0"/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2 паспорта </a:t>
            </a:r>
          </a:p>
        </p:txBody>
      </p:sp>
      <p:sp>
        <p:nvSpPr>
          <p:cNvPr id="20" name="Заголовок 1"/>
          <p:cNvSpPr txBox="1">
            <a:spLocks/>
          </p:cNvSpPr>
          <p:nvPr userDrawn="1"/>
        </p:nvSpPr>
        <p:spPr>
          <a:xfrm>
            <a:off x="95521" y="5416520"/>
            <a:ext cx="2290627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Технологическое направление: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3 паспорта </a:t>
            </a:r>
          </a:p>
        </p:txBody>
      </p:sp>
      <p:sp>
        <p:nvSpPr>
          <p:cNvPr id="26" name="Заголовок 1"/>
          <p:cNvSpPr txBox="1">
            <a:spLocks/>
          </p:cNvSpPr>
          <p:nvPr userDrawn="1"/>
        </p:nvSpPr>
        <p:spPr>
          <a:xfrm>
            <a:off x="6230688" y="611078"/>
            <a:ext cx="2478801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949" y="1038440"/>
            <a:ext cx="1287516" cy="128751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28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lIns="45718" tIns="45718" rIns="45718" bIns="45718">
            <a:noAutofit/>
          </a:bodyPr>
          <a:lstStyle>
            <a:lvl1pPr marL="88900" indent="-88900">
              <a:spcBef>
                <a:spcPts val="0"/>
              </a:spcBef>
              <a:defRPr kumimoji="0" lang="ru-RU" sz="1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indent="0">
              <a:spcBef>
                <a:spcPts val="0"/>
              </a:spcBef>
              <a:buNone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пункт 11 паспорта</a:t>
            </a:r>
          </a:p>
          <a:p>
            <a:pPr lvl="1"/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1CBA5E-5785-4110-8634-619D8ED23608}"/>
              </a:ext>
            </a:extLst>
          </p:cNvPr>
          <p:cNvSpPr txBox="1"/>
          <p:nvPr userDrawn="1"/>
        </p:nvSpPr>
        <p:spPr>
          <a:xfrm>
            <a:off x="8192563" y="802388"/>
            <a:ext cx="3810612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rgbClr val="8F00FF"/>
                </a:solidFill>
                <a:latin typeface="Gilroy-ExtraBold"/>
              </a:rPr>
              <a:t>Потенциальные потребители: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 userDrawn="1">
            <p:extLst>
              <p:ext uri="{D42A27DB-BD31-4B8C-83A1-F6EECF244321}">
                <p14:modId xmlns:p14="http://schemas.microsoft.com/office/powerpoint/2010/main" val="3250630189"/>
              </p:ext>
            </p:extLst>
          </p:nvPr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0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10 паспорта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marL="85725" indent="0">
              <a:buNone/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на основе какого научно-технического решения будет создан продукт </a:t>
            </a:r>
          </a:p>
          <a:p>
            <a:pPr lvl="0"/>
            <a:r>
              <a:rPr lang="ru-RU" dirty="0"/>
              <a:t>(пункт 12 паспорта проекта)</a:t>
            </a:r>
          </a:p>
        </p:txBody>
      </p:sp>
    </p:spTree>
    <p:extLst>
      <p:ext uri="{BB962C8B-B14F-4D97-AF65-F5344CB8AC3E}">
        <p14:creationId xmlns:p14="http://schemas.microsoft.com/office/powerpoint/2010/main" val="293144550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Монетизация+Инвести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4A962B-9947-42B6-8BA1-5136E5B4C81C}"/>
              </a:ext>
            </a:extLst>
          </p:cNvPr>
          <p:cNvSpPr txBox="1">
            <a:spLocks/>
          </p:cNvSpPr>
          <p:nvPr userDrawn="1"/>
        </p:nvSpPr>
        <p:spPr>
          <a:xfrm>
            <a:off x="3293126" y="309880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Ценностное предложение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449340" y="1347515"/>
            <a:ext cx="11293317" cy="4900800"/>
          </a:xfrm>
          <a:ln>
            <a:noFill/>
          </a:ln>
        </p:spPr>
        <p:txBody>
          <a:bodyPr>
            <a:normAutofit/>
          </a:bodyPr>
          <a:lstStyle>
            <a:lvl1pPr marL="85725" marR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lang="ru-RU" sz="2200" b="0" i="0" u="none" strike="noStrike" cap="none" spc="0" baseline="0" dirty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Здесь необходимо указать чем ваш проект будет уникален. Почему потенциальные потребители должны будут выбирать ваш продукт (пункт 15 паспорта проекта)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2" name="Прямоугольник 1"/>
          <p:cNvSpPr/>
          <p:nvPr userDrawn="1"/>
        </p:nvSpPr>
        <p:spPr>
          <a:xfrm>
            <a:off x="3065941" y="347237"/>
            <a:ext cx="82125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Основные технические параметры продукта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449340" y="1199168"/>
            <a:ext cx="11293317" cy="4869938"/>
          </a:xfrm>
          <a:ln>
            <a:noFill/>
          </a:ln>
        </p:spPr>
        <p:txBody>
          <a:bodyPr>
            <a:normAutofit/>
          </a:bodyPr>
          <a:lstStyle>
            <a:lvl1pPr marL="228600" marR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lang="ru-RU" sz="2200" b="0" i="0" u="none" strike="noStrike" cap="none" spc="0" baseline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17 паспорта проекта, приводятся основные технические параметры продукта, обеспечивающие его конкурентоспособность</a:t>
            </a:r>
          </a:p>
        </p:txBody>
      </p:sp>
    </p:spTree>
    <p:extLst>
      <p:ext uri="{BB962C8B-B14F-4D97-AF65-F5344CB8AC3E}">
        <p14:creationId xmlns:p14="http://schemas.microsoft.com/office/powerpoint/2010/main" val="108312827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41" name="Заголовок 1">
            <a:extLst>
              <a:ext uri="{FF2B5EF4-FFF2-40B4-BE49-F238E27FC236}">
                <a16:creationId xmlns:a16="http://schemas.microsoft.com/office/drawing/2014/main" id="{8F4A962B-9947-42B6-8BA1-5136E5B4C81C}"/>
              </a:ext>
            </a:extLst>
          </p:cNvPr>
          <p:cNvSpPr txBox="1">
            <a:spLocks/>
          </p:cNvSpPr>
          <p:nvPr userDrawn="1"/>
        </p:nvSpPr>
        <p:spPr>
          <a:xfrm>
            <a:off x="3293126" y="309880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Основные конкуренты</a:t>
            </a:r>
          </a:p>
        </p:txBody>
      </p:sp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8F4A962B-9947-42B6-8BA1-5136E5B4C81C}"/>
              </a:ext>
            </a:extLst>
          </p:cNvPr>
          <p:cNvSpPr txBox="1">
            <a:spLocks/>
          </p:cNvSpPr>
          <p:nvPr userDrawn="1"/>
        </p:nvSpPr>
        <p:spPr>
          <a:xfrm>
            <a:off x="2081349" y="6148187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1800" b="1" dirty="0">
                <a:solidFill>
                  <a:srgbClr val="8F00FF"/>
                </a:solidFill>
                <a:latin typeface="Gilroy-ExtraBold"/>
                <a:sym typeface="Helvetica"/>
              </a:rPr>
              <a:t>пункт 14 паспорта проекта, указать не менее пяти конкурентов</a:t>
            </a:r>
          </a:p>
        </p:txBody>
      </p:sp>
    </p:spTree>
    <p:extLst>
      <p:ext uri="{BB962C8B-B14F-4D97-AF65-F5344CB8AC3E}">
        <p14:creationId xmlns:p14="http://schemas.microsoft.com/office/powerpoint/2010/main" val="418608807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>
          <a:xfrm>
            <a:off x="4201828" y="1057224"/>
            <a:ext cx="3788342" cy="4912616"/>
            <a:chOff x="3625668" y="1057224"/>
            <a:chExt cx="3788342" cy="4912616"/>
          </a:xfrm>
        </p:grpSpPr>
        <p:sp>
          <p:nvSpPr>
            <p:cNvPr id="62" name="Текст 2"/>
            <p:cNvSpPr txBox="1"/>
            <p:nvPr/>
          </p:nvSpPr>
          <p:spPr>
            <a:xfrm>
              <a:off x="3625668" y="1057224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63" name="Текст 2"/>
            <p:cNvSpPr txBox="1"/>
            <p:nvPr/>
          </p:nvSpPr>
          <p:spPr>
            <a:xfrm>
              <a:off x="3625668" y="3598411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64" name="Текст 2"/>
            <p:cNvSpPr txBox="1"/>
            <p:nvPr/>
          </p:nvSpPr>
          <p:spPr>
            <a:xfrm>
              <a:off x="6654216" y="2253306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65" name="Текст 2"/>
            <p:cNvSpPr txBox="1"/>
            <p:nvPr/>
          </p:nvSpPr>
          <p:spPr>
            <a:xfrm>
              <a:off x="6652932" y="4646405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79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0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1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pic>
        <p:nvPicPr>
          <p:cNvPr id="27" name="Picture 5" descr="C:\Users\user\Desktop\Безымянный6.png">
            <a:extLst>
              <a:ext uri="{FF2B5EF4-FFF2-40B4-BE49-F238E27FC236}">
                <a16:creationId xmlns:a16="http://schemas.microsoft.com/office/drawing/2014/main" id="{39BCB39C-1638-4A13-9F9F-87BCA5F308B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801C36C7-F0D0-4D38-AAD3-DC25276B96B8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A55861A-9584-43C4-B5A2-798276485260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76372EF-8589-4AFB-B8A7-949DC16D5AF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4FD47325-57C1-45C8-9D0D-ED5FB22188B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3E15495-6399-413B-BD41-BB55F1F86CC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15D68387-E98D-4862-933A-C6E87A2E68E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7FDCE187-E52B-4C5F-9363-A3336C2BF4F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1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38" name="Текст 3"/>
          <p:cNvSpPr>
            <a:spLocks noGrp="1"/>
          </p:cNvSpPr>
          <p:nvPr>
            <p:ph type="body" sz="quarter" idx="14" hasCustomPrompt="1"/>
          </p:nvPr>
        </p:nvSpPr>
        <p:spPr>
          <a:xfrm>
            <a:off x="4769754" y="1275252"/>
            <a:ext cx="1693800" cy="32692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6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Укажите дату</a:t>
            </a:r>
          </a:p>
        </p:txBody>
      </p:sp>
      <p:sp>
        <p:nvSpPr>
          <p:cNvPr id="45" name="Текст 3"/>
          <p:cNvSpPr>
            <a:spLocks noGrp="1"/>
          </p:cNvSpPr>
          <p:nvPr>
            <p:ph type="body" sz="quarter" idx="15" hasCustomPrompt="1"/>
          </p:nvPr>
        </p:nvSpPr>
        <p:spPr>
          <a:xfrm>
            <a:off x="5861470" y="2834689"/>
            <a:ext cx="1693800" cy="32692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6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Укажите дату</a:t>
            </a:r>
          </a:p>
        </p:txBody>
      </p:sp>
      <p:sp>
        <p:nvSpPr>
          <p:cNvPr id="46" name="Текст 3"/>
          <p:cNvSpPr>
            <a:spLocks noGrp="1"/>
          </p:cNvSpPr>
          <p:nvPr>
            <p:ph type="body" sz="quarter" idx="16" hasCustomPrompt="1"/>
          </p:nvPr>
        </p:nvSpPr>
        <p:spPr>
          <a:xfrm>
            <a:off x="4922154" y="4136024"/>
            <a:ext cx="1693800" cy="32692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6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Укажите дату</a:t>
            </a:r>
          </a:p>
        </p:txBody>
      </p:sp>
      <p:sp>
        <p:nvSpPr>
          <p:cNvPr id="47" name="Текст 3"/>
          <p:cNvSpPr>
            <a:spLocks noGrp="1"/>
          </p:cNvSpPr>
          <p:nvPr>
            <p:ph type="body" sz="quarter" idx="17" hasCustomPrompt="1"/>
          </p:nvPr>
        </p:nvSpPr>
        <p:spPr>
          <a:xfrm>
            <a:off x="6040647" y="5550712"/>
            <a:ext cx="1693800" cy="32692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6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Укажите дату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09007A-5405-6C5C-8ADE-0CDEB6EBE918}"/>
              </a:ext>
            </a:extLst>
          </p:cNvPr>
          <p:cNvSpPr txBox="1">
            <a:spLocks/>
          </p:cNvSpPr>
          <p:nvPr userDrawn="1"/>
        </p:nvSpPr>
        <p:spPr>
          <a:xfrm>
            <a:off x="3293126" y="215473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Планируемые этапы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12161477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Дополнительная информация по проекту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10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449340" y="1010599"/>
            <a:ext cx="11339723" cy="1607093"/>
          </a:xfrm>
          <a:ln>
            <a:noFill/>
          </a:ln>
        </p:spPr>
        <p:txBody>
          <a:bodyPr>
            <a:normAutofit/>
          </a:bodyPr>
          <a:lstStyle>
            <a:lvl1pPr marL="85725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lang="ru-RU" sz="2200" b="0" i="0" u="none" strike="noStrike" cap="none" spc="0" baseline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lang="ru-RU" dirty="0"/>
              <a:t>Какая часть проблемы решается (пункт 25 паспорта). 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340" y="2755539"/>
            <a:ext cx="11339723" cy="1708885"/>
          </a:xfrm>
          <a:ln>
            <a:noFill/>
          </a:ln>
        </p:spPr>
        <p:txBody>
          <a:bodyPr>
            <a:normAutofit/>
          </a:bodyPr>
          <a:lstStyle>
            <a:lvl1pPr marL="85725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lang="ru-RU" sz="2200" b="0" i="0" u="none" strike="noStrike" cap="none" spc="0" baseline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lang="ru-RU" dirty="0"/>
              <a:t>Возможность решения проблемы с использованием продукта (пункт 26 паспорта). 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449340" y="4602271"/>
            <a:ext cx="11339723" cy="1864244"/>
          </a:xfrm>
          <a:ln>
            <a:noFill/>
          </a:ln>
        </p:spPr>
        <p:txBody>
          <a:bodyPr>
            <a:normAutofit/>
          </a:bodyPr>
          <a:lstStyle>
            <a:lvl1pPr marL="85725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lang="ru-RU" sz="2200" b="0" i="0" u="none" strike="noStrike" cap="none" spc="0" baseline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lang="ru-RU" dirty="0"/>
              <a:t>Каким способом будет решена проблема (пункт 27 паспорта).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88139913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21" name="image2.png" descr="image2.png"/>
          <p:cNvPicPr>
            <a:picLocks noChangeAspect="1"/>
          </p:cNvPicPr>
          <p:nvPr userDrawn="1"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800" b="1" dirty="0"/>
              <a:t>СПАСИБО!</a:t>
            </a:r>
            <a:endParaRPr lang="ru-RU" sz="4800" b="1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24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8-888-888-88-88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e-mail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EE7B12C-D2D6-531D-3826-912B0E4B07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  <p:pic>
        <p:nvPicPr>
          <p:cNvPr id="4" name="Picture 5" descr="C:\Users\user\Desktop\Безымянный6.png">
            <a:extLst>
              <a:ext uri="{FF2B5EF4-FFF2-40B4-BE49-F238E27FC236}">
                <a16:creationId xmlns:a16="http://schemas.microsoft.com/office/drawing/2014/main" id="{8262647A-E5E2-AC19-3FCD-624334B2597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158A00-C4E8-AF64-EA85-F609C92856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FD1D23-88A7-4FF0-7302-1241878507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B56805-C517-9ED3-1915-4476469EA67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C8B61B8-A83C-B02E-B32E-9A184CFCDCB3}"/>
              </a:ext>
            </a:extLst>
          </p:cNvPr>
          <p:cNvSpPr/>
          <p:nvPr userDrawn="1"/>
        </p:nvSpPr>
        <p:spPr>
          <a:xfrm>
            <a:off x="3065941" y="347237"/>
            <a:ext cx="5298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Основное продуктовое решение</a:t>
            </a:r>
          </a:p>
        </p:txBody>
      </p:sp>
      <p:sp>
        <p:nvSpPr>
          <p:cNvPr id="9" name="Текст 7">
            <a:extLst>
              <a:ext uri="{FF2B5EF4-FFF2-40B4-BE49-F238E27FC236}">
                <a16:creationId xmlns:a16="http://schemas.microsoft.com/office/drawing/2014/main" id="{F9AC1D07-C6D7-240C-4801-7A6406AC0C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9340" y="1347515"/>
            <a:ext cx="11293317" cy="4900800"/>
          </a:xfrm>
          <a:ln>
            <a:noFill/>
          </a:ln>
        </p:spPr>
        <p:txBody>
          <a:bodyPr>
            <a:normAutofit/>
          </a:bodyPr>
          <a:lstStyle>
            <a:lvl1pPr marL="85725" marR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lang="ru-RU" sz="2200" b="0" i="0" u="none" strike="noStrike" cap="none" spc="0" baseline="0" dirty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пункт 9 паспорта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418493782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F46D48A-CFC5-4375-B383-7EB5C65FC5F4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EF66D53-61A5-4AD9-AC8D-733BFFAE291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8BC6219-799A-4094-A65B-C54B108DA74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04DF2ED-D8A3-4267-A2F6-0D4C7AF89E5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4120FCB-ECAE-4BD7-9E81-39948F4928C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3CA745D-363A-4773-8692-9C7B9ED2FDE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5" r:id="rId3"/>
    <p:sldLayoutId id="2147483662" r:id="rId4"/>
    <p:sldLayoutId id="2147483663" r:id="rId5"/>
    <p:sldLayoutId id="2147483664" r:id="rId6"/>
    <p:sldLayoutId id="2147483659" r:id="rId7"/>
    <p:sldLayoutId id="2147483656" r:id="rId8"/>
    <p:sldLayoutId id="2147483657" r:id="rId9"/>
    <p:sldLayoutId id="2147483665" r:id="rId10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tgbelova75@gmail.com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448" y="1147427"/>
            <a:ext cx="5443638" cy="1006425"/>
          </a:xfrm>
        </p:spPr>
        <p:txBody>
          <a:bodyPr/>
          <a:lstStyle/>
          <a:p>
            <a:pPr>
              <a:spcBef>
                <a:spcPts val="1000"/>
              </a:spcBef>
              <a:buSzPct val="100000"/>
            </a:pPr>
            <a:r>
              <a:rPr lang="ru-RU" sz="2200" dirty="0"/>
              <a:t>AI-решения для автоматической оценки трудоёмкости и стоимости IT-проектов(Cost </a:t>
            </a:r>
            <a:r>
              <a:rPr lang="ru-RU" sz="2200" dirty="0" err="1"/>
              <a:t>application</a:t>
            </a:r>
            <a:r>
              <a:rPr lang="ru-RU" sz="2200" dirty="0"/>
              <a:t>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err="1"/>
              <a:t>Технет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Технология оценки стоимости разработки проекта с применением искусственного интеллекта.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2161526" y="5285389"/>
            <a:ext cx="3719833" cy="654054"/>
          </a:xfrm>
        </p:spPr>
        <p:txBody>
          <a:bodyPr>
            <a:noAutofit/>
          </a:bodyPr>
          <a:lstStyle/>
          <a:p>
            <a:r>
              <a:rPr lang="ru-RU" sz="1200" dirty="0"/>
              <a:t>Технологии системного анализа и прогноза социально-экономического развития и безопасности Российской Федерации в формирующемся миропорядке. Технологии создания доверенного и защищенного системного и прикладного программного обеспечения, в том числе для управления социальными и экономически значимыми системами</a:t>
            </a:r>
            <a:r>
              <a:rPr lang="ru-RU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97615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3CACA68-32CE-F240-A413-8A32120F32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2</a:t>
            </a:fld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AE0305-2B12-4564-3A09-3F6D207B76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Разработка </a:t>
            </a:r>
            <a:r>
              <a:rPr lang="en-US" dirty="0" smtClean="0"/>
              <a:t>Telegram-</a:t>
            </a:r>
            <a:r>
              <a:rPr lang="ru-RU" dirty="0" smtClean="0"/>
              <a:t>бота </a:t>
            </a:r>
            <a:r>
              <a:rPr lang="ru-RU" dirty="0"/>
              <a:t>для автоматической оценки трудоёмкости и стоимости IT-проектов. </a:t>
            </a:r>
            <a:r>
              <a:rPr lang="ru-RU" dirty="0"/>
              <a:t>Система анализирует входящие требования с помощью моделей машинного обучения, опираясь на обширную базу знаний о предыдущих проектах.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39676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Рынок B2С</a:t>
            </a:r>
            <a:r>
              <a:rPr lang="en-US" dirty="0"/>
              <a:t>: </a:t>
            </a:r>
            <a:r>
              <a:rPr lang="ru-RU" dirty="0"/>
              <a:t>Фрилансеры и независимые консультанты </a:t>
            </a:r>
          </a:p>
          <a:p>
            <a:r>
              <a:rPr lang="ru-RU" dirty="0"/>
              <a:t>Рынок B2B: Владельцы малого и среднего бизнеса Продукт-менеджеры и IT-менеджеры в крупных компаниях IT-студии и разработчики (как косвенные пользователи)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2362200" y="1424803"/>
            <a:ext cx="5293659" cy="1689871"/>
          </a:xfrm>
        </p:spPr>
        <p:txBody>
          <a:bodyPr>
            <a:noAutofit/>
          </a:bodyPr>
          <a:lstStyle/>
          <a:p>
            <a:r>
              <a:rPr lang="ru-RU" sz="1000" dirty="0"/>
              <a:t>Проблема потребительских </a:t>
            </a:r>
            <a:r>
              <a:rPr lang="ru-RU" sz="1000" dirty="0" smtClean="0"/>
              <a:t>сегментов</a:t>
            </a:r>
            <a:r>
              <a:rPr lang="ru-RU" sz="1000" dirty="0"/>
              <a:t>: </a:t>
            </a:r>
          </a:p>
          <a:p>
            <a:r>
              <a:rPr lang="ru-RU" sz="1000" dirty="0"/>
              <a:t>1.AI часто выдаёт усреднённую, слишком общую оценку. Пользователь не понимает, как она получилась, из каких предположений и задач: AI плохо работает с неточно сформулированными задачами, </a:t>
            </a:r>
            <a:r>
              <a:rPr lang="ru-RU" sz="1000" dirty="0" smtClean="0"/>
              <a:t>сервис </a:t>
            </a:r>
            <a:r>
              <a:rPr lang="ru-RU" sz="1000" dirty="0"/>
              <a:t>не умеет задавать уточняющие вопросы в контексте ответа.</a:t>
            </a:r>
          </a:p>
          <a:p>
            <a:r>
              <a:rPr lang="ru-RU" sz="1000" dirty="0"/>
              <a:t>2.Сложно быстро рассчитать бюджет и сроки для обоснования проекта перед руководством/инвестором или для планирования годового бюджета. </a:t>
            </a:r>
          </a:p>
          <a:p>
            <a:r>
              <a:rPr lang="ru-RU" sz="1000" dirty="0"/>
              <a:t>3.Внутренние процессы оценки медленные. Большой поток "холодных" </a:t>
            </a:r>
            <a:r>
              <a:rPr lang="ru-RU" sz="1000" dirty="0" err="1"/>
              <a:t>лидов</a:t>
            </a:r>
            <a:r>
              <a:rPr lang="ru-RU" sz="1000" dirty="0"/>
              <a:t> с неадекватными ожиданиями по бюджету.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362200" y="3789416"/>
            <a:ext cx="5218176" cy="1689872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Бэкенд на Python с асинхронным фреймворком </a:t>
            </a:r>
            <a:r>
              <a:rPr lang="ru-RU" dirty="0" err="1"/>
              <a:t>aiogram</a:t>
            </a:r>
            <a:r>
              <a:rPr lang="ru-RU" dirty="0"/>
              <a:t> для взаимодействия с </a:t>
            </a:r>
            <a:r>
              <a:rPr lang="ru-RU" dirty="0" err="1"/>
              <a:t>Telegram</a:t>
            </a:r>
            <a:r>
              <a:rPr lang="ru-RU" dirty="0"/>
              <a:t> </a:t>
            </a:r>
            <a:r>
              <a:rPr lang="ru-RU" dirty="0" err="1"/>
              <a:t>Bot</a:t>
            </a:r>
            <a:r>
              <a:rPr lang="ru-RU" dirty="0"/>
              <a:t> API. Хранение данных организовано в </a:t>
            </a:r>
            <a:r>
              <a:rPr lang="ru-RU" dirty="0" err="1"/>
              <a:t>PostgreSQL</a:t>
            </a:r>
            <a:r>
              <a:rPr lang="ru-RU" dirty="0"/>
              <a:t> для диалогов и оценок, с использованием </a:t>
            </a:r>
            <a:r>
              <a:rPr lang="ru-RU" dirty="0" err="1"/>
              <a:t>Redis</a:t>
            </a:r>
            <a:r>
              <a:rPr lang="ru-RU" dirty="0"/>
              <a:t> для кэширования промежуточных данных диалога. Система </a:t>
            </a:r>
            <a:r>
              <a:rPr lang="ru-RU" dirty="0" err="1"/>
              <a:t>контейнеризирована</a:t>
            </a:r>
            <a:r>
              <a:rPr lang="ru-RU" dirty="0"/>
              <a:t> с помощью </a:t>
            </a:r>
            <a:r>
              <a:rPr lang="ru-RU" dirty="0" err="1"/>
              <a:t>Docker</a:t>
            </a:r>
            <a:r>
              <a:rPr lang="ru-RU" dirty="0"/>
              <a:t>. NLP-ядро построено на трансформер-моделях (</a:t>
            </a:r>
            <a:r>
              <a:rPr lang="ru-RU" dirty="0" err="1"/>
              <a:t>ruBERT</a:t>
            </a:r>
            <a:r>
              <a:rPr lang="ru-RU" dirty="0"/>
              <a:t>/</a:t>
            </a:r>
            <a:r>
              <a:rPr lang="ru-RU" dirty="0" err="1"/>
              <a:t>RuGPT</a:t>
            </a:r>
            <a:r>
              <a:rPr lang="ru-RU" dirty="0"/>
              <a:t>) в сочетании с конечным автоматом (FSM) для управления диалогами. Модуль стоимостной оценки использует ансамблевую модель (регрессия + градиентный </a:t>
            </a:r>
            <a:r>
              <a:rPr lang="ru-RU" dirty="0" err="1"/>
              <a:t>бустинг</a:t>
            </a:r>
            <a:r>
              <a:rPr lang="ru-RU" dirty="0"/>
              <a:t>), а для формирования отчетов применяется шаблонная генерация PDF.</a:t>
            </a:r>
          </a:p>
        </p:txBody>
      </p:sp>
    </p:spTree>
    <p:extLst>
      <p:ext uri="{BB962C8B-B14F-4D97-AF65-F5344CB8AC3E}">
        <p14:creationId xmlns:p14="http://schemas.microsoft.com/office/powerpoint/2010/main" val="227580747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50728" y="1248904"/>
            <a:ext cx="11293317" cy="49008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 отличие от конкурентов, наш продукт предлагает</a:t>
            </a:r>
            <a:r>
              <a:rPr lang="en-US" dirty="0"/>
              <a:t>:</a:t>
            </a:r>
            <a:endParaRPr lang="ru-RU" dirty="0"/>
          </a:p>
          <a:p>
            <a:r>
              <a:rPr lang="ru-RU" dirty="0"/>
              <a:t>Для основателей стартапов и бизнеса:</a:t>
            </a:r>
          </a:p>
          <a:p>
            <a:pPr marL="428625" indent="-342900">
              <a:buFont typeface="Arial" panose="020B0604020202020204" pitchFamily="34" charset="0"/>
              <a:buChar char="•"/>
            </a:pPr>
            <a:r>
              <a:rPr lang="ru-RU" dirty="0"/>
              <a:t>Смету за несколько минут вместо дней ожидания ответов от студий, из чего складывается стоимость: видите разбивку по бэкенду, </a:t>
            </a:r>
            <a:r>
              <a:rPr lang="ru-RU" dirty="0" err="1"/>
              <a:t>фронтенду</a:t>
            </a:r>
            <a:r>
              <a:rPr lang="ru-RU" dirty="0"/>
              <a:t>, дизайну и управлению проектом</a:t>
            </a:r>
          </a:p>
          <a:p>
            <a:pPr marL="428625" indent="-342900">
              <a:buFont typeface="Arial" panose="020B0604020202020204" pitchFamily="34" charset="0"/>
              <a:buChar char="•"/>
            </a:pPr>
            <a:r>
              <a:rPr lang="ru-RU" dirty="0"/>
              <a:t>Автоматически генерируемое техническое задание для передачи подрядчикам</a:t>
            </a:r>
          </a:p>
          <a:p>
            <a:r>
              <a:rPr lang="ru-RU" dirty="0"/>
              <a:t>Для профессионалов:</a:t>
            </a:r>
          </a:p>
          <a:p>
            <a:pPr marL="428625" indent="-342900">
              <a:buFont typeface="Arial" panose="020B0604020202020204" pitchFamily="34" charset="0"/>
              <a:buChar char="•"/>
            </a:pPr>
            <a:r>
              <a:rPr lang="ru-RU" dirty="0"/>
              <a:t>Объективную оценку на основе AI без заинтересованности в завышении цен</a:t>
            </a:r>
          </a:p>
          <a:p>
            <a:pPr marL="428625" indent="-342900">
              <a:buFont typeface="Arial" panose="020B0604020202020204" pitchFamily="34" charset="0"/>
              <a:buChar char="•"/>
            </a:pPr>
            <a:r>
              <a:rPr lang="ru-RU" dirty="0"/>
              <a:t>Инструмент подготовки коммерческих предложений с обоснованной стоимостью</a:t>
            </a:r>
          </a:p>
          <a:p>
            <a:pPr marL="428625" indent="-342900">
              <a:buFont typeface="Arial" panose="020B0604020202020204" pitchFamily="34" charset="0"/>
              <a:buChar char="•"/>
            </a:pPr>
            <a:r>
              <a:rPr lang="ru-RU" dirty="0"/>
              <a:t>Рекомендации проверенных исполнителей под ваш бюджет после оценки</a:t>
            </a:r>
          </a:p>
          <a:p>
            <a:r>
              <a:rPr lang="ru-RU" dirty="0"/>
              <a:t>Ключевое отличие от конкурентов: Не просто называем цифру, а предоставляем готовый пакет документов для начала разработки и помогаем найти исполнителей, экономя время клиенту.</a:t>
            </a:r>
          </a:p>
        </p:txBody>
      </p:sp>
    </p:spTree>
    <p:extLst>
      <p:ext uri="{BB962C8B-B14F-4D97-AF65-F5344CB8AC3E}">
        <p14:creationId xmlns:p14="http://schemas.microsoft.com/office/powerpoint/2010/main" val="211259539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238768"/>
              </p:ext>
            </p:extLst>
          </p:nvPr>
        </p:nvGraphicFramePr>
        <p:xfrm>
          <a:off x="628649" y="929216"/>
          <a:ext cx="10944228" cy="1432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6847">
                  <a:extLst>
                    <a:ext uri="{9D8B030D-6E8A-4147-A177-3AD203B41FA5}">
                      <a16:colId xmlns:a16="http://schemas.microsoft.com/office/drawing/2014/main" val="2272980295"/>
                    </a:ext>
                  </a:extLst>
                </a:gridCol>
                <a:gridCol w="2413254">
                  <a:extLst>
                    <a:ext uri="{9D8B030D-6E8A-4147-A177-3AD203B41FA5}">
                      <a16:colId xmlns:a16="http://schemas.microsoft.com/office/drawing/2014/main" val="3600369398"/>
                    </a:ext>
                  </a:extLst>
                </a:gridCol>
                <a:gridCol w="3209925">
                  <a:extLst>
                    <a:ext uri="{9D8B030D-6E8A-4147-A177-3AD203B41FA5}">
                      <a16:colId xmlns:a16="http://schemas.microsoft.com/office/drawing/2014/main" val="2643769385"/>
                    </a:ext>
                  </a:extLst>
                </a:gridCol>
                <a:gridCol w="3124202">
                  <a:extLst>
                    <a:ext uri="{9D8B030D-6E8A-4147-A177-3AD203B41FA5}">
                      <a16:colId xmlns:a16="http://schemas.microsoft.com/office/drawing/2014/main" val="1560092588"/>
                    </a:ext>
                  </a:extLst>
                </a:gridCol>
              </a:tblGrid>
              <a:tr h="570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ea typeface="+mn-ea"/>
                          <a:cs typeface="+mn-cs"/>
                          <a:sym typeface="Helvetica"/>
                        </a:rPr>
                        <a:t>Конкурент(прямые\не прямые)</a:t>
                      </a:r>
                    </a:p>
                  </a:txBody>
                  <a:tcP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ea typeface="+mn-ea"/>
                          <a:cs typeface="+mn-cs"/>
                          <a:sym typeface="Helvetica"/>
                        </a:rPr>
                        <a:t>Продукт</a:t>
                      </a:r>
                    </a:p>
                  </a:txBody>
                  <a:tcP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ea typeface="+mn-ea"/>
                          <a:cs typeface="+mn-cs"/>
                          <a:sym typeface="Helvetica"/>
                        </a:rPr>
                        <a:t>Характеристика продукта</a:t>
                      </a:r>
                    </a:p>
                  </a:txBody>
                  <a:tcP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ea typeface="+mn-ea"/>
                          <a:cs typeface="+mn-cs"/>
                          <a:sym typeface="Helvetica"/>
                        </a:rPr>
                        <a:t>Преимущества вашего продуктового решения</a:t>
                      </a:r>
                    </a:p>
                  </a:txBody>
                  <a:tcPr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527094"/>
                  </a:ext>
                </a:extLst>
              </a:tr>
            </a:tbl>
          </a:graphicData>
        </a:graphic>
      </p:graphicFrame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A685B4E5-8451-0D3E-2678-D8CF180EF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860430"/>
              </p:ext>
            </p:extLst>
          </p:nvPr>
        </p:nvGraphicFramePr>
        <p:xfrm>
          <a:off x="628649" y="2372402"/>
          <a:ext cx="10938955" cy="3147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6847">
                  <a:extLst>
                    <a:ext uri="{9D8B030D-6E8A-4147-A177-3AD203B41FA5}">
                      <a16:colId xmlns:a16="http://schemas.microsoft.com/office/drawing/2014/main" val="3477975779"/>
                    </a:ext>
                  </a:extLst>
                </a:gridCol>
                <a:gridCol w="2403452">
                  <a:extLst>
                    <a:ext uri="{9D8B030D-6E8A-4147-A177-3AD203B41FA5}">
                      <a16:colId xmlns:a16="http://schemas.microsoft.com/office/drawing/2014/main" val="714740873"/>
                    </a:ext>
                  </a:extLst>
                </a:gridCol>
                <a:gridCol w="3210964">
                  <a:extLst>
                    <a:ext uri="{9D8B030D-6E8A-4147-A177-3AD203B41FA5}">
                      <a16:colId xmlns:a16="http://schemas.microsoft.com/office/drawing/2014/main" val="2408423994"/>
                    </a:ext>
                  </a:extLst>
                </a:gridCol>
                <a:gridCol w="3127692">
                  <a:extLst>
                    <a:ext uri="{9D8B030D-6E8A-4147-A177-3AD203B41FA5}">
                      <a16:colId xmlns:a16="http://schemas.microsoft.com/office/drawing/2014/main" val="3641312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effectLst/>
                          <a:latin typeface="quote-cjk-patch"/>
                        </a:rPr>
                        <a:t>Qviq</a:t>
                      </a:r>
                      <a:r>
                        <a:rPr lang="en-US" b="1" dirty="0">
                          <a:effectLst/>
                          <a:latin typeface="quote-cjk-patch"/>
                        </a:rPr>
                        <a:t> (</a:t>
                      </a:r>
                      <a:r>
                        <a:rPr lang="ru-RU" b="1" dirty="0">
                          <a:effectLst/>
                          <a:latin typeface="quote-cjk-patch"/>
                        </a:rPr>
                        <a:t>Прямой)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effectLst/>
                          <a:latin typeface="quote-cjk-patch"/>
                        </a:rPr>
                        <a:t>AI-</a:t>
                      </a:r>
                      <a:r>
                        <a:rPr lang="ru-RU" b="0" dirty="0">
                          <a:effectLst/>
                          <a:latin typeface="quote-cjk-patch"/>
                        </a:rPr>
                        <a:t>оценка проектов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AI для анализа описания, отсутствие детализации сметы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Более детальная смета благодаря глубокой интеграции (</a:t>
                      </a:r>
                      <a:r>
                        <a:rPr lang="ru-RU" b="0" dirty="0" err="1">
                          <a:effectLst/>
                          <a:latin typeface="quote-cjk-patch"/>
                        </a:rPr>
                        <a:t>Jira</a:t>
                      </a:r>
                      <a:r>
                        <a:rPr lang="ru-RU" b="0" dirty="0">
                          <a:effectLst/>
                          <a:latin typeface="quote-cjk-patch"/>
                        </a:rPr>
                        <a:t>, </a:t>
                      </a:r>
                      <a:r>
                        <a:rPr lang="ru-RU" b="0" dirty="0" err="1">
                          <a:effectLst/>
                          <a:latin typeface="quote-cjk-patch"/>
                        </a:rPr>
                        <a:t>GitHub</a:t>
                      </a:r>
                      <a:r>
                        <a:rPr lang="ru-RU" b="0" dirty="0">
                          <a:effectLst/>
                          <a:latin typeface="quote-cjk-patch"/>
                        </a:rPr>
                        <a:t>) для уточнения оценок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442639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effectLst/>
                          <a:latin typeface="quote-cjk-patch"/>
                        </a:rPr>
                        <a:t>Crux (</a:t>
                      </a:r>
                      <a:r>
                        <a:rPr lang="ru-RU" b="1" dirty="0">
                          <a:effectLst/>
                          <a:latin typeface="quote-cjk-patch"/>
                        </a:rPr>
                        <a:t>Прямой)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effectLst/>
                          <a:latin typeface="quote-cjk-patch"/>
                        </a:rPr>
                        <a:t>Due Diligence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effectLst/>
                          <a:latin typeface="quote-cjk-patch"/>
                        </a:rPr>
                        <a:t>Расчёт </a:t>
                      </a:r>
                      <a:r>
                        <a:rPr lang="ru-RU" b="0" dirty="0">
                          <a:effectLst/>
                          <a:latin typeface="quote-cjk-patch"/>
                        </a:rPr>
                        <a:t>оценки уже готовых проектов, с целью их улучшения, не делает оценку с нуля 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Оценка проекта с начала разработки на этапе построения задания 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709586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Агрегаторы фриланса (Косв.)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Рынок оценок от исполнителей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Долгий выбор исполнителей</a:t>
                      </a:r>
                      <a:endParaRPr lang="ru-RU" dirty="0"/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Мгновенная AI-оценка, а не долгий </a:t>
                      </a:r>
                      <a:r>
                        <a:rPr lang="ru-RU" dirty="0" smtClean="0"/>
                        <a:t>поиск исполнителя</a:t>
                      </a:r>
                      <a:endParaRPr lang="ru-RU" dirty="0"/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59544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Онлайн-калькуляторы (Косв.)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Шаблонный расчет цены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 детализированный расчет,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не сложные проекты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Глубокий анализ сложности, а не шаблонный подсчет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8928702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1" dirty="0" err="1"/>
                        <a:t>Внутр</a:t>
                      </a:r>
                      <a:r>
                        <a:rPr lang="ru-RU" b="1" dirty="0"/>
                        <a:t>. экспертиза (Косв.)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Оценка </a:t>
                      </a:r>
                      <a:r>
                        <a:rPr lang="en-US" dirty="0"/>
                        <a:t>senior-</a:t>
                      </a:r>
                      <a:r>
                        <a:rPr lang="ru-RU" dirty="0"/>
                        <a:t>разработчиком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Влияние опыта специалиста на стоимость</a:t>
                      </a:r>
                      <a:endParaRPr lang="ru-RU" dirty="0"/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Непредвзятость(исключение человеческого фактора) </a:t>
                      </a:r>
                      <a:endParaRPr lang="ru-RU" dirty="0"/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929253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52998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Идея и разработка концепции. Анализ конкурентов. Поиск технического решения.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Сбор </a:t>
            </a:r>
            <a:r>
              <a:rPr lang="ru-RU" dirty="0"/>
              <a:t>обратной связи. </a:t>
            </a:r>
            <a:r>
              <a:rPr lang="ru-RU" dirty="0" smtClean="0"/>
              <a:t>Анализ. Привлечение</a:t>
            </a:r>
            <a:r>
              <a:rPr lang="ru-RU" dirty="0" smtClean="0"/>
              <a:t> </a:t>
            </a:r>
            <a:r>
              <a:rPr lang="ru-RU" dirty="0"/>
              <a:t>программистов более высокого </a:t>
            </a:r>
            <a:r>
              <a:rPr lang="ru-RU" dirty="0" smtClean="0"/>
              <a:t>уровня. Доработка</a:t>
            </a:r>
            <a:r>
              <a:rPr lang="ru-RU" dirty="0" smtClean="0"/>
              <a:t>. Выпуск полноценной версии продукта.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Разработка программы\подключение серверов. </a:t>
            </a:r>
            <a:r>
              <a:rPr lang="ru-RU" dirty="0"/>
              <a:t>Создание, </a:t>
            </a:r>
            <a:r>
              <a:rPr lang="ru-RU" dirty="0" smtClean="0"/>
              <a:t>запуск </a:t>
            </a:r>
            <a:r>
              <a:rPr lang="ru-RU" dirty="0"/>
              <a:t>и тестирование </a:t>
            </a:r>
            <a:r>
              <a:rPr lang="en-US" dirty="0" smtClean="0"/>
              <a:t>MVP</a:t>
            </a:r>
            <a:r>
              <a:rPr lang="ru-RU" dirty="0"/>
              <a:t>.(с неполными функциями</a:t>
            </a:r>
            <a:r>
              <a:rPr lang="en-US" dirty="0"/>
              <a:t>, </a:t>
            </a:r>
            <a:r>
              <a:rPr lang="ru-RU" dirty="0"/>
              <a:t>выдающий примерную смету, из за маленькой базы данных)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Выход на </a:t>
            </a:r>
            <a:r>
              <a:rPr lang="ru-RU" dirty="0" smtClean="0"/>
              <a:t>рынок</a:t>
            </a:r>
            <a:r>
              <a:rPr lang="en-US" dirty="0" smtClean="0"/>
              <a:t>: </a:t>
            </a:r>
            <a:r>
              <a:rPr lang="ru-RU" dirty="0" smtClean="0"/>
              <a:t>з</a:t>
            </a:r>
            <a:r>
              <a:rPr lang="ru-RU" dirty="0" smtClean="0"/>
              <a:t>апуск </a:t>
            </a:r>
            <a:r>
              <a:rPr lang="ru-RU" dirty="0"/>
              <a:t>рекламы. Поиск клиентов. Первые </a:t>
            </a:r>
            <a:r>
              <a:rPr lang="ru-RU" dirty="0" smtClean="0"/>
              <a:t>продажи.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Октябрь-ноябрь 2025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Январь 2025- март 2026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Март – апрель 2026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7"/>
          </p:nvPr>
        </p:nvSpPr>
        <p:spPr>
          <a:xfrm>
            <a:off x="6040647" y="5706322"/>
            <a:ext cx="1693800" cy="326925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Апрель –июнь 2026</a:t>
            </a:r>
          </a:p>
        </p:txBody>
      </p:sp>
    </p:spTree>
    <p:extLst>
      <p:ext uri="{BB962C8B-B14F-4D97-AF65-F5344CB8AC3E}">
        <p14:creationId xmlns:p14="http://schemas.microsoft.com/office/powerpoint/2010/main" val="258467792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72862" y="1095324"/>
            <a:ext cx="11416201" cy="3636474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ru-RU" sz="1800" dirty="0"/>
              <a:t>Болевые точки </a:t>
            </a:r>
            <a:r>
              <a:rPr lang="ru-RU" sz="1800" dirty="0" smtClean="0"/>
              <a:t>наших потребительских </a:t>
            </a:r>
            <a:r>
              <a:rPr lang="ru-RU" sz="1800" dirty="0"/>
              <a:t>сегментов: </a:t>
            </a:r>
            <a:endParaRPr lang="ru-RU" sz="1800" dirty="0" smtClean="0"/>
          </a:p>
          <a:p>
            <a:pPr>
              <a:spcBef>
                <a:spcPts val="200"/>
              </a:spcBef>
            </a:pPr>
            <a:r>
              <a:rPr lang="ru-RU" sz="1800" dirty="0" smtClean="0"/>
              <a:t>Неясная </a:t>
            </a:r>
            <a:r>
              <a:rPr lang="ru-RU" sz="1800" dirty="0"/>
              <a:t>терминологию разработчиков</a:t>
            </a:r>
            <a:r>
              <a:rPr lang="en-US" sz="1800" dirty="0"/>
              <a:t>. </a:t>
            </a:r>
            <a:endParaRPr lang="ru-RU" sz="1800" dirty="0" smtClean="0"/>
          </a:p>
          <a:p>
            <a:pPr>
              <a:spcBef>
                <a:spcPts val="200"/>
              </a:spcBef>
            </a:pPr>
            <a:r>
              <a:rPr lang="ru-RU" sz="1800" dirty="0" smtClean="0"/>
              <a:t>Не возможность оценки влияния человеческого фактора на предлагаемую цену</a:t>
            </a:r>
            <a:r>
              <a:rPr lang="en-US" sz="1800" dirty="0" smtClean="0"/>
              <a:t>.</a:t>
            </a:r>
            <a:endParaRPr lang="ru-RU" sz="1800" dirty="0" smtClean="0"/>
          </a:p>
          <a:p>
            <a:pPr>
              <a:spcBef>
                <a:spcPts val="200"/>
              </a:spcBef>
            </a:pPr>
            <a:r>
              <a:rPr lang="ru-RU" sz="1800" dirty="0" smtClean="0"/>
              <a:t>Временные потери 5-7 </a:t>
            </a:r>
            <a:r>
              <a:rPr lang="ru-RU" sz="1800" dirty="0"/>
              <a:t>дней на получение оценок от </a:t>
            </a:r>
            <a:r>
              <a:rPr lang="ru-RU" sz="1800" dirty="0" smtClean="0"/>
              <a:t>студий.</a:t>
            </a:r>
          </a:p>
          <a:p>
            <a:pPr>
              <a:spcBef>
                <a:spcPts val="200"/>
              </a:spcBef>
            </a:pPr>
            <a:r>
              <a:rPr lang="ru-RU" sz="1800" dirty="0" smtClean="0"/>
              <a:t>Вынужден </a:t>
            </a:r>
            <a:r>
              <a:rPr lang="ru-RU" sz="1800" dirty="0"/>
              <a:t>многократно объяснять одну и ту же идею разным </a:t>
            </a:r>
            <a:r>
              <a:rPr lang="ru-RU" sz="1800" dirty="0" smtClean="0"/>
              <a:t>подрядчикам.</a:t>
            </a:r>
          </a:p>
          <a:p>
            <a:pPr>
              <a:spcBef>
                <a:spcPts val="200"/>
              </a:spcBef>
            </a:pPr>
            <a:r>
              <a:rPr lang="ru-RU" sz="1800" dirty="0" smtClean="0"/>
              <a:t>Финансовая неопределенность- не </a:t>
            </a:r>
            <a:r>
              <a:rPr lang="ru-RU" sz="1800" dirty="0"/>
              <a:t>может планировать бюджет </a:t>
            </a:r>
            <a:r>
              <a:rPr lang="ru-RU" sz="1800" dirty="0" smtClean="0"/>
              <a:t>проекта, потому ,что рискует </a:t>
            </a:r>
            <a:r>
              <a:rPr lang="ru-RU" sz="1800" dirty="0"/>
              <a:t>столкнуться со скрытыми </a:t>
            </a:r>
            <a:r>
              <a:rPr lang="ru-RU" sz="1800" dirty="0" smtClean="0"/>
              <a:t>или непредвиденными расходами </a:t>
            </a:r>
            <a:r>
              <a:rPr lang="ru-RU" sz="1800" dirty="0"/>
              <a:t>при </a:t>
            </a:r>
            <a:r>
              <a:rPr lang="ru-RU" sz="1800" dirty="0" smtClean="0"/>
              <a:t>разработке. </a:t>
            </a:r>
          </a:p>
          <a:p>
            <a:pPr>
              <a:spcBef>
                <a:spcPts val="200"/>
              </a:spcBef>
            </a:pPr>
            <a:endParaRPr lang="ru-RU" sz="1800" dirty="0" smtClean="0"/>
          </a:p>
          <a:p>
            <a:pPr>
              <a:spcBef>
                <a:spcPts val="200"/>
              </a:spcBef>
            </a:pPr>
            <a:r>
              <a:rPr lang="ru-RU" sz="1800" dirty="0" smtClean="0"/>
              <a:t>Использование </a:t>
            </a:r>
            <a:r>
              <a:rPr lang="ru-RU" sz="1800" dirty="0"/>
              <a:t>нашего продукта позволит с высокой точностью определить стоимость заказываемого </a:t>
            </a:r>
            <a:r>
              <a:rPr lang="ru-RU" sz="1800" dirty="0" smtClean="0"/>
              <a:t>продукта в краткие сроки </a:t>
            </a:r>
            <a:r>
              <a:rPr lang="ru-RU" sz="1800" dirty="0"/>
              <a:t>и </a:t>
            </a:r>
            <a:r>
              <a:rPr lang="ru-RU" sz="1800" dirty="0" smtClean="0"/>
              <a:t>дает детализированный отчет без необходимости многократного разъяснения ТЗ.</a:t>
            </a:r>
            <a:endParaRPr lang="ru-RU" sz="1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372862" y="4331602"/>
            <a:ext cx="11339723" cy="1864244"/>
          </a:xfrm>
        </p:spPr>
        <p:txBody>
          <a:bodyPr>
            <a:normAutofit/>
          </a:bodyPr>
          <a:lstStyle/>
          <a:p>
            <a:r>
              <a:rPr lang="ru-RU" sz="1800" dirty="0"/>
              <a:t>Наш сервис решает проблему через Telegram-бота который становится персональным AI-консультантом. Пользователь просто описывает свою идею в чате как если бы общался с живым специалистом. Бот задает уточняющие вопросы чтобы понять детали проекта и его специфику. На основе этого разговора искусственный интеллект проводит мгновенный анализ проекта выполняя несколько ключевых действий.</a:t>
            </a:r>
          </a:p>
        </p:txBody>
      </p:sp>
    </p:spTree>
    <p:extLst>
      <p:ext uri="{BB962C8B-B14F-4D97-AF65-F5344CB8AC3E}">
        <p14:creationId xmlns:p14="http://schemas.microsoft.com/office/powerpoint/2010/main" val="421664933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4739D-D62B-4019-94ED-D2BC8DB0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B60170C-E0AA-4705-9D05-72C277CE69E9}"/>
              </a:ext>
            </a:extLst>
          </p:cNvPr>
          <p:cNvSpPr/>
          <p:nvPr/>
        </p:nvSpPr>
        <p:spPr>
          <a:xfrm>
            <a:off x="606490" y="1035699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3B3904-E747-4805-B3B1-FBA635941992}"/>
              </a:ext>
            </a:extLst>
          </p:cNvPr>
          <p:cNvSpPr/>
          <p:nvPr/>
        </p:nvSpPr>
        <p:spPr>
          <a:xfrm>
            <a:off x="6342791" y="863638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5E110CE-66C9-4461-BBD9-486C412EA9EB}"/>
              </a:ext>
            </a:extLst>
          </p:cNvPr>
          <p:cNvSpPr/>
          <p:nvPr/>
        </p:nvSpPr>
        <p:spPr>
          <a:xfrm>
            <a:off x="3741990" y="3924087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7714C4-2614-4488-8CE9-FF08B1C3770F}"/>
              </a:ext>
            </a:extLst>
          </p:cNvPr>
          <p:cNvSpPr txBox="1"/>
          <p:nvPr/>
        </p:nvSpPr>
        <p:spPr>
          <a:xfrm>
            <a:off x="2211355" y="1324947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Давиденко Владислав Евгеньевич, </a:t>
            </a:r>
          </a:p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Лидер</a:t>
            </a:r>
          </a:p>
          <a:p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7057623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F7F08C-EB86-4D64-9E08-B2B7EB29AC78}"/>
              </a:ext>
            </a:extLst>
          </p:cNvPr>
          <p:cNvSpPr txBox="1"/>
          <p:nvPr/>
        </p:nvSpPr>
        <p:spPr>
          <a:xfrm>
            <a:off x="5435282" y="4262829"/>
            <a:ext cx="3359021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Белов Валерий Сергеевич, </a:t>
            </a:r>
          </a:p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Разработчик,</a:t>
            </a:r>
          </a:p>
          <a:p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Gilroy-ExtraBold"/>
              </a:rPr>
              <a:t>7057624</a:t>
            </a:r>
            <a:endParaRPr lang="ru-RU" sz="2000" dirty="0">
              <a:solidFill>
                <a:srgbClr val="7030A0"/>
              </a:solidFill>
              <a:latin typeface="Gilroy-ExtraBold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D470A7-7A19-419C-95CB-BD1C63EE6D10}"/>
              </a:ext>
            </a:extLst>
          </p:cNvPr>
          <p:cNvSpPr txBox="1"/>
          <p:nvPr/>
        </p:nvSpPr>
        <p:spPr>
          <a:xfrm>
            <a:off x="7802039" y="763907"/>
            <a:ext cx="3359021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Петросян Армен </a:t>
            </a:r>
            <a:r>
              <a:rPr lang="ru-RU" sz="2000" dirty="0" err="1">
                <a:solidFill>
                  <a:srgbClr val="7030A0"/>
                </a:solidFill>
                <a:latin typeface="Gilroy-ExtraBold"/>
              </a:rPr>
              <a:t>Арташесович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, </a:t>
            </a:r>
          </a:p>
          <a:p>
            <a:r>
              <a:rPr lang="ru-RU" sz="2000" dirty="0">
                <a:solidFill>
                  <a:srgbClr val="7030A0"/>
                </a:solidFill>
                <a:latin typeface="Gilroy-ExtraBold"/>
              </a:rPr>
              <a:t>Разработчик,</a:t>
            </a:r>
          </a:p>
          <a:p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6181732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BAB1A4-9CAF-4756-B6FE-5714568DC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50" y="1035698"/>
            <a:ext cx="1583642" cy="211372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1A8E229-AF52-4BD5-814F-2DC8EC7C0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248" y="763907"/>
            <a:ext cx="1583642" cy="211372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C94EFA2-6477-4799-A95E-AC50D234D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297" y="3812540"/>
            <a:ext cx="1502363" cy="200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1353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+79873410292</a:t>
            </a:r>
          </a:p>
          <a:p>
            <a:r>
              <a:rPr lang="en-US" dirty="0"/>
              <a:t>+79538354487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tgbelova75@gmail.com</a:t>
            </a:r>
            <a:endParaRPr lang="en-US" dirty="0"/>
          </a:p>
          <a:p>
            <a:r>
              <a:rPr lang="en-US" dirty="0"/>
              <a:t>davidenkovladislav2005@mail.ru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2235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4238</TotalTime>
  <Words>766</Words>
  <Application>Microsoft Office PowerPoint</Application>
  <PresentationFormat>Широкоэкранный</PresentationFormat>
  <Paragraphs>78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Gilroy-ExtraBold</vt:lpstr>
      <vt:lpstr>Gilroy-Light</vt:lpstr>
      <vt:lpstr>Helvetica</vt:lpstr>
      <vt:lpstr>Helvetica Neue</vt:lpstr>
      <vt:lpstr>quote-cjk-patch</vt:lpstr>
      <vt:lpstr>Тема Office</vt:lpstr>
      <vt:lpstr>AI-решения для автоматической оценки трудоёмкости и стоимости IT-проектов(Cost application)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Vlad</cp:lastModifiedBy>
  <cp:revision>182</cp:revision>
  <dcterms:modified xsi:type="dcterms:W3CDTF">2025-10-21T16:14:04Z</dcterms:modified>
</cp:coreProperties>
</file>