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slides/slide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12192000" cy="6858000"/>
  <p:defaultTextStyle>
    <a:defPPr>
      <a:defRPr lang="en-US"/>
    </a:defPPr>
    <a:lvl1pPr marL="0" algn="l" defTabSz="914400">
      <a:defRPr sz="1800">
        <a:solidFill>
          <a:schemeClr val="tx1"/>
        </a:solidFill>
        <a:latin typeface="+mn-lt"/>
        <a:ea typeface="+mn-ea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BECD7192-F761-6AAA-F04B-7D88518C2D9A}">
  <a:tblStyle styleId="{BECD7192-F761-6AAA-F04B-7D88518C2D9A}" styleName="Medium Style 1">
    <a:wholeTbl>
      <a:tcTxStyle>
        <a:fontRef idx="minor"/>
        <a:schemeClr val="dk1"/>
      </a:tcTxStyle>
      <a:tcStyle>
        <a:tcBdr>
          <a:left>
            <a:ln w="12700">
              <a:solidFill>
                <a:schemeClr val="dk1"/>
              </a:solidFill>
            </a:ln>
          </a:left>
          <a:right>
            <a:ln w="12700">
              <a:solidFill>
                <a:schemeClr val="dk1"/>
              </a:solidFill>
            </a:ln>
          </a:right>
          <a:top>
            <a:ln w="12700">
              <a:solidFill>
                <a:schemeClr val="dk1"/>
              </a:solidFill>
            </a:ln>
          </a:top>
          <a:bottom>
            <a:ln w="12700">
              <a:solidFill>
                <a:schemeClr val="dk1"/>
              </a:solidFill>
            </a:ln>
          </a:bottom>
          <a:insideH>
            <a:ln w="12700">
              <a:solidFill>
                <a:schemeClr val="dk1"/>
              </a:solidFill>
            </a:ln>
          </a:insideH>
          <a:insideV>
            <a:ln w="12700"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band2V>
      <a:tcStyle>
        <a:tcBdr/>
        <a:fill>
          <a:solidFill>
            <a:schemeClr val="dk1">
              <a:tint val="20000"/>
            </a:schemeClr>
          </a:solidFill>
        </a:fill>
      </a:tcStyle>
    </a:band2V>
    <a:lastCol>
      <a:tcTxStyle b="on">
        <a:fontRef idx="minor"/>
        <a:schemeClr val="dk1"/>
      </a:tcTxStyle>
      <a:tcStyle>
        <a:tcBdr/>
      </a:tcStyle>
    </a:lastCol>
    <a:firstCol>
      <a:tcTxStyle b="on">
        <a:fontRef idx="minor"/>
        <a:schemeClr val="dk1"/>
      </a:tcTxStyle>
      <a:tcStyle>
        <a:tcBdr/>
      </a:tcStyle>
    </a:firstCol>
    <a:lastRow>
      <a:tcTxStyle b="on">
        <a:fontRef idx="minor"/>
        <a:schemeClr val="dk1"/>
      </a:tcTxStyle>
      <a:tcStyle>
        <a:tcBdr>
          <a:top>
            <a:ln w="38100">
              <a:solidFill>
                <a:schemeClr val="dk1"/>
              </a:solidFill>
              <a:round/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presProps" Target="presProps.xml" /><Relationship Id="rId16" Type="http://schemas.openxmlformats.org/officeDocument/2006/relationships/tableStyles" Target="tableStyles.xml" /><Relationship Id="rId17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Title Slide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ctrTitle" hasCustomPrompt="0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5" name="Subtitle 2" hidden="0"/>
          <p:cNvSpPr>
            <a:spLocks noGrp="1"/>
          </p:cNvSpPr>
          <p:nvPr isPhoto="0" userDrawn="0">
            <p:ph type="subTitle" idx="1" hasCustomPrompt="0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/>
          </a:p>
        </p:txBody>
      </p:sp>
      <p:sp>
        <p:nvSpPr>
          <p:cNvPr id="6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en-US"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/>
            </a:fld>
            <a:endParaRPr lang="en-US"/>
          </a:p>
        </p:txBody>
      </p:sp>
    </p:spTree>
  </p:cSld>
  <p:clrMapOvr>
    <a:masterClrMapping/>
  </p:clrMapOvr>
  <p:hf dt="1" ftr="1" hdr="1" sldNum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Title and Conten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6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en-US"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/>
            </a:fld>
            <a:endParaRPr lang="en-US"/>
          </a:p>
        </p:txBody>
      </p:sp>
    </p:spTree>
  </p:cSld>
  <p:clrMapOvr>
    <a:masterClrMapping/>
  </p:clrMapOvr>
  <p:hf dt="1" ftr="1" hdr="1" sldNum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Section Header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5" name="Text Placehold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6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en-US"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/>
            </a:fld>
            <a:endParaRPr lang="en-US"/>
          </a:p>
        </p:txBody>
      </p:sp>
    </p:spTree>
  </p:cSld>
  <p:clrMapOvr>
    <a:masterClrMapping/>
  </p:clrMapOvr>
  <p:hf dt="1" ftr="1" hdr="1" sldNum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Two Conten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sz="half" idx="1" hasCustomPrompt="0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6" name="Content Placeholder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7" name="Date Placeholder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en-US"/>
          </a:p>
        </p:txBody>
      </p:sp>
      <p:sp>
        <p:nvSpPr>
          <p:cNvPr id="8" name="Footer Placehold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/>
            </a:fld>
            <a:endParaRPr lang="en-US"/>
          </a:p>
        </p:txBody>
      </p:sp>
    </p:spTree>
  </p:cSld>
  <p:clrMapOvr>
    <a:masterClrMapping/>
  </p:clrMapOvr>
  <p:hf dt="1" ftr="1" hdr="1" sldNum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Comparison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5" name="Text Placehold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6" name="Content Placeholder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7" name="Text Placeholder 4" hidden="0"/>
          <p:cNvSpPr>
            <a:spLocks noGrp="1"/>
          </p:cNvSpPr>
          <p:nvPr isPhoto="0" userDrawn="0">
            <p:ph type="body" sz="quarter" idx="3" hasCustomPrompt="0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8" name="Content Placeholder 5" hidden="0"/>
          <p:cNvSpPr>
            <a:spLocks noGrp="1"/>
          </p:cNvSpPr>
          <p:nvPr isPhoto="0" userDrawn="0">
            <p:ph sz="quarter" idx="4" hasCustomPrompt="0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9" name="Date Placeholder 6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en-US"/>
          </a:p>
        </p:txBody>
      </p:sp>
      <p:sp>
        <p:nvSpPr>
          <p:cNvPr id="10" name="Footer Placeholder 7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Slide Number Placeholder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/>
            </a:fld>
            <a:endParaRPr lang="en-US"/>
          </a:p>
        </p:txBody>
      </p:sp>
    </p:spTree>
  </p:cSld>
  <p:clrMapOvr>
    <a:masterClrMapping/>
  </p:clrMapOvr>
  <p:hf dt="1" ftr="1" hdr="1" sldNum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Title Only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5" name="Date Placeholder 2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en-US"/>
          </a:p>
        </p:txBody>
      </p:sp>
      <p:sp>
        <p:nvSpPr>
          <p:cNvPr id="6" name="Footer Placeholder 3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4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/>
            </a:fld>
            <a:endParaRPr lang="en-US"/>
          </a:p>
        </p:txBody>
      </p:sp>
    </p:spTree>
  </p:cSld>
  <p:clrMapOvr>
    <a:masterClrMapping/>
  </p:clrMapOvr>
  <p:hf dt="1" ftr="1" hdr="1" sldNum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Blank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Date Placeholder 1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en-US"/>
          </a:p>
        </p:txBody>
      </p:sp>
      <p:sp>
        <p:nvSpPr>
          <p:cNvPr id="5" name="Footer Placeholder 2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3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/>
            </a:fld>
            <a:endParaRPr lang="en-US"/>
          </a:p>
        </p:txBody>
      </p:sp>
    </p:spTree>
  </p:cSld>
  <p:clrMapOvr>
    <a:masterClrMapping/>
  </p:clrMapOvr>
  <p:hf dt="1" ftr="1" hdr="1" sldNum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Content with Caption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6" name="Text Placeholder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7" name="Date Placeholder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en-US"/>
          </a:p>
        </p:txBody>
      </p:sp>
      <p:sp>
        <p:nvSpPr>
          <p:cNvPr id="8" name="Footer Placehold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/>
            </a:fld>
            <a:endParaRPr lang="en-US"/>
          </a:p>
        </p:txBody>
      </p:sp>
    </p:spTree>
  </p:cSld>
  <p:clrMapOvr>
    <a:masterClrMapping/>
  </p:clrMapOvr>
  <p:hf dt="1" ftr="1" hdr="1" sldNum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Picture with Caption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5" name="Picture Placeholder 2" hidden="0"/>
          <p:cNvSpPr>
            <a:spLocks noChangeAspect="1" noGrp="1"/>
          </p:cNvSpPr>
          <p:nvPr isPhoto="0" userDrawn="0">
            <p:ph type="pic" idx="1" hasCustomPrompt="0"/>
          </p:nvPr>
        </p:nvSpPr>
        <p:spPr bwMode="auto"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en-US"/>
              <a:t>Click icon to add picture</a:t>
            </a:r>
            <a:endParaRPr/>
          </a:p>
        </p:txBody>
      </p:sp>
      <p:sp>
        <p:nvSpPr>
          <p:cNvPr id="6" name="Text Placeholder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7" name="Date Placeholder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en-US"/>
          </a:p>
        </p:txBody>
      </p:sp>
      <p:sp>
        <p:nvSpPr>
          <p:cNvPr id="8" name="Footer Placehold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/>
            </a:fld>
            <a:endParaRPr lang="en-US"/>
          </a:p>
        </p:txBody>
      </p:sp>
    </p:spTree>
  </p:cSld>
  <p:clrMapOvr>
    <a:masterClrMapping/>
  </p:clrMapOvr>
  <p:hf dt="1" ftr="1" hdr="1" sldNum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Title and Vertical Tex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5" name="Vertical Text Placeholder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6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en-US"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/>
            </a:fld>
            <a:endParaRPr lang="en-US"/>
          </a:p>
        </p:txBody>
      </p:sp>
    </p:spTree>
  </p:cSld>
  <p:clrMapOvr>
    <a:masterClrMapping/>
  </p:clrMapOvr>
  <p:hf dt="1" ftr="1" hdr="1" sldNum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Vertical Title and Tex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Vertical Title 1" hidden="0"/>
          <p:cNvSpPr>
            <a:spLocks noGrp="1"/>
          </p:cNvSpPr>
          <p:nvPr isPhoto="0" userDrawn="0">
            <p:ph type="title" orient="vert" hasCustomPrompt="0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5" name="Vertical Text Placeholder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6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en-US"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/>
            </a:fld>
            <a:endParaRPr lang="en-US"/>
          </a:p>
        </p:txBody>
      </p:sp>
    </p:spTree>
  </p:cSld>
  <p:clrMapOvr>
    <a:masterClrMapping/>
  </p:clrMapOvr>
  <p:hf dt="1" ftr="1" hdr="1" sldNum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Placeholder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5" name="Text Placehold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6" name="Date Placeholder 3" hidden="0"/>
          <p:cNvSpPr>
            <a:spLocks noGrp="1"/>
          </p:cNvSpPr>
          <p:nvPr isPhoto="0" userDrawn="0">
            <p:ph type="dt" sz="half" idx="2" hasCustomPrompt="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en-US"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3" hasCustomPrompt="0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 hidden="0"/>
          <p:cNvSpPr>
            <a:spLocks noGrp="1"/>
          </p:cNvSpPr>
          <p:nvPr isPhoto="0" userDrawn="0">
            <p:ph type="sldNum" sz="quarter" idx="4" hasCustomPrompt="0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rPr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1" ftr="1" hdr="1" sldNum="1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6.jpg"/><Relationship Id="rId7" Type="http://schemas.openxmlformats.org/officeDocument/2006/relationships/image" Target="../media/image7.jpg"/><Relationship Id="rId8" Type="http://schemas.openxmlformats.org/officeDocument/2006/relationships/image" Target="../media/image8.jpg"/><Relationship Id="rId9" Type="http://schemas.openxmlformats.org/officeDocument/2006/relationships/image" Target="../media/image9.jpg"/><Relationship Id="rId10" Type="http://schemas.openxmlformats.org/officeDocument/2006/relationships/image" Target="../media/image10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Relationship Id="rId3" Type="http://schemas.openxmlformats.org/officeDocument/2006/relationships/image" Target="../media/image5.jpg"/><Relationship Id="rId4" Type="http://schemas.openxmlformats.org/officeDocument/2006/relationships/image" Target="../media/image3.jpg"/><Relationship Id="rId5" Type="http://schemas.openxmlformats.org/officeDocument/2006/relationships/image" Target="../media/image11.jpg"/><Relationship Id="rId6" Type="http://schemas.openxmlformats.org/officeDocument/2006/relationships/image" Target="../media/image4.jpg"/><Relationship Id="rId7" Type="http://schemas.openxmlformats.org/officeDocument/2006/relationships/image" Target="../media/image6.jp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www.booking.com/" TargetMode="External"/><Relationship Id="rId3" Type="http://schemas.openxmlformats.org/officeDocument/2006/relationships/hyperlink" Target="https://www.airbnb.ru/" TargetMode="External"/><Relationship Id="rId4" Type="http://schemas.openxmlformats.org/officeDocument/2006/relationships/hyperlink" Target="https://miksanadv.ru/" TargetMode="External"/><Relationship Id="rId5" Type="http://schemas.openxmlformats.org/officeDocument/2006/relationships/hyperlink" Target="https://&#1082;&#1088;&#1099;&#1084;&#1089;&#1082;&#1080;&#1077;&#1090;&#1088;&#1086;&#1087;&#1099;.&#1088;&#1092;/trail/tropa-golitsyna-mys-kapchik-novyj-svet/" TargetMode="External"/><Relationship Id="rId6" Type="http://schemas.openxmlformats.org/officeDocument/2006/relationships/hyperlink" Target="https://tourstart.org/tour/2022_Hjem_fra_Sverige_197381" TargetMode="External"/><Relationship Id="rId7" Type="http://schemas.openxmlformats.org/officeDocument/2006/relationships/hyperlink" Target="https://vk.com/public164197847" TargetMode="External"/><Relationship Id="rId8" Type="http://schemas.openxmlformats.org/officeDocument/2006/relationships/hyperlink" Target="https://www.travel-tracker.ru/backend/map/get?track_id=63110166-2004-46c4-8087-680f9e49554d&amp;smooth_track=true&amp;locale=en" TargetMode="External"/><Relationship Id="rId9" Type="http://schemas.openxmlformats.org/officeDocument/2006/relationships/hyperlink" Target="https://4pda.to/forum/index.php?showtopic=895051&amp;st=0" TargetMode="Externa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g"/><Relationship Id="rId3" Type="http://schemas.openxmlformats.org/officeDocument/2006/relationships/hyperlink" Target="https://localtour.ru/" TargetMode="External"/><Relationship Id="rId4" Type="http://schemas.openxmlformats.org/officeDocument/2006/relationships/hyperlink" Target="https://vk.com/localtour" TargetMode="External"/><Relationship Id="rId5" Type="http://schemas.openxmlformats.org/officeDocument/2006/relationships/hyperlink" Target="https://t.me/localtour_ru" TargetMode="External"/><Relationship Id="rId6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890323264" name="Рисунок 1890323263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31042663" name="Прямоугольник 131042662" hidden="0"/>
          <p:cNvSpPr/>
          <p:nvPr isPhoto="0" userDrawn="0"/>
        </p:nvSpPr>
        <p:spPr bwMode="auto">
          <a:xfrm>
            <a:off x="1120891" y="2378954"/>
            <a:ext cx="9950213" cy="2100089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>
              <a:solidFill>
                <a:schemeClr val="bg1"/>
              </a:solidFill>
              <a:highlight>
                <a:srgbClr val="000000"/>
              </a:highlight>
            </a:endParaRPr>
          </a:p>
        </p:txBody>
      </p:sp>
      <p:sp>
        <p:nvSpPr>
          <p:cNvPr id="4" name="Title 1" hidden="0"/>
          <p:cNvSpPr>
            <a:spLocks noGrp="1"/>
          </p:cNvSpPr>
          <p:nvPr isPhoto="0" userDrawn="0">
            <p:ph type="ctrTitle" hasCustomPrompt="0"/>
          </p:nvPr>
        </p:nvSpPr>
        <p:spPr bwMode="auto">
          <a:xfrm>
            <a:off x="1321418" y="2371657"/>
            <a:ext cx="9549159" cy="1644315"/>
          </a:xfrm>
        </p:spPr>
        <p:txBody>
          <a:bodyPr vertOverflow="overflow" horzOverflow="clip" vert="horz" wrap="square" lIns="91440" tIns="45720" rIns="91440" bIns="45720" numCol="1" spcCol="0" rtlCol="0" fromWordArt="0" anchor="b" anchorCtr="0" forceAA="0" compatLnSpc="0">
            <a:noAutofit/>
          </a:bodyPr>
          <a:lstStyle/>
          <a:p>
            <a:pPr>
              <a:defRPr/>
            </a:pPr>
            <a:r>
              <a:rPr lang="en-US" sz="8600" b="1" i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LOCAL</a:t>
            </a:r>
            <a:r>
              <a:rPr lang="en-US" sz="8600" b="1" i="1">
                <a:latin typeface="Open Sans"/>
                <a:ea typeface="Open Sans"/>
                <a:cs typeface="Open Sans"/>
              </a:rPr>
              <a:t>TOUR</a:t>
            </a:r>
            <a:endParaRPr sz="9600"/>
          </a:p>
        </p:txBody>
      </p:sp>
      <p:sp>
        <p:nvSpPr>
          <p:cNvPr id="5" name="Subtitle 2" hidden="0"/>
          <p:cNvSpPr>
            <a:spLocks noGrp="1"/>
          </p:cNvSpPr>
          <p:nvPr isPhoto="0" userDrawn="0">
            <p:ph type="subTitle" idx="1" hasCustomPrompt="0"/>
          </p:nvPr>
        </p:nvSpPr>
        <p:spPr bwMode="auto">
          <a:xfrm>
            <a:off x="960471" y="3879189"/>
            <a:ext cx="10271053" cy="413936"/>
          </a:xfrm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noAutofit/>
          </a:bodyPr>
          <a:lstStyle/>
          <a:p>
            <a:pPr>
              <a:defRPr/>
            </a:pPr>
            <a:r>
              <a:rPr sz="2600" b="1" i="0" u="none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ГЕОСЕРВИС ДЛЯ </a:t>
            </a:r>
            <a:r>
              <a:rPr sz="2600" b="1"/>
              <a:t>ПУТЕШЕСТВЕННИКОВ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0015352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 sz="1200" b="0" i="0" u="none" strike="noStrike" cap="none" spc="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rPr>
              <a:t>Изменено: </a:t>
            </a:r>
            <a:r>
              <a:rPr lang="en-US" sz="1200" b="0" i="0" u="none" strike="noStrike" cap="none" spc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</a:rPr>
              <a:t>01.06.2022</a:t>
            </a:r>
            <a:endParaRPr/>
          </a:p>
        </p:txBody>
      </p:sp>
      <p:sp>
        <p:nvSpPr>
          <p:cNvPr id="1624346712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E092E732-F5AD-C43C-D4C7-79F68F1630BF}" type="slidenum">
              <a:rPr>
                <a:latin typeface="Open Sans"/>
                <a:ea typeface="Open Sans"/>
                <a:cs typeface="Open Sans"/>
              </a:rPr>
              <a:t/>
            </a:fld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2139414691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sz="4000" b="1" i="0" u="none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Уровень готовности продукта</a:t>
            </a:r>
            <a:endParaRPr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282686795" name="Content Placeholder 2" hidden="0"/>
          <p:cNvSpPr>
            <a:spLocks noGrp="1"/>
          </p:cNvSpPr>
          <p:nvPr isPhoto="0" userDrawn="0">
            <p:ph sz="half" idx="1" hasCustomPrompt="0"/>
          </p:nvPr>
        </p:nvSpPr>
        <p:spPr bwMode="auto">
          <a:xfrm>
            <a:off x="838198" y="1825624"/>
            <a:ext cx="4638220" cy="4351338"/>
          </a:xfrm>
        </p:spPr>
        <p:txBody>
          <a:bodyPr/>
          <a:lstStyle/>
          <a:p>
            <a:pPr marL="0" indent="0">
              <a:buFont typeface="Arial"/>
              <a:buNone/>
              <a:defRPr/>
            </a:pPr>
            <a:r>
              <a:rPr lang="en-US" sz="2800" b="1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УГТ2: Концепция технологии и/или ее применения сформулированы</a:t>
            </a:r>
            <a:r>
              <a:rPr lang="en-US" sz="28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 – продукт не готов, проект находится на стадии выдвинутых гипотез относительно решения проблемы потенциальных потребителей</a:t>
            </a:r>
            <a:endParaRPr sz="2800">
              <a:latin typeface="Open Sans"/>
              <a:ea typeface="Open Sans"/>
              <a:cs typeface="Open Sans"/>
            </a:endParaRPr>
          </a:p>
        </p:txBody>
      </p:sp>
      <p:sp>
        <p:nvSpPr>
          <p:cNvPr id="1770241470" name="Content Placeholder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6128131" y="1825624"/>
            <a:ext cx="5225668" cy="4351338"/>
          </a:xfrm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normAutofit/>
          </a:bodyPr>
          <a:lstStyle/>
          <a:p>
            <a:pPr marL="0" indent="0">
              <a:buFont typeface="Arial"/>
              <a:buNone/>
              <a:defRPr/>
            </a:pPr>
            <a:r>
              <a:rPr lang="en-US" sz="1000" b="0" i="0" u="none" strike="noStrike" cap="none" spc="0">
                <a:solidFill>
                  <a:schemeClr val="bg1">
                    <a:lumMod val="50000"/>
                  </a:schemeClr>
                </a:solidFill>
                <a:latin typeface="Open Sans"/>
                <a:ea typeface="Open Sans"/>
                <a:cs typeface="Open Sans"/>
              </a:rPr>
              <a:t>УГТ1: Основные принципы технологии изучены и опубликованы – продукт не готов, проект находится на стадии идеи; </a:t>
            </a:r>
            <a:endParaRPr sz="1000" b="0" i="0" u="none" strike="noStrike" cap="none" spc="0">
              <a:solidFill>
                <a:schemeClr val="bg1">
                  <a:lumMod val="50000"/>
                </a:schemeClr>
              </a:solidFill>
              <a:latin typeface="Open Sans"/>
              <a:ea typeface="Open Sans"/>
              <a:cs typeface="Open Sans"/>
            </a:endParaRPr>
          </a:p>
          <a:p>
            <a:pPr marL="0" indent="0">
              <a:buFont typeface="Arial"/>
              <a:buNone/>
              <a:defRPr/>
            </a:pPr>
            <a:r>
              <a:rPr lang="en-US" sz="1000" b="0" i="0" u="none" strike="noStrike" cap="none" spc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УГТ2: Концепция технологии и/или ее применения сформулированы – продукт не готов, проект находится на стадии выдвинутых гипотез относительно решения проблемы потенциальных потребителей; </a:t>
            </a:r>
            <a:endParaRPr sz="1000" b="0" i="0" u="none" strike="noStrike" cap="none" spc="0">
              <a:solidFill>
                <a:schemeClr val="bg1">
                  <a:lumMod val="50000"/>
                </a:schemeClr>
              </a:solidFill>
              <a:latin typeface="Open Sans"/>
              <a:ea typeface="Open Sans"/>
              <a:cs typeface="Open Sans"/>
            </a:endParaRPr>
          </a:p>
          <a:p>
            <a:pPr marL="0" indent="0">
              <a:buFont typeface="Arial"/>
              <a:buNone/>
              <a:defRPr/>
            </a:pPr>
            <a:r>
              <a:rPr lang="en-US" sz="1000" b="0" i="0" u="none" strike="noStrike" cap="none" spc="0">
                <a:solidFill>
                  <a:schemeClr val="bg1">
                    <a:lumMod val="50000"/>
                  </a:schemeClr>
                </a:solidFill>
                <a:latin typeface="Open Sans"/>
                <a:ea typeface="Open Sans"/>
                <a:cs typeface="Open Sans"/>
              </a:rPr>
              <a:t>УГТЗ: Критические функции и/или характеристики подтверждены аналитическим и экспериментальным путем – продукт не готов, проект находится на стадии подтверждения технического решения проблемы;</a:t>
            </a:r>
            <a:endParaRPr sz="1000" b="0" i="0" u="none" strike="noStrike" cap="none" spc="0">
              <a:solidFill>
                <a:schemeClr val="bg1">
                  <a:lumMod val="50000"/>
                </a:schemeClr>
              </a:solidFill>
              <a:latin typeface="Open Sans"/>
              <a:ea typeface="Open Sans"/>
              <a:cs typeface="Open Sans"/>
            </a:endParaRPr>
          </a:p>
          <a:p>
            <a:pPr marL="0" indent="0">
              <a:buFont typeface="Arial"/>
              <a:buNone/>
              <a:defRPr/>
            </a:pPr>
            <a:r>
              <a:rPr lang="en-US" sz="1000" b="0" i="0" u="none" strike="noStrike" cap="none" spc="0">
                <a:solidFill>
                  <a:schemeClr val="bg1">
                    <a:lumMod val="50000"/>
                  </a:schemeClr>
                </a:solidFill>
                <a:latin typeface="Open Sans"/>
                <a:ea typeface="Open Sans"/>
                <a:cs typeface="Open Sans"/>
              </a:rPr>
              <a:t>УГТ4: Компонент и/или макет испытаны в лабораторном окружении – проект на стадии минимально жизнеспособного продукта (minimum viable product, далее – MVP), продукт нуждается в значительной доработке;</a:t>
            </a:r>
            <a:endParaRPr sz="1000" b="0" i="0" u="none" strike="noStrike" cap="none" spc="0">
              <a:solidFill>
                <a:schemeClr val="bg1">
                  <a:lumMod val="50000"/>
                </a:schemeClr>
              </a:solidFill>
              <a:latin typeface="Open Sans"/>
              <a:ea typeface="Open Sans"/>
              <a:cs typeface="Open Sans"/>
            </a:endParaRPr>
          </a:p>
          <a:p>
            <a:pPr marL="0" indent="0">
              <a:buFont typeface="Arial"/>
              <a:buNone/>
              <a:defRPr/>
            </a:pPr>
            <a:r>
              <a:rPr lang="en-US" sz="1000" b="0" i="0" u="none" strike="noStrike" cap="none" spc="0">
                <a:solidFill>
                  <a:schemeClr val="bg1">
                    <a:lumMod val="50000"/>
                  </a:schemeClr>
                </a:solidFill>
                <a:latin typeface="Open Sans"/>
                <a:ea typeface="Open Sans"/>
                <a:cs typeface="Open Sans"/>
              </a:rPr>
              <a:t>УГТ5: Компонент и/или макет испытаны в окружении, близком к реальному – проект на стадии минимально жизнеспособного продукта (minimum viable product, далее – MVP), продукт нуждается в незначительной доработке;</a:t>
            </a:r>
            <a:endParaRPr sz="1000" b="0" i="0" u="none" strike="noStrike" cap="none" spc="0">
              <a:solidFill>
                <a:schemeClr val="bg1">
                  <a:lumMod val="50000"/>
                </a:schemeClr>
              </a:solidFill>
              <a:latin typeface="Open Sans"/>
              <a:ea typeface="Open Sans"/>
              <a:cs typeface="Open Sans"/>
            </a:endParaRPr>
          </a:p>
          <a:p>
            <a:pPr marL="0" indent="0">
              <a:buFont typeface="Arial"/>
              <a:buNone/>
              <a:defRPr/>
            </a:pPr>
            <a:r>
              <a:rPr lang="en-US" sz="1000" b="0" i="0" u="none" strike="noStrike" cap="none" spc="0">
                <a:solidFill>
                  <a:schemeClr val="bg1">
                    <a:lumMod val="50000"/>
                  </a:schemeClr>
                </a:solidFill>
                <a:latin typeface="Open Sans"/>
                <a:ea typeface="Open Sans"/>
                <a:cs typeface="Open Sans"/>
              </a:rPr>
              <a:t>УГТ6: Модель системы/подсистемы или прототип продемонстрированы в окружении, близком к реальному – проект на стадии MVP, продукт готов к использованию;</a:t>
            </a:r>
            <a:endParaRPr sz="1000" b="0" i="0" u="none" strike="noStrike" cap="none" spc="0">
              <a:solidFill>
                <a:schemeClr val="bg1">
                  <a:lumMod val="50000"/>
                </a:schemeClr>
              </a:solidFill>
              <a:latin typeface="Open Sans"/>
              <a:ea typeface="Open Sans"/>
              <a:cs typeface="Open Sans"/>
            </a:endParaRPr>
          </a:p>
          <a:p>
            <a:pPr marL="0" indent="0">
              <a:buFont typeface="Arial"/>
              <a:buNone/>
              <a:defRPr/>
            </a:pPr>
            <a:r>
              <a:rPr lang="en-US" sz="1000" b="0" i="0" u="none" strike="noStrike" cap="none" spc="0">
                <a:solidFill>
                  <a:schemeClr val="bg1">
                    <a:lumMod val="50000"/>
                  </a:schemeClr>
                </a:solidFill>
                <a:latin typeface="Open Sans"/>
                <a:ea typeface="Open Sans"/>
                <a:cs typeface="Open Sans"/>
              </a:rPr>
              <a:t>УГТ7: Прототип системы продемонстрирован в условиях эксплуатации – проект на стадии MVP, продукт имеет тестовых пользователей;</a:t>
            </a:r>
            <a:endParaRPr sz="1000" b="0" i="0" u="none" strike="noStrike" cap="none" spc="0">
              <a:solidFill>
                <a:schemeClr val="bg1">
                  <a:lumMod val="50000"/>
                </a:schemeClr>
              </a:solidFill>
              <a:latin typeface="Open Sans"/>
              <a:ea typeface="Open Sans"/>
              <a:cs typeface="Open Sans"/>
            </a:endParaRPr>
          </a:p>
          <a:p>
            <a:pPr marL="0" indent="0">
              <a:buFont typeface="Arial"/>
              <a:buNone/>
              <a:defRPr/>
            </a:pPr>
            <a:r>
              <a:rPr lang="en-US" sz="1000" b="0" i="0" u="none" strike="noStrike" cap="none" spc="0">
                <a:solidFill>
                  <a:schemeClr val="bg1">
                    <a:lumMod val="50000"/>
                  </a:schemeClr>
                </a:solidFill>
                <a:latin typeface="Open Sans"/>
                <a:ea typeface="Open Sans"/>
                <a:cs typeface="Open Sans"/>
              </a:rPr>
              <a:t>УГТ8: Реальная система завершена и квалифицирована в ходе испытаний и демонстрации – продукт готов, проект находится на стадии готового решения; </a:t>
            </a:r>
            <a:endParaRPr sz="1000" b="0" i="0" u="none" strike="noStrike" cap="none" spc="0">
              <a:solidFill>
                <a:schemeClr val="bg1">
                  <a:lumMod val="50000"/>
                </a:schemeClr>
              </a:solidFill>
              <a:latin typeface="Open Sans"/>
              <a:ea typeface="Open Sans"/>
              <a:cs typeface="Open Sans"/>
            </a:endParaRPr>
          </a:p>
          <a:p>
            <a:pPr marL="0" indent="0">
              <a:buFont typeface="Arial"/>
              <a:buNone/>
              <a:defRPr/>
            </a:pPr>
            <a:r>
              <a:rPr lang="en-US" sz="1000" b="0" i="0" u="none" strike="noStrike" cap="none" spc="0">
                <a:solidFill>
                  <a:schemeClr val="bg1">
                    <a:lumMod val="50000"/>
                  </a:schemeClr>
                </a:solidFill>
                <a:latin typeface="Open Sans"/>
                <a:ea typeface="Open Sans"/>
                <a:cs typeface="Open Sans"/>
              </a:rPr>
              <a:t>УГТ9: Реальная система подтверждена путем успешной эксплуатации (достижения цели) – продукт готов, проект находится на стадии начала продаж. </a:t>
            </a:r>
            <a:endParaRPr sz="1000">
              <a:solidFill>
                <a:schemeClr val="bg1">
                  <a:lumMod val="50000"/>
                </a:schemeClr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767685117" name="Footer Placehold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>
                <a:latin typeface="Open Sans"/>
                <a:ea typeface="Open Sans"/>
                <a:cs typeface="Open Sans"/>
              </a:rPr>
              <a:t>LOCALTOUR.RU</a:t>
            </a:r>
            <a:endParaRPr>
              <a:latin typeface="Open Sans"/>
              <a:ea typeface="Open Sans"/>
              <a:cs typeface="Open Sans"/>
            </a:endParaRPr>
          </a:p>
        </p:txBody>
      </p:sp>
      <p:cxnSp>
        <p:nvCxnSpPr>
          <p:cNvPr id="2" name="Прямая соединительная линия 1" hidden="0"/>
          <p:cNvCxnSpPr>
            <a:cxnSpLocks/>
          </p:cNvCxnSpPr>
          <p:nvPr isPhoto="0" userDrawn="0"/>
        </p:nvCxnSpPr>
        <p:spPr bwMode="auto">
          <a:xfrm>
            <a:off x="5947657" y="1870341"/>
            <a:ext cx="0" cy="4140868"/>
          </a:xfrm>
          <a:prstGeom prst="line">
            <a:avLst/>
          </a:prstGeom>
          <a:ln w="19049" cap="flat" cmpd="sng" algn="ctr">
            <a:solidFill>
              <a:srgbClr val="FF0000"/>
            </a:solidFill>
            <a:prstDash val="solid"/>
            <a:miter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8333002" name="Блок-схема: узел 418333001" hidden="0"/>
          <p:cNvSpPr/>
          <p:nvPr isPhoto="0" userDrawn="0"/>
        </p:nvSpPr>
        <p:spPr bwMode="auto">
          <a:xfrm>
            <a:off x="5785184" y="2296460"/>
            <a:ext cx="310814" cy="310814"/>
          </a:xfrm>
          <a:prstGeom prst="flowChartConnector">
            <a:avLst/>
          </a:prstGeom>
          <a:solidFill>
            <a:schemeClr val="bg1"/>
          </a:solidFill>
          <a:ln w="19049" cap="flat" cmpd="sng" algn="ctr">
            <a:solidFill>
              <a:srgbClr val="FF0000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>
              <a:latin typeface="Open Sans"/>
              <a:ea typeface="Open Sans"/>
              <a:cs typeface="Open San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75368698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 sz="1200" b="0" i="0" u="none" strike="noStrike" cap="none" spc="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rPr>
              <a:t>Изменено: </a:t>
            </a:r>
            <a:r>
              <a:rPr lang="en-US" sz="1200" b="0" i="0" u="none" strike="noStrike" cap="none" spc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</a:rPr>
              <a:t>05.08.2022</a:t>
            </a:r>
            <a:endParaRPr/>
          </a:p>
        </p:txBody>
      </p:sp>
      <p:sp>
        <p:nvSpPr>
          <p:cNvPr id="496479086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FCF0FDD-A2E1-73F7-7170-D0548800F0DA}" type="slidenum">
              <a:rPr>
                <a:latin typeface="Open Sans"/>
                <a:ea typeface="Open Sans"/>
                <a:cs typeface="Open Sans"/>
              </a:rPr>
              <a:t/>
            </a:fld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286759540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 sz="4000" b="1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Задачи</a:t>
            </a:r>
            <a:r>
              <a:rPr lang="en-US" sz="4000" b="1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4000" b="1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проекта и решение</a:t>
            </a:r>
            <a:endParaRPr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810277165" name="Footer Placehold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>
                <a:latin typeface="Open Sans"/>
                <a:ea typeface="Open Sans"/>
                <a:cs typeface="Open Sans"/>
              </a:rPr>
              <a:t>LOCALTOUR.RU</a:t>
            </a:r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1773450855" name="Content Placeholder 2" hidden="0"/>
          <p:cNvSpPr>
            <a:spLocks noGrp="1"/>
          </p:cNvSpPr>
          <p:nvPr isPhoto="0" userDrawn="0"/>
        </p:nvSpPr>
        <p:spPr bwMode="auto">
          <a:xfrm flipH="0" flipV="0">
            <a:off x="838197" y="1805170"/>
            <a:ext cx="10423404" cy="2461461"/>
          </a:xfrm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999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599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 typeface="Arial"/>
              <a:buNone/>
              <a:defRPr/>
            </a:pPr>
            <a:r>
              <a:rPr lang="en-US" sz="2000" b="1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Задачи:</a:t>
            </a:r>
            <a:endParaRPr sz="2000" b="0" i="0" u="none" strike="noStrike" cap="none" spc="0"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  <a:p>
            <a:pPr>
              <a:defRPr/>
            </a:pP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Приобщение людей к ведению здорового образа жизни через туризм, культуру, отдых, развлечения и спорт.</a:t>
            </a:r>
            <a:endParaRPr lang="en-US" sz="2000" b="0" i="0" u="none" strike="noStrike" cap="none" spc="0"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  <a:p>
            <a:pPr>
              <a:defRPr/>
            </a:pP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Популяризация</a:t>
            </a: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путешествий</a:t>
            </a: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повышение</a:t>
            </a: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их</a:t>
            </a: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качества и доступности в России</a:t>
            </a: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.</a:t>
            </a:r>
            <a:endParaRPr sz="2000" b="0" i="0" u="none" strike="noStrike" cap="none" spc="0"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  <a:p>
            <a:pPr>
              <a:defRPr/>
            </a:pP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Стимулирование качественного развития </a:t>
            </a: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природных территорий в России</a:t>
            </a: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.</a:t>
            </a:r>
            <a:endParaRPr sz="2000" b="0" i="0" u="none" strike="noStrike" cap="none" spc="0"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  <a:p>
            <a:pPr>
              <a:defRPr/>
            </a:pP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Возможность </a:t>
            </a: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заработка</a:t>
            </a: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локальных специалистов и их удержание</a:t>
            </a: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.</a:t>
            </a:r>
            <a:endParaRPr sz="2000" b="0" i="0" u="none" strike="noStrike" cap="none" spc="0"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657914945" name="Content Placeholder 2" hidden="0"/>
          <p:cNvSpPr>
            <a:spLocks noGrp="1"/>
          </p:cNvSpPr>
          <p:nvPr isPhoto="0" userDrawn="0"/>
        </p:nvSpPr>
        <p:spPr bwMode="auto">
          <a:xfrm flipH="0" flipV="0">
            <a:off x="838197" y="4396973"/>
            <a:ext cx="10423404" cy="1734552"/>
          </a:xfrm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999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599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 typeface="Arial"/>
              <a:buNone/>
              <a:defRPr/>
            </a:pPr>
            <a:r>
              <a:rPr lang="en-US" sz="2000" b="1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Решение</a:t>
            </a:r>
            <a:r>
              <a:rPr lang="en-US" sz="2000" b="1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:</a:t>
            </a: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 </a:t>
            </a:r>
            <a:endParaRPr lang="en-US" sz="2000" b="0" i="0" u="none" strike="noStrike" cap="none" spc="0"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  <a:p>
            <a:pPr marL="0" indent="0">
              <a:buFont typeface="Arial"/>
              <a:buNone/>
              <a:defRPr/>
            </a:pP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Создание веб-сайта и мобильных приложений с информацией по всем субъектам РФ и геосервисом </a:t>
            </a: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для комфортного туризма </a:t>
            </a: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по</a:t>
            </a: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 любым </a:t>
            </a: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природным и культурным объектам, местам </a:t>
            </a: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отдыха</a:t>
            </a: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 и развлечений с участием локальных гидов, переводчиков, этнических жителей, владельцев инвентаря и техники</a:t>
            </a: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.</a:t>
            </a:r>
            <a:endParaRPr sz="9000" b="0">
              <a:latin typeface="Open Sans"/>
              <a:ea typeface="Open Sans"/>
              <a:cs typeface="Open San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81581055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2082358" y="98937"/>
            <a:ext cx="10746549" cy="6190423"/>
          </a:xfrm>
          <a:prstGeom prst="rect">
            <a:avLst/>
          </a:prstGeom>
        </p:spPr>
      </p:pic>
      <p:sp>
        <p:nvSpPr>
          <p:cNvPr id="1791705265" name="" hidden="0"/>
          <p:cNvSpPr/>
          <p:nvPr isPhoto="0" userDrawn="0"/>
        </p:nvSpPr>
        <p:spPr bwMode="auto">
          <a:xfrm flipH="0" flipV="0">
            <a:off x="839602" y="2233994"/>
            <a:ext cx="2478057" cy="1089887"/>
          </a:xfrm>
          <a:prstGeom prst="round2SameRect">
            <a:avLst>
              <a:gd name="adj1" fmla="val 10187"/>
              <a:gd name="adj2" fmla="val 13939"/>
            </a:avLst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/>
          </a:p>
        </p:txBody>
      </p:sp>
      <p:grpSp>
        <p:nvGrpSpPr>
          <p:cNvPr id="1739029413" name="" hidden="0"/>
          <p:cNvGrpSpPr/>
          <p:nvPr isPhoto="0" userDrawn="0"/>
        </p:nvGrpSpPr>
        <p:grpSpPr bwMode="auto">
          <a:xfrm>
            <a:off x="4060202" y="1571556"/>
            <a:ext cx="2190146" cy="4505447"/>
            <a:chOff x="0" y="0"/>
            <a:chExt cx="2190146" cy="4505447"/>
          </a:xfrm>
        </p:grpSpPr>
        <p:sp>
          <p:nvSpPr>
            <p:cNvPr id="1187864455" name="" hidden="0"/>
            <p:cNvSpPr/>
            <p:nvPr isPhoto="0" userDrawn="0"/>
          </p:nvSpPr>
          <p:spPr bwMode="auto">
            <a:xfrm flipH="0" flipV="0">
              <a:off x="0" y="0"/>
              <a:ext cx="2190146" cy="4505447"/>
            </a:xfrm>
            <a:prstGeom prst="roundRect">
              <a:avLst>
                <a:gd name="adj" fmla="val 10000"/>
              </a:avLst>
            </a:prstGeom>
            <a:solidFill>
              <a:schemeClr val="tx1"/>
            </a:solidFill>
            <a:ln w="12700" cap="flat" cmpd="sng" algn="ctr">
              <a:solidFill>
                <a:schemeClr val="bg1"/>
              </a:solidFill>
              <a:prstDash val="solid"/>
              <a:miter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83768944" name="" hidden="0"/>
            <p:cNvSpPr/>
            <p:nvPr isPhoto="0" userDrawn="0"/>
          </p:nvSpPr>
          <p:spPr bwMode="auto">
            <a:xfrm flipH="0" flipV="0">
              <a:off x="68950" y="78053"/>
              <a:ext cx="2055764" cy="4349000"/>
            </a:xfrm>
            <a:prstGeom prst="roundRect">
              <a:avLst>
                <a:gd name="adj" fmla="val 7385"/>
              </a:avLst>
            </a:prstGeom>
            <a:solidFill>
              <a:schemeClr val="bg1"/>
            </a:solidFill>
            <a:ln w="12700" cap="flat" cmpd="sng" algn="ctr">
              <a:noFill/>
              <a:prstDash val="solid"/>
              <a:miter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/>
            </a:p>
          </p:txBody>
        </p:sp>
        <p:sp>
          <p:nvSpPr>
            <p:cNvPr id="1693310007" name="" hidden="0"/>
            <p:cNvSpPr/>
            <p:nvPr isPhoto="0" userDrawn="0"/>
          </p:nvSpPr>
          <p:spPr bwMode="auto">
            <a:xfrm flipH="0" flipV="0">
              <a:off x="71639" y="78205"/>
              <a:ext cx="2055760" cy="431861"/>
            </a:xfrm>
            <a:prstGeom prst="round2SameRect">
              <a:avLst>
                <a:gd name="adj1" fmla="val 33464"/>
                <a:gd name="adj2" fmla="val 0"/>
              </a:avLst>
            </a:prstGeom>
            <a:solidFill>
              <a:srgbClr val="FF0000"/>
            </a:solidFill>
            <a:ln w="12700" cap="flat" cmpd="sng" algn="ctr">
              <a:noFill/>
              <a:prstDash val="solid"/>
              <a:miter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 algn="ctr">
                <a:defRPr/>
              </a:pPr>
              <a:r>
                <a:rPr lang="en-US" sz="1800" b="1" i="1" u="none" strike="noStrike" cap="none" spc="0">
                  <a:solidFill>
                    <a:schemeClr val="bg1"/>
                  </a:solidFill>
                  <a:latin typeface="Open Sans"/>
                  <a:ea typeface="Open Sans"/>
                  <a:cs typeface="Open Sans"/>
                </a:rPr>
                <a:t>LOCAL</a:t>
              </a:r>
              <a:r>
                <a:rPr lang="en-US" sz="1800" b="1" i="1" u="none" strike="noStrike" cap="none" spc="0">
                  <a:solidFill>
                    <a:schemeClr val="tx1"/>
                  </a:solidFill>
                  <a:latin typeface="Open Sans"/>
                  <a:ea typeface="Open Sans"/>
                  <a:cs typeface="Open Sans"/>
                </a:rPr>
                <a:t>TOUR</a:t>
              </a:r>
              <a:endParaRPr/>
            </a:p>
          </p:txBody>
        </p:sp>
      </p:grpSp>
      <p:sp>
        <p:nvSpPr>
          <p:cNvPr id="1676084606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 sz="1200" b="0" i="0" u="none" strike="noStrike" cap="none" spc="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rPr>
              <a:t>Изменено: </a:t>
            </a:r>
            <a:r>
              <a:rPr lang="en-US" sz="1200" b="0" i="0" u="none" strike="noStrike" cap="none" spc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</a:rPr>
              <a:t>05.08.2022</a:t>
            </a:r>
            <a:endParaRPr/>
          </a:p>
        </p:txBody>
      </p:sp>
      <p:sp>
        <p:nvSpPr>
          <p:cNvPr id="2122660322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896B5C50-78D3-6CA7-EF83-3C3B29D4BDF5}" type="slidenum">
              <a:rPr>
                <a:latin typeface="Open Sans"/>
                <a:ea typeface="Open Sans"/>
                <a:cs typeface="Open Sans"/>
              </a:rPr>
              <a:t/>
            </a:fld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955409476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flipH="0" flipV="0">
            <a:off x="838198" y="365123"/>
            <a:ext cx="7836616" cy="1325561"/>
          </a:xfrm>
        </p:spPr>
        <p:txBody>
          <a:bodyPr/>
          <a:lstStyle/>
          <a:p>
            <a:pPr>
              <a:defRPr/>
            </a:pPr>
            <a:r>
              <a:rPr lang="en-US" sz="4000" b="1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Как работает справочник?     </a:t>
            </a:r>
            <a:endParaRPr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91576575" name="" hidden="0"/>
          <p:cNvSpPr/>
          <p:nvPr isPhoto="0" userDrawn="0"/>
        </p:nvSpPr>
        <p:spPr bwMode="auto">
          <a:xfrm flipH="0" flipV="0">
            <a:off x="1709514" y="3194148"/>
            <a:ext cx="521366" cy="521366"/>
          </a:xfrm>
          <a:prstGeom prst="smileyFace">
            <a:avLst>
              <a:gd name="adj" fmla="val 4653"/>
            </a:avLst>
          </a:prstGeom>
          <a:solidFill>
            <a:srgbClr val="E0D0C9"/>
          </a:solidFill>
          <a:ln w="12699" cap="flat" cmpd="sng" algn="ctr">
            <a:solidFill>
              <a:schemeClr val="tx1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/>
          </a:p>
        </p:txBody>
      </p:sp>
      <p:sp>
        <p:nvSpPr>
          <p:cNvPr id="4932775" name="Footer Placehold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>
                <a:latin typeface="Open Sans"/>
                <a:ea typeface="Open Sans"/>
                <a:cs typeface="Open Sans"/>
              </a:rPr>
              <a:t>LOCALTOUR.RU</a:t>
            </a:r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1313781441" name="" hidden="0"/>
          <p:cNvSpPr/>
          <p:nvPr isPhoto="0" userDrawn="0"/>
        </p:nvSpPr>
        <p:spPr bwMode="auto">
          <a:xfrm flipH="0" flipV="0">
            <a:off x="1949115" y="3595685"/>
            <a:ext cx="521367" cy="521367"/>
          </a:xfrm>
          <a:prstGeom prst="smileyFace">
            <a:avLst>
              <a:gd name="adj" fmla="val 4653"/>
            </a:avLst>
          </a:prstGeom>
          <a:solidFill>
            <a:schemeClr val="accent2">
              <a:lumMod val="20000"/>
              <a:lumOff val="80000"/>
            </a:schemeClr>
          </a:solidFill>
          <a:ln w="12699" cap="flat" cmpd="sng" algn="ctr">
            <a:solidFill>
              <a:schemeClr val="tx1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5286423" name="" hidden="0"/>
          <p:cNvSpPr/>
          <p:nvPr isPhoto="0" userDrawn="0"/>
        </p:nvSpPr>
        <p:spPr bwMode="auto">
          <a:xfrm flipH="0" flipV="0">
            <a:off x="1468218" y="3595685"/>
            <a:ext cx="521367" cy="521367"/>
          </a:xfrm>
          <a:prstGeom prst="smileyFace">
            <a:avLst>
              <a:gd name="adj" fmla="val 4653"/>
            </a:avLst>
          </a:prstGeom>
          <a:solidFill>
            <a:schemeClr val="accent4">
              <a:lumMod val="20000"/>
              <a:lumOff val="80000"/>
            </a:schemeClr>
          </a:solidFill>
          <a:ln w="12699" cap="flat" cmpd="sng" algn="ctr">
            <a:solidFill>
              <a:schemeClr val="tx1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9705789" name="" hidden="0"/>
          <p:cNvSpPr txBox="1"/>
          <p:nvPr isPhoto="0" userDrawn="0"/>
        </p:nvSpPr>
        <p:spPr bwMode="auto">
          <a:xfrm flipH="0" flipV="0">
            <a:off x="4282028" y="2520281"/>
            <a:ext cx="1731404" cy="24387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000"/>
              <a:t>1.Я здесь: </a:t>
            </a:r>
            <a:r>
              <a:rPr sz="1000" u="sng"/>
              <a:t>Иркустк</a:t>
            </a:r>
            <a:endParaRPr sz="1000" u="sng"/>
          </a:p>
        </p:txBody>
      </p:sp>
      <p:sp>
        <p:nvSpPr>
          <p:cNvPr id="1860821380" name="" hidden="0"/>
          <p:cNvSpPr txBox="1"/>
          <p:nvPr isPhoto="0" userDrawn="0"/>
        </p:nvSpPr>
        <p:spPr bwMode="auto">
          <a:xfrm flipH="0" flipV="0">
            <a:off x="4280518" y="2779398"/>
            <a:ext cx="1731476" cy="24387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000"/>
              <a:t>2.Регион: </a:t>
            </a:r>
            <a:r>
              <a:rPr sz="1000" u="sng"/>
              <a:t>Бурятия</a:t>
            </a:r>
            <a:r>
              <a:rPr sz="1000" u="sng"/>
              <a:t> </a:t>
            </a:r>
            <a:endParaRPr sz="1000"/>
          </a:p>
        </p:txBody>
      </p:sp>
      <p:sp>
        <p:nvSpPr>
          <p:cNvPr id="1733292591" name="" hidden="0"/>
          <p:cNvSpPr txBox="1"/>
          <p:nvPr isPhoto="0" userDrawn="0"/>
        </p:nvSpPr>
        <p:spPr bwMode="auto">
          <a:xfrm rot="0" flipH="0" flipV="0">
            <a:off x="4279827" y="5126454"/>
            <a:ext cx="1731707" cy="296435"/>
          </a:xfrm>
          <a:prstGeom prst="rect">
            <a:avLst/>
          </a:prstGeom>
          <a:solidFill>
            <a:srgbClr val="FF0000"/>
          </a:solidFill>
          <a:ln w="6349">
            <a:solidFill>
              <a:srgbClr val="FF0000"/>
            </a:solidFill>
            <a:prstDash val="solid"/>
          </a:ln>
        </p:spPr>
        <p:txBody>
          <a:bodyPr vertOverflow="overflow" horzOverflow="clip" vert="horz" wrap="square" lIns="91440" tIns="72000" rIns="91440" bIns="7200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sz="1000" b="1" u="none">
                <a:solidFill>
                  <a:schemeClr val="bg1"/>
                </a:solidFill>
              </a:rPr>
              <a:t>ПОДОБРАТЬ ТУР</a:t>
            </a:r>
            <a:endParaRPr sz="1000" b="1" u="none">
              <a:solidFill>
                <a:schemeClr val="bg1"/>
              </a:solidFill>
            </a:endParaRPr>
          </a:p>
        </p:txBody>
      </p:sp>
      <p:sp>
        <p:nvSpPr>
          <p:cNvPr id="1425722972" name="" hidden="0"/>
          <p:cNvSpPr txBox="1"/>
          <p:nvPr isPhoto="0" userDrawn="0"/>
        </p:nvSpPr>
        <p:spPr bwMode="auto">
          <a:xfrm rot="0" flipH="0" flipV="0">
            <a:off x="4280958" y="5557392"/>
            <a:ext cx="1730648" cy="296435"/>
          </a:xfrm>
          <a:prstGeom prst="rect">
            <a:avLst/>
          </a:prstGeom>
          <a:noFill/>
          <a:ln w="6349">
            <a:solidFill>
              <a:schemeClr val="tx1"/>
            </a:solidFill>
            <a:prstDash val="solid"/>
          </a:ln>
        </p:spPr>
        <p:txBody>
          <a:bodyPr vertOverflow="overflow" horzOverflow="clip" vert="horz" wrap="square" lIns="91440" tIns="72000" rIns="91440" bIns="7200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sz="1000" b="1">
                <a:solidFill>
                  <a:schemeClr val="tx1"/>
                </a:solidFill>
              </a:rPr>
              <a:t>ИНФОРМАЦИЯ</a:t>
            </a:r>
            <a:endParaRPr sz="1000" b="1" u="sng">
              <a:solidFill>
                <a:schemeClr val="tx1"/>
              </a:solidFill>
            </a:endParaRPr>
          </a:p>
        </p:txBody>
      </p:sp>
      <p:sp>
        <p:nvSpPr>
          <p:cNvPr id="853877745" name="" hidden="0"/>
          <p:cNvSpPr txBox="1"/>
          <p:nvPr isPhoto="0" userDrawn="0"/>
        </p:nvSpPr>
        <p:spPr bwMode="auto">
          <a:xfrm flipH="0" flipV="0">
            <a:off x="948945" y="2353067"/>
            <a:ext cx="2267292" cy="85347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000" b="1">
                <a:solidFill>
                  <a:schemeClr val="bg1"/>
                </a:solidFill>
              </a:rPr>
              <a:t>Туристы:</a:t>
            </a:r>
            <a:endParaRPr sz="1000" b="1">
              <a:solidFill>
                <a:schemeClr val="bg1"/>
              </a:solidFill>
            </a:endParaRPr>
          </a:p>
          <a:p>
            <a:pPr>
              <a:defRPr/>
            </a:pPr>
            <a:r>
              <a:rPr sz="1000">
                <a:solidFill>
                  <a:schemeClr val="bg1"/>
                </a:solidFill>
              </a:rPr>
              <a:t>Куда бы съездить на неделю, чтобы посмотреть природу и животных из Иркустка? Всегда мечта увидеть журавлей!</a:t>
            </a:r>
            <a:endParaRPr sz="1000">
              <a:solidFill>
                <a:schemeClr val="bg1"/>
              </a:solidFill>
            </a:endParaRPr>
          </a:p>
        </p:txBody>
      </p:sp>
      <p:sp>
        <p:nvSpPr>
          <p:cNvPr id="1140036862" name="" hidden="0"/>
          <p:cNvSpPr txBox="1"/>
          <p:nvPr isPhoto="0" userDrawn="0"/>
        </p:nvSpPr>
        <p:spPr bwMode="auto">
          <a:xfrm flipH="0" flipV="0">
            <a:off x="1240159" y="4247397"/>
            <a:ext cx="1461047" cy="731556"/>
          </a:xfrm>
          <a:prstGeom prst="rect">
            <a:avLst/>
          </a:prstGeom>
          <a:solidFill>
            <a:schemeClr val="bg1"/>
          </a:solidFill>
          <a:ln w="6349">
            <a:solidFill>
              <a:schemeClr val="tx1"/>
            </a:solidFill>
            <a:prstDash val="solid"/>
          </a:ln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sz="1400"/>
              <a:t>Жители </a:t>
            </a:r>
            <a:r>
              <a:rPr sz="1400"/>
              <a:t>РФ</a:t>
            </a:r>
            <a:endParaRPr sz="1400"/>
          </a:p>
          <a:p>
            <a:pPr algn="ctr">
              <a:defRPr/>
            </a:pPr>
            <a:r>
              <a:rPr sz="1400"/>
              <a:t>и туристы из других стран</a:t>
            </a:r>
            <a:endParaRPr sz="1600"/>
          </a:p>
        </p:txBody>
      </p:sp>
      <p:sp>
        <p:nvSpPr>
          <p:cNvPr id="408649087" name="" hidden="0"/>
          <p:cNvSpPr txBox="1"/>
          <p:nvPr isPhoto="0" userDrawn="0"/>
        </p:nvSpPr>
        <p:spPr bwMode="auto">
          <a:xfrm flipH="0" flipV="0">
            <a:off x="4280517" y="3028132"/>
            <a:ext cx="1731979" cy="24387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000"/>
              <a:t>3.Цель: </a:t>
            </a:r>
            <a:r>
              <a:rPr sz="1000" u="sng"/>
              <a:t>Флора и фауна</a:t>
            </a:r>
            <a:r>
              <a:rPr sz="1000" u="sng"/>
              <a:t> </a:t>
            </a:r>
            <a:endParaRPr sz="1000"/>
          </a:p>
        </p:txBody>
      </p:sp>
      <p:sp>
        <p:nvSpPr>
          <p:cNvPr id="129157608" name="" hidden="0"/>
          <p:cNvSpPr txBox="1"/>
          <p:nvPr isPhoto="0" userDrawn="0"/>
        </p:nvSpPr>
        <p:spPr bwMode="auto">
          <a:xfrm flipH="0" flipV="0">
            <a:off x="4280517" y="3287248"/>
            <a:ext cx="1731871" cy="24387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000"/>
              <a:t>4.Расстояние: </a:t>
            </a:r>
            <a:r>
              <a:rPr sz="1000" u="sng"/>
              <a:t>700 км</a:t>
            </a:r>
            <a:r>
              <a:rPr sz="1000" u="sng"/>
              <a:t> </a:t>
            </a:r>
            <a:endParaRPr sz="1000"/>
          </a:p>
        </p:txBody>
      </p:sp>
      <p:sp>
        <p:nvSpPr>
          <p:cNvPr id="797122698" name="" hidden="0"/>
          <p:cNvSpPr txBox="1"/>
          <p:nvPr isPhoto="0" userDrawn="0"/>
        </p:nvSpPr>
        <p:spPr bwMode="auto">
          <a:xfrm flipH="0" flipV="0">
            <a:off x="4281587" y="3546363"/>
            <a:ext cx="1732914" cy="24387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000"/>
              <a:t>5.Транспорт: </a:t>
            </a:r>
            <a:r>
              <a:rPr sz="1000" u="sng"/>
              <a:t>автомобиль</a:t>
            </a:r>
            <a:endParaRPr sz="1000"/>
          </a:p>
        </p:txBody>
      </p:sp>
      <p:sp>
        <p:nvSpPr>
          <p:cNvPr id="2097753833" name="" hidden="0"/>
          <p:cNvSpPr txBox="1"/>
          <p:nvPr isPhoto="0" userDrawn="0"/>
        </p:nvSpPr>
        <p:spPr bwMode="auto">
          <a:xfrm flipH="0" flipV="0">
            <a:off x="4281586" y="4034115"/>
            <a:ext cx="1734065" cy="24387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000"/>
              <a:t>X.Фильтр: </a:t>
            </a:r>
            <a:r>
              <a:rPr sz="1000" u="sng"/>
              <a:t>значение</a:t>
            </a:r>
            <a:endParaRPr sz="1000"/>
          </a:p>
        </p:txBody>
      </p:sp>
      <p:sp>
        <p:nvSpPr>
          <p:cNvPr id="780267931" name="" hidden="0"/>
          <p:cNvSpPr txBox="1"/>
          <p:nvPr isPhoto="0" userDrawn="0"/>
        </p:nvSpPr>
        <p:spPr bwMode="auto">
          <a:xfrm flipH="0" flipV="0">
            <a:off x="4281586" y="3790239"/>
            <a:ext cx="1734136" cy="24387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000"/>
              <a:t>…</a:t>
            </a:r>
            <a:endParaRPr sz="1000"/>
          </a:p>
        </p:txBody>
      </p:sp>
      <p:sp>
        <p:nvSpPr>
          <p:cNvPr id="843654489" name="" hidden="0"/>
          <p:cNvSpPr txBox="1"/>
          <p:nvPr isPhoto="0" userDrawn="0"/>
        </p:nvSpPr>
        <p:spPr bwMode="auto">
          <a:xfrm flipH="0" flipV="0">
            <a:off x="4282027" y="2225516"/>
            <a:ext cx="1731691" cy="24387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000" b="1"/>
              <a:t>АНКЕТА</a:t>
            </a:r>
            <a:endParaRPr sz="1000" b="1" u="sng"/>
          </a:p>
        </p:txBody>
      </p:sp>
      <p:grpSp>
        <p:nvGrpSpPr>
          <p:cNvPr id="426227114" name="" hidden="0"/>
          <p:cNvGrpSpPr/>
          <p:nvPr isPhoto="0" userDrawn="0"/>
        </p:nvGrpSpPr>
        <p:grpSpPr bwMode="auto">
          <a:xfrm>
            <a:off x="6545624" y="1585910"/>
            <a:ext cx="5038724" cy="1808052"/>
            <a:chOff x="0" y="0"/>
            <a:chExt cx="5038724" cy="1808052"/>
          </a:xfrm>
        </p:grpSpPr>
        <p:sp>
          <p:nvSpPr>
            <p:cNvPr id="1479980163" name="" hidden="0"/>
            <p:cNvSpPr/>
            <p:nvPr isPhoto="0" userDrawn="0"/>
          </p:nvSpPr>
          <p:spPr bwMode="auto">
            <a:xfrm flipH="0" flipV="0">
              <a:off x="0" y="0"/>
              <a:ext cx="5038724" cy="1808052"/>
            </a:xfrm>
            <a:prstGeom prst="round2SameRect">
              <a:avLst>
                <a:gd name="adj1" fmla="val 6090"/>
                <a:gd name="adj2" fmla="val 9135"/>
              </a:avLst>
            </a:prstGeom>
            <a:solidFill>
              <a:schemeClr val="accent1">
                <a:lumMod val="75000"/>
              </a:schemeClr>
            </a:solidFill>
            <a:ln w="12700" cap="flat" cmpd="sng" algn="ctr">
              <a:noFill/>
              <a:prstDash val="solid"/>
              <a:miter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/>
            </a:p>
          </p:txBody>
        </p:sp>
        <p:pic>
          <p:nvPicPr>
            <p:cNvPr id="725635567" name="" hidden="0"/>
            <p:cNvPicPr>
              <a:picLocks noChangeAspect="1"/>
            </p:cNvPicPr>
            <p:nvPr isPhoto="0" userDrawn="0"/>
          </p:nvPicPr>
          <p:blipFill>
            <a:blip r:embed="rId3"/>
            <a:stretch/>
          </p:blipFill>
          <p:spPr bwMode="auto">
            <a:xfrm flipH="0" flipV="0">
              <a:off x="3069135" y="362891"/>
              <a:ext cx="1788790" cy="1261226"/>
            </a:xfrm>
            <a:prstGeom prst="rect">
              <a:avLst/>
            </a:prstGeom>
          </p:spPr>
        </p:pic>
        <p:pic>
          <p:nvPicPr>
            <p:cNvPr id="958376644" name="" hidden="0"/>
            <p:cNvPicPr>
              <a:picLocks noChangeAspect="1"/>
            </p:cNvPicPr>
            <p:nvPr isPhoto="0" userDrawn="0"/>
          </p:nvPicPr>
          <p:blipFill>
            <a:blip r:embed="rId4"/>
            <a:stretch/>
          </p:blipFill>
          <p:spPr bwMode="auto">
            <a:xfrm flipH="0" flipV="0">
              <a:off x="2015907" y="362891"/>
              <a:ext cx="1947624" cy="1255202"/>
            </a:xfrm>
            <a:prstGeom prst="rect">
              <a:avLst/>
            </a:prstGeom>
          </p:spPr>
        </p:pic>
        <p:pic>
          <p:nvPicPr>
            <p:cNvPr id="880751378" name="" hidden="0"/>
            <p:cNvPicPr>
              <a:picLocks noChangeAspect="1"/>
            </p:cNvPicPr>
            <p:nvPr isPhoto="0" userDrawn="0"/>
          </p:nvPicPr>
          <p:blipFill>
            <a:blip r:embed="rId5"/>
            <a:stretch/>
          </p:blipFill>
          <p:spPr bwMode="auto">
            <a:xfrm flipH="0" flipV="0">
              <a:off x="1086706" y="362891"/>
              <a:ext cx="1956537" cy="1261227"/>
            </a:xfrm>
            <a:prstGeom prst="rect">
              <a:avLst/>
            </a:prstGeom>
          </p:spPr>
        </p:pic>
        <p:pic>
          <p:nvPicPr>
            <p:cNvPr id="1382346365" name="" hidden="0"/>
            <p:cNvPicPr>
              <a:picLocks noChangeAspect="1"/>
            </p:cNvPicPr>
            <p:nvPr isPhoto="0" userDrawn="0"/>
          </p:nvPicPr>
          <p:blipFill>
            <a:blip r:embed="rId6"/>
            <a:stretch/>
          </p:blipFill>
          <p:spPr bwMode="auto">
            <a:xfrm flipH="0" flipV="0">
              <a:off x="187890" y="362891"/>
              <a:ext cx="1884840" cy="1258704"/>
            </a:xfrm>
            <a:prstGeom prst="rect">
              <a:avLst/>
            </a:prstGeom>
          </p:spPr>
        </p:pic>
        <p:sp>
          <p:nvSpPr>
            <p:cNvPr id="1775806723" name="" hidden="0"/>
            <p:cNvSpPr txBox="1"/>
            <p:nvPr isPhoto="0" userDrawn="0"/>
          </p:nvSpPr>
          <p:spPr bwMode="auto">
            <a:xfrm flipH="0" flipV="0">
              <a:off x="88714" y="98057"/>
              <a:ext cx="4854832" cy="243875"/>
            </a:xfrm>
            <a:prstGeom prst="rect">
              <a:avLst/>
            </a:prstGeom>
            <a:noFill/>
          </p:spPr>
          <p:txBody>
            <a:bodyPr vertOverflow="overflow" horzOverflow="clip" vert="horz" wrap="square" lIns="91440" tIns="45720" rIns="91440" bIns="45720" numCol="1" spcCol="0" rtlCol="0" fromWordArt="0" anchor="t" anchorCtr="0" forceAA="0" upright="0" compatLnSpc="0">
              <a:spAutoFit/>
            </a:bodyPr>
            <a:p>
              <a:pPr>
                <a:defRPr/>
              </a:pPr>
              <a:r>
                <a:rPr sz="1000" b="1">
                  <a:solidFill>
                    <a:schemeClr val="bg1"/>
                  </a:solidFill>
                </a:rPr>
                <a:t>Республика Бурятия, Кабанский район, с. Заречье</a:t>
              </a:r>
              <a:endParaRPr sz="10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639763481" name="" hidden="0"/>
          <p:cNvGrpSpPr/>
          <p:nvPr isPhoto="0" userDrawn="0"/>
        </p:nvGrpSpPr>
        <p:grpSpPr bwMode="auto">
          <a:xfrm>
            <a:off x="6545624" y="3531124"/>
            <a:ext cx="5038724" cy="1954737"/>
            <a:chOff x="0" y="0"/>
            <a:chExt cx="5038724" cy="1954737"/>
          </a:xfrm>
        </p:grpSpPr>
        <p:sp>
          <p:nvSpPr>
            <p:cNvPr id="298229131" name="" hidden="0"/>
            <p:cNvSpPr/>
            <p:nvPr isPhoto="0" userDrawn="0"/>
          </p:nvSpPr>
          <p:spPr bwMode="auto">
            <a:xfrm flipH="0" flipV="0">
              <a:off x="0" y="0"/>
              <a:ext cx="5038724" cy="1954737"/>
            </a:xfrm>
            <a:prstGeom prst="round2SameRect">
              <a:avLst>
                <a:gd name="adj1" fmla="val 6090"/>
                <a:gd name="adj2" fmla="val 9135"/>
              </a:avLst>
            </a:prstGeom>
            <a:solidFill>
              <a:schemeClr val="accent1">
                <a:lumMod val="75000"/>
              </a:schemeClr>
            </a:solidFill>
            <a:ln w="12700" cap="flat" cmpd="sng" algn="ctr">
              <a:noFill/>
              <a:prstDash val="solid"/>
              <a:miter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/>
            </a:p>
          </p:txBody>
        </p:sp>
        <p:sp>
          <p:nvSpPr>
            <p:cNvPr id="897981572" name="" hidden="0"/>
            <p:cNvSpPr txBox="1"/>
            <p:nvPr isPhoto="0" userDrawn="0"/>
          </p:nvSpPr>
          <p:spPr bwMode="auto">
            <a:xfrm flipH="0" flipV="0">
              <a:off x="91730" y="81914"/>
              <a:ext cx="4855263" cy="396275"/>
            </a:xfrm>
            <a:prstGeom prst="rect">
              <a:avLst/>
            </a:prstGeom>
            <a:noFill/>
          </p:spPr>
          <p:txBody>
            <a:bodyPr vertOverflow="overflow" horzOverflow="clip" vert="horz" wrap="square" lIns="91440" tIns="45720" rIns="91440" bIns="45720" numCol="1" spcCol="0" rtlCol="0" fromWordArt="0" anchor="t" anchorCtr="0" forceAA="0" upright="0" compatLnSpc="0">
              <a:spAutoFit/>
            </a:bodyPr>
            <a:p>
              <a:pPr>
                <a:defRPr/>
              </a:pPr>
              <a:r>
                <a:rPr sz="1000" b="1">
                  <a:solidFill>
                    <a:schemeClr val="bg1"/>
                  </a:solidFill>
                </a:rPr>
                <a:t>Республика Бурятия, </a:t>
              </a:r>
              <a:r>
                <a:rPr lang="en-US" sz="1000" b="1" i="0" u="none" strike="noStrike" cap="none" spc="0">
                  <a:solidFill>
                    <a:schemeClr val="bg1"/>
                  </a:solidFill>
                  <a:latin typeface="Arial"/>
                  <a:ea typeface="Arial"/>
                  <a:cs typeface="Arial"/>
                </a:rPr>
                <a:t>Улан-Удэ, Этнографический музей народов Забайкалья</a:t>
              </a:r>
              <a:endParaRPr sz="1000" b="1">
                <a:solidFill>
                  <a:schemeClr val="bg1"/>
                </a:solidFill>
              </a:endParaRPr>
            </a:p>
          </p:txBody>
        </p:sp>
      </p:grpSp>
      <p:pic>
        <p:nvPicPr>
          <p:cNvPr id="328374576" name="" hidden="0"/>
          <p:cNvPicPr>
            <a:picLocks noChangeAspect="1"/>
          </p:cNvPicPr>
          <p:nvPr isPhoto="0" userDrawn="0"/>
        </p:nvPicPr>
        <p:blipFill>
          <a:blip r:embed="rId7"/>
          <a:stretch/>
        </p:blipFill>
        <p:spPr bwMode="auto">
          <a:xfrm flipH="0" flipV="0">
            <a:off x="7778550" y="4034115"/>
            <a:ext cx="1792530" cy="1240500"/>
          </a:xfrm>
          <a:prstGeom prst="rect">
            <a:avLst/>
          </a:prstGeom>
        </p:spPr>
      </p:pic>
      <p:pic>
        <p:nvPicPr>
          <p:cNvPr id="1065432593" name="" hidden="0"/>
          <p:cNvPicPr>
            <a:picLocks noChangeAspect="1"/>
          </p:cNvPicPr>
          <p:nvPr isPhoto="0" userDrawn="0"/>
        </p:nvPicPr>
        <p:blipFill>
          <a:blip r:embed="rId8"/>
          <a:stretch/>
        </p:blipFill>
        <p:spPr bwMode="auto">
          <a:xfrm flipH="0" flipV="0">
            <a:off x="6743892" y="4034115"/>
            <a:ext cx="1874464" cy="1240500"/>
          </a:xfrm>
          <a:prstGeom prst="rect">
            <a:avLst/>
          </a:prstGeom>
        </p:spPr>
      </p:pic>
      <p:pic>
        <p:nvPicPr>
          <p:cNvPr id="2051613288" name="" hidden="0"/>
          <p:cNvPicPr>
            <a:picLocks noChangeAspect="1"/>
          </p:cNvPicPr>
          <p:nvPr isPhoto="0" userDrawn="0"/>
        </p:nvPicPr>
        <p:blipFill>
          <a:blip r:embed="rId9"/>
          <a:stretch/>
        </p:blipFill>
        <p:spPr bwMode="auto">
          <a:xfrm flipH="0" flipV="0">
            <a:off x="9537968" y="4034115"/>
            <a:ext cx="1778536" cy="1260228"/>
          </a:xfrm>
          <a:prstGeom prst="rect">
            <a:avLst/>
          </a:prstGeom>
        </p:spPr>
      </p:pic>
      <p:pic>
        <p:nvPicPr>
          <p:cNvPr id="1906596855" name="" hidden="0"/>
          <p:cNvPicPr>
            <a:picLocks noChangeAspect="1"/>
          </p:cNvPicPr>
          <p:nvPr isPhoto="0" userDrawn="0"/>
        </p:nvPicPr>
        <p:blipFill>
          <a:blip r:embed="rId10"/>
          <a:stretch/>
        </p:blipFill>
        <p:spPr bwMode="auto">
          <a:xfrm flipH="0" flipV="0">
            <a:off x="10401890" y="4034115"/>
            <a:ext cx="990009" cy="1260228"/>
          </a:xfrm>
          <a:prstGeom prst="rect">
            <a:avLst/>
          </a:prstGeom>
        </p:spPr>
      </p:pic>
      <p:sp>
        <p:nvSpPr>
          <p:cNvPr id="1056064805" name="" hidden="0"/>
          <p:cNvSpPr/>
          <p:nvPr isPhoto="0" userDrawn="0"/>
        </p:nvSpPr>
        <p:spPr bwMode="auto">
          <a:xfrm flipH="0" flipV="0">
            <a:off x="6545624" y="5629112"/>
            <a:ext cx="5038724" cy="481587"/>
          </a:xfrm>
          <a:prstGeom prst="round2SameRect">
            <a:avLst>
              <a:gd name="adj1" fmla="val 19778"/>
              <a:gd name="adj2" fmla="val 21756"/>
            </a:avLst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/>
          </a:p>
        </p:txBody>
      </p:sp>
      <p:sp>
        <p:nvSpPr>
          <p:cNvPr id="2141115056" name="" hidden="0"/>
          <p:cNvSpPr txBox="1"/>
          <p:nvPr isPhoto="0" userDrawn="0"/>
        </p:nvSpPr>
        <p:spPr bwMode="auto">
          <a:xfrm flipH="0" flipV="0">
            <a:off x="6637354" y="5711026"/>
            <a:ext cx="4855407" cy="24387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000" b="1">
                <a:solidFill>
                  <a:schemeClr val="bg1"/>
                </a:solidFill>
              </a:rPr>
              <a:t>…</a:t>
            </a:r>
            <a:endParaRPr sz="1000" b="1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58488360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2078632" y="89294"/>
            <a:ext cx="10746548" cy="6190422"/>
          </a:xfrm>
          <a:prstGeom prst="rect">
            <a:avLst/>
          </a:prstGeom>
        </p:spPr>
      </p:pic>
      <p:sp>
        <p:nvSpPr>
          <p:cNvPr id="927580510" name="" hidden="0"/>
          <p:cNvSpPr/>
          <p:nvPr isPhoto="0" userDrawn="0"/>
        </p:nvSpPr>
        <p:spPr bwMode="auto">
          <a:xfrm flipH="0" flipV="0">
            <a:off x="839602" y="2376869"/>
            <a:ext cx="2478057" cy="944885"/>
          </a:xfrm>
          <a:prstGeom prst="round2SameRect">
            <a:avLst>
              <a:gd name="adj1" fmla="val 10187"/>
              <a:gd name="adj2" fmla="val 13939"/>
            </a:avLst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/>
          </a:p>
        </p:txBody>
      </p:sp>
      <p:pic>
        <p:nvPicPr>
          <p:cNvPr id="185560019" name="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 flipH="0" flipV="0">
            <a:off x="7210548" y="3358181"/>
            <a:ext cx="1956537" cy="1261226"/>
          </a:xfrm>
          <a:prstGeom prst="rect">
            <a:avLst/>
          </a:prstGeom>
        </p:spPr>
      </p:pic>
      <p:pic>
        <p:nvPicPr>
          <p:cNvPr id="390159129" name="" hidden="0"/>
          <p:cNvPicPr>
            <a:picLocks noChangeAspect="1"/>
          </p:cNvPicPr>
          <p:nvPr isPhoto="0" userDrawn="0"/>
        </p:nvPicPr>
        <p:blipFill>
          <a:blip r:embed="rId4"/>
          <a:stretch/>
        </p:blipFill>
        <p:spPr bwMode="auto">
          <a:xfrm flipH="0" flipV="0">
            <a:off x="3508801" y="2019764"/>
            <a:ext cx="1947623" cy="1373215"/>
          </a:xfrm>
          <a:prstGeom prst="rect">
            <a:avLst/>
          </a:prstGeom>
        </p:spPr>
      </p:pic>
      <p:sp>
        <p:nvSpPr>
          <p:cNvPr id="1337362653" name="" hidden="0"/>
          <p:cNvSpPr/>
          <p:nvPr isPhoto="0" userDrawn="0"/>
        </p:nvSpPr>
        <p:spPr bwMode="auto">
          <a:xfrm flipH="0" flipV="0">
            <a:off x="1709514" y="3185426"/>
            <a:ext cx="521366" cy="521366"/>
          </a:xfrm>
          <a:prstGeom prst="smileyFace">
            <a:avLst>
              <a:gd name="adj" fmla="val 4653"/>
            </a:avLst>
          </a:prstGeom>
          <a:solidFill>
            <a:srgbClr val="E0D0C9"/>
          </a:solidFill>
          <a:ln w="12699" cap="flat" cmpd="sng" algn="ctr">
            <a:solidFill>
              <a:schemeClr val="tx1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/>
          </a:p>
        </p:txBody>
      </p:sp>
      <p:sp>
        <p:nvSpPr>
          <p:cNvPr id="873617576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 sz="1200" b="0" i="0" u="none" strike="noStrike" cap="none" spc="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rPr>
              <a:t>Изменено: </a:t>
            </a:r>
            <a:r>
              <a:rPr lang="en-US" sz="1200" b="0" i="0" u="none" strike="noStrike" cap="none" spc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</a:rPr>
              <a:t>05.08.2022</a:t>
            </a:r>
            <a:endParaRPr/>
          </a:p>
        </p:txBody>
      </p:sp>
      <p:sp>
        <p:nvSpPr>
          <p:cNvPr id="635473943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ADBE9857-97D4-163D-5AD1-3C87F7C463CA}" type="slidenum">
              <a:rPr>
                <a:latin typeface="Open Sans"/>
                <a:ea typeface="Open Sans"/>
                <a:cs typeface="Open Sans"/>
              </a:rPr>
              <a:t/>
            </a:fld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52716754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flipH="0" flipV="0">
            <a:off x="838198" y="365123"/>
            <a:ext cx="7836616" cy="1325561"/>
          </a:xfrm>
        </p:spPr>
        <p:txBody>
          <a:bodyPr/>
          <a:lstStyle/>
          <a:p>
            <a:pPr>
              <a:defRPr/>
            </a:pPr>
            <a:r>
              <a:rPr lang="en-US" sz="4000" b="1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Как работает навигатор?</a:t>
            </a:r>
            <a:endParaRPr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711296780" name="Footer Placehold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>
                <a:latin typeface="Open Sans"/>
                <a:ea typeface="Open Sans"/>
                <a:cs typeface="Open Sans"/>
              </a:rPr>
              <a:t>LOCALTOUR.RU</a:t>
            </a:r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2124727340" name="" hidden="0"/>
          <p:cNvSpPr/>
          <p:nvPr isPhoto="0" userDrawn="0"/>
        </p:nvSpPr>
        <p:spPr bwMode="auto">
          <a:xfrm flipH="0" flipV="0">
            <a:off x="1949114" y="3595684"/>
            <a:ext cx="521366" cy="521366"/>
          </a:xfrm>
          <a:prstGeom prst="smileyFace">
            <a:avLst>
              <a:gd name="adj" fmla="val 4653"/>
            </a:avLst>
          </a:prstGeom>
          <a:solidFill>
            <a:schemeClr val="accent2">
              <a:lumMod val="20000"/>
              <a:lumOff val="80000"/>
            </a:schemeClr>
          </a:solidFill>
          <a:ln w="12699" cap="flat" cmpd="sng" algn="ctr">
            <a:solidFill>
              <a:schemeClr val="tx1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6588924" name="" hidden="0"/>
          <p:cNvSpPr/>
          <p:nvPr isPhoto="0" userDrawn="0"/>
        </p:nvSpPr>
        <p:spPr bwMode="auto">
          <a:xfrm flipH="0" flipV="0">
            <a:off x="1468217" y="3595684"/>
            <a:ext cx="521366" cy="521366"/>
          </a:xfrm>
          <a:prstGeom prst="smileyFace">
            <a:avLst>
              <a:gd name="adj" fmla="val 4653"/>
            </a:avLst>
          </a:prstGeom>
          <a:solidFill>
            <a:schemeClr val="accent4">
              <a:lumMod val="20000"/>
              <a:lumOff val="80000"/>
            </a:schemeClr>
          </a:solidFill>
          <a:ln w="12699" cap="flat" cmpd="sng" algn="ctr">
            <a:solidFill>
              <a:schemeClr val="tx1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3074100" name="" hidden="0"/>
          <p:cNvSpPr/>
          <p:nvPr isPhoto="0" userDrawn="0"/>
        </p:nvSpPr>
        <p:spPr bwMode="auto">
          <a:xfrm flipH="0" flipV="0">
            <a:off x="5631827" y="1800156"/>
            <a:ext cx="1403682" cy="2887578"/>
          </a:xfrm>
          <a:prstGeom prst="roundRect">
            <a:avLst>
              <a:gd name="adj" fmla="val 10000"/>
            </a:avLst>
          </a:prstGeom>
          <a:solidFill>
            <a:schemeClr val="tx1"/>
          </a:solidFill>
          <a:ln w="12700" cap="flat" cmpd="sng" algn="ctr">
            <a:solidFill>
              <a:schemeClr val="bg1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671784" name="" hidden="0"/>
          <p:cNvSpPr/>
          <p:nvPr isPhoto="0" userDrawn="0"/>
        </p:nvSpPr>
        <p:spPr bwMode="auto">
          <a:xfrm flipH="0" flipV="0">
            <a:off x="5674891" y="1865328"/>
            <a:ext cx="1317555" cy="2787309"/>
          </a:xfrm>
          <a:prstGeom prst="roundRect">
            <a:avLst>
              <a:gd name="adj" fmla="val 7385"/>
            </a:avLst>
          </a:prstGeom>
          <a:solidFill>
            <a:schemeClr val="bg1"/>
          </a:solidFill>
          <a:ln w="12700" cap="flat" cmpd="sng" algn="ctr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86494426" name="" hidden="0"/>
          <p:cNvSpPr/>
          <p:nvPr isPhoto="0" userDrawn="0"/>
        </p:nvSpPr>
        <p:spPr bwMode="auto">
          <a:xfrm flipH="0" flipV="0">
            <a:off x="5674892" y="1840262"/>
            <a:ext cx="1317553" cy="290763"/>
          </a:xfrm>
          <a:prstGeom prst="round2SameRect">
            <a:avLst>
              <a:gd name="adj1" fmla="val 33464"/>
              <a:gd name="adj2" fmla="val 0"/>
            </a:avLst>
          </a:prstGeom>
          <a:solidFill>
            <a:srgbClr val="FF0000"/>
          </a:solidFill>
          <a:ln w="12700" cap="flat" cmpd="sng" algn="ctr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318036" name="Title 1" hidden="0"/>
          <p:cNvSpPr>
            <a:spLocks noGrp="1"/>
          </p:cNvSpPr>
          <p:nvPr isPhoto="0" userDrawn="0"/>
        </p:nvSpPr>
        <p:spPr bwMode="auto">
          <a:xfrm flipH="0" flipV="0">
            <a:off x="5694944" y="1865328"/>
            <a:ext cx="1277449" cy="240628"/>
          </a:xfrm>
        </p:spPr>
        <p:txBody>
          <a:bodyPr vertOverflow="overflow" horzOverflow="clip" vert="horz" wrap="square" lIns="91440" tIns="45720" rIns="91440" bIns="45720" numCol="1" spcCol="0" rtlCol="0" fromWordArt="0" anchor="b" anchorCtr="0" forceAA="0" compatLnSpc="0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pPr algn="ctr">
              <a:defRPr/>
            </a:pPr>
            <a:r>
              <a:rPr lang="en-US" sz="1000" b="1" i="1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LOCAL</a:t>
            </a:r>
            <a:r>
              <a:rPr lang="en-US" sz="1000" b="1" i="1">
                <a:latin typeface="Open Sans"/>
                <a:ea typeface="Open Sans"/>
                <a:cs typeface="Open Sans"/>
              </a:rPr>
              <a:t>TOUR</a:t>
            </a:r>
            <a:endParaRPr sz="1000"/>
          </a:p>
        </p:txBody>
      </p:sp>
      <p:cxnSp>
        <p:nvCxnSpPr>
          <p:cNvPr id="2063974223" name="" hidden="0"/>
          <p:cNvCxnSpPr>
            <a:cxnSpLocks/>
            <a:stCxn id="1643067394" idx="7"/>
            <a:endCxn id="1881246703" idx="7"/>
          </p:cNvCxnSpPr>
          <p:nvPr isPhoto="0" userDrawn="0"/>
        </p:nvCxnSpPr>
        <p:spPr bwMode="auto">
          <a:xfrm rot="0" flipH="0" flipV="0">
            <a:off x="5902578" y="3040630"/>
            <a:ext cx="852330" cy="760662"/>
          </a:xfrm>
          <a:prstGeom prst="curvedConnector3">
            <a:avLst>
              <a:gd name="adj1" fmla="val 43037"/>
            </a:avLst>
          </a:prstGeom>
          <a:ln w="19049" cap="flat" cmpd="sng" algn="ctr">
            <a:solidFill>
              <a:srgbClr val="0070C0"/>
            </a:solidFill>
            <a:prstDash val="sysDash"/>
            <a:miter/>
            <a:headEnd type="arrow" len="med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3067394" name="" hidden="0"/>
          <p:cNvSpPr/>
          <p:nvPr isPhoto="0" userDrawn="0"/>
        </p:nvSpPr>
        <p:spPr bwMode="auto">
          <a:xfrm rot="7984648" flipH="0" flipV="0">
            <a:off x="5752287" y="2694343"/>
            <a:ext cx="293202" cy="284261"/>
          </a:xfrm>
          <a:prstGeom prst="teardrop">
            <a:avLst>
              <a:gd name="adj" fmla="val 100000"/>
            </a:avLst>
          </a:prstGeom>
          <a:solidFill>
            <a:schemeClr val="tx1"/>
          </a:solidFill>
          <a:ln w="12700" cap="flat" cmpd="sng" algn="ctr">
            <a:solidFill>
              <a:schemeClr val="bg1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03813" name="" hidden="0"/>
          <p:cNvSpPr/>
          <p:nvPr isPhoto="0" userDrawn="0"/>
        </p:nvSpPr>
        <p:spPr bwMode="auto">
          <a:xfrm flipH="0" flipV="0">
            <a:off x="5828704" y="2765808"/>
            <a:ext cx="140367" cy="140367"/>
          </a:xfrm>
          <a:prstGeom prst="ellipse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1246703" name="" hidden="0"/>
          <p:cNvSpPr/>
          <p:nvPr isPhoto="0" userDrawn="0"/>
        </p:nvSpPr>
        <p:spPr bwMode="auto">
          <a:xfrm rot="7984613" flipH="0" flipV="0">
            <a:off x="6604619" y="3455006"/>
            <a:ext cx="293202" cy="284260"/>
          </a:xfrm>
          <a:prstGeom prst="teardrop">
            <a:avLst>
              <a:gd name="adj" fmla="val 100000"/>
            </a:avLst>
          </a:prstGeom>
          <a:solidFill>
            <a:schemeClr val="tx1"/>
          </a:solidFill>
          <a:ln w="12700" cap="flat" cmpd="sng" algn="ctr">
            <a:solidFill>
              <a:schemeClr val="bg1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57798699" name="" hidden="0"/>
          <p:cNvSpPr/>
          <p:nvPr isPhoto="0" userDrawn="0"/>
        </p:nvSpPr>
        <p:spPr bwMode="auto">
          <a:xfrm flipH="0" flipV="0">
            <a:off x="6681035" y="3526472"/>
            <a:ext cx="140366" cy="140366"/>
          </a:xfrm>
          <a:prstGeom prst="ellipse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1074510" name="" hidden="0"/>
          <p:cNvSpPr txBox="1"/>
          <p:nvPr isPhoto="0" userDrawn="0"/>
        </p:nvSpPr>
        <p:spPr bwMode="auto">
          <a:xfrm flipH="0" flipV="0">
            <a:off x="5632583" y="2148233"/>
            <a:ext cx="1403250" cy="228636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900"/>
              <a:t>Я здесь: </a:t>
            </a:r>
            <a:r>
              <a:rPr sz="900" u="sng"/>
              <a:t>Иркутск</a:t>
            </a:r>
            <a:endParaRPr sz="900" u="sng"/>
          </a:p>
        </p:txBody>
      </p:sp>
      <p:sp>
        <p:nvSpPr>
          <p:cNvPr id="1213313740" name="" hidden="0"/>
          <p:cNvSpPr txBox="1"/>
          <p:nvPr isPhoto="0" userDrawn="0"/>
        </p:nvSpPr>
        <p:spPr bwMode="auto">
          <a:xfrm flipH="0" flipV="0">
            <a:off x="5633085" y="2344483"/>
            <a:ext cx="1402569" cy="228636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900"/>
              <a:t>Куда: </a:t>
            </a:r>
            <a:r>
              <a:rPr lang="en-US" sz="900" b="0" i="0" u="sng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с. Заречье</a:t>
            </a:r>
            <a:r>
              <a:rPr sz="900" u="sng"/>
              <a:t> </a:t>
            </a:r>
            <a:endParaRPr sz="900"/>
          </a:p>
        </p:txBody>
      </p:sp>
      <p:sp>
        <p:nvSpPr>
          <p:cNvPr id="540794139" name="" hidden="0"/>
          <p:cNvSpPr txBox="1"/>
          <p:nvPr isPhoto="0" userDrawn="0"/>
        </p:nvSpPr>
        <p:spPr bwMode="auto">
          <a:xfrm flipH="0" flipV="0">
            <a:off x="5780109" y="3987660"/>
            <a:ext cx="1109169" cy="213394"/>
          </a:xfrm>
          <a:prstGeom prst="rect">
            <a:avLst/>
          </a:prstGeom>
          <a:solidFill>
            <a:srgbClr val="FF0000"/>
          </a:solidFill>
          <a:ln w="6349">
            <a:solidFill>
              <a:srgbClr val="FF0000"/>
            </a:solidFill>
            <a:prstDash val="solid"/>
          </a:ln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sz="800" b="0">
                <a:solidFill>
                  <a:schemeClr val="bg1"/>
                </a:solidFill>
              </a:rPr>
              <a:t>СЛЕДОВАТЬ GPS</a:t>
            </a:r>
            <a:endParaRPr sz="800" b="1" u="sng">
              <a:solidFill>
                <a:schemeClr val="bg1"/>
              </a:solidFill>
            </a:endParaRPr>
          </a:p>
        </p:txBody>
      </p:sp>
      <p:sp>
        <p:nvSpPr>
          <p:cNvPr id="433509602" name="" hidden="0"/>
          <p:cNvSpPr txBox="1"/>
          <p:nvPr isPhoto="0" userDrawn="0"/>
        </p:nvSpPr>
        <p:spPr bwMode="auto">
          <a:xfrm flipH="0" flipV="0">
            <a:off x="5780108" y="4247397"/>
            <a:ext cx="1109493" cy="213395"/>
          </a:xfrm>
          <a:prstGeom prst="rect">
            <a:avLst/>
          </a:prstGeom>
          <a:noFill/>
          <a:ln w="6349">
            <a:solidFill>
              <a:schemeClr val="tx1"/>
            </a:solidFill>
            <a:prstDash val="solid"/>
          </a:ln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sz="800" b="0">
                <a:solidFill>
                  <a:schemeClr val="tx1"/>
                </a:solidFill>
              </a:rPr>
              <a:t>НАПИСАТЬ ГИДУ</a:t>
            </a:r>
            <a:endParaRPr sz="800" b="0" u="sng">
              <a:solidFill>
                <a:schemeClr val="tx1"/>
              </a:solidFill>
            </a:endParaRPr>
          </a:p>
        </p:txBody>
      </p:sp>
      <p:sp>
        <p:nvSpPr>
          <p:cNvPr id="264116811" name="" hidden="0"/>
          <p:cNvSpPr/>
          <p:nvPr isPhoto="0" userDrawn="0"/>
        </p:nvSpPr>
        <p:spPr bwMode="auto">
          <a:xfrm flipH="0" flipV="0">
            <a:off x="6477679" y="3691230"/>
            <a:ext cx="69597" cy="69597"/>
          </a:xfrm>
          <a:prstGeom prst="ellipse">
            <a:avLst/>
          </a:prstGeom>
          <a:solidFill>
            <a:schemeClr val="bg1"/>
          </a:solidFill>
          <a:ln w="19049" cap="flat" cmpd="sng" algn="ctr">
            <a:solidFill>
              <a:schemeClr val="tx1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325696" name="" hidden="0"/>
          <p:cNvSpPr/>
          <p:nvPr isPhoto="0" userDrawn="0"/>
        </p:nvSpPr>
        <p:spPr bwMode="auto">
          <a:xfrm flipH="0" flipV="0">
            <a:off x="6295494" y="3562819"/>
            <a:ext cx="69597" cy="69597"/>
          </a:xfrm>
          <a:prstGeom prst="ellipse">
            <a:avLst/>
          </a:prstGeom>
          <a:solidFill>
            <a:schemeClr val="bg1"/>
          </a:solidFill>
          <a:ln w="19049" cap="flat" cmpd="sng" algn="ctr">
            <a:solidFill>
              <a:schemeClr val="tx1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27383414" name="" hidden="0"/>
          <p:cNvPicPr>
            <a:picLocks noChangeAspect="1"/>
          </p:cNvPicPr>
          <p:nvPr isPhoto="0" userDrawn="0"/>
        </p:nvPicPr>
        <p:blipFill>
          <a:blip r:embed="rId5"/>
          <a:stretch/>
        </p:blipFill>
        <p:spPr bwMode="auto">
          <a:xfrm flipH="0" flipV="0">
            <a:off x="7210548" y="2029289"/>
            <a:ext cx="1956537" cy="1335553"/>
          </a:xfrm>
          <a:prstGeom prst="rect">
            <a:avLst/>
          </a:prstGeom>
        </p:spPr>
      </p:pic>
      <p:pic>
        <p:nvPicPr>
          <p:cNvPr id="1073484661" name="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 flipH="0" flipV="0">
            <a:off x="3508801" y="3392982"/>
            <a:ext cx="1947623" cy="1255201"/>
          </a:xfrm>
          <a:prstGeom prst="rect">
            <a:avLst/>
          </a:prstGeom>
        </p:spPr>
      </p:pic>
      <p:sp>
        <p:nvSpPr>
          <p:cNvPr id="95729831" name="" hidden="0"/>
          <p:cNvSpPr txBox="1"/>
          <p:nvPr isPhoto="0" userDrawn="0"/>
        </p:nvSpPr>
        <p:spPr bwMode="auto">
          <a:xfrm flipH="0" flipV="0">
            <a:off x="948945" y="2495943"/>
            <a:ext cx="2262180" cy="701074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000" b="1">
                <a:solidFill>
                  <a:schemeClr val="bg1"/>
                </a:solidFill>
              </a:rPr>
              <a:t>Турист из группа тура:</a:t>
            </a:r>
            <a:endParaRPr sz="1000" b="1">
              <a:solidFill>
                <a:schemeClr val="bg1"/>
              </a:solidFill>
            </a:endParaRPr>
          </a:p>
          <a:p>
            <a:pPr>
              <a:defRPr/>
            </a:pPr>
            <a:r>
              <a:rPr sz="1000">
                <a:solidFill>
                  <a:schemeClr val="bg1"/>
                </a:solidFill>
              </a:rPr>
              <a:t>Идем по плану, как лучше проехать к устью Сухой и что интересного посмотреть?</a:t>
            </a:r>
            <a:endParaRPr sz="1000">
              <a:solidFill>
                <a:schemeClr val="bg1"/>
              </a:solidFill>
            </a:endParaRPr>
          </a:p>
        </p:txBody>
      </p:sp>
      <p:sp>
        <p:nvSpPr>
          <p:cNvPr id="2100322095" name="" hidden="0"/>
          <p:cNvSpPr/>
          <p:nvPr isPhoto="0" userDrawn="0"/>
        </p:nvSpPr>
        <p:spPr bwMode="auto">
          <a:xfrm flipH="0" flipV="0">
            <a:off x="9324451" y="1762933"/>
            <a:ext cx="2478057" cy="813621"/>
          </a:xfrm>
          <a:prstGeom prst="round2SameRect">
            <a:avLst>
              <a:gd name="adj1" fmla="val 12637"/>
              <a:gd name="adj2" fmla="val 15406"/>
            </a:avLst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/>
          </a:p>
        </p:txBody>
      </p:sp>
      <p:sp>
        <p:nvSpPr>
          <p:cNvPr id="1284587602" name="" hidden="0"/>
          <p:cNvSpPr txBox="1"/>
          <p:nvPr isPhoto="0" userDrawn="0"/>
        </p:nvSpPr>
        <p:spPr bwMode="auto">
          <a:xfrm flipH="0" flipV="0">
            <a:off x="9433399" y="1847781"/>
            <a:ext cx="2264159" cy="701074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000" b="1">
                <a:solidFill>
                  <a:schemeClr val="bg1"/>
                </a:solidFill>
              </a:rPr>
              <a:t>Гид из Улан-Удэ:</a:t>
            </a:r>
            <a:endParaRPr sz="1000" b="1">
              <a:solidFill>
                <a:schemeClr val="bg1"/>
              </a:solidFill>
            </a:endParaRPr>
          </a:p>
          <a:p>
            <a:pPr>
              <a:defRPr/>
            </a:pPr>
            <a:r>
              <a:rPr sz="1000">
                <a:solidFill>
                  <a:schemeClr val="bg1"/>
                </a:solidFill>
              </a:rPr>
              <a:t>Сначала вдоль леса по лесной дороге, затем налево. Там вы можете встретить журавлей</a:t>
            </a:r>
            <a:endParaRPr sz="1000">
              <a:solidFill>
                <a:schemeClr val="bg1"/>
              </a:solidFill>
            </a:endParaRPr>
          </a:p>
        </p:txBody>
      </p:sp>
      <p:sp>
        <p:nvSpPr>
          <p:cNvPr id="1228103959" name="" hidden="0"/>
          <p:cNvSpPr/>
          <p:nvPr isPhoto="0" userDrawn="0"/>
        </p:nvSpPr>
        <p:spPr bwMode="auto">
          <a:xfrm flipH="0" flipV="0">
            <a:off x="9326449" y="2469393"/>
            <a:ext cx="2478057" cy="1713231"/>
          </a:xfrm>
          <a:prstGeom prst="round2SameRect">
            <a:avLst>
              <a:gd name="adj1" fmla="val 0"/>
              <a:gd name="adj2" fmla="val 4979"/>
            </a:avLst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/>
          </a:p>
        </p:txBody>
      </p:sp>
      <p:pic>
        <p:nvPicPr>
          <p:cNvPr id="189381431" name="" hidden="0"/>
          <p:cNvPicPr>
            <a:picLocks noChangeAspect="1"/>
          </p:cNvPicPr>
          <p:nvPr isPhoto="0" userDrawn="0"/>
        </p:nvPicPr>
        <p:blipFill>
          <a:blip r:embed="rId7"/>
          <a:stretch/>
        </p:blipFill>
        <p:spPr bwMode="auto">
          <a:xfrm flipH="0" flipV="0">
            <a:off x="9542698" y="2613346"/>
            <a:ext cx="2041263" cy="1363163"/>
          </a:xfrm>
          <a:prstGeom prst="rect">
            <a:avLst/>
          </a:prstGeom>
        </p:spPr>
      </p:pic>
      <p:sp>
        <p:nvSpPr>
          <p:cNvPr id="2075255246" name="" hidden="0"/>
          <p:cNvSpPr/>
          <p:nvPr isPhoto="0" userDrawn="0"/>
        </p:nvSpPr>
        <p:spPr bwMode="auto">
          <a:xfrm flipH="0" flipV="0">
            <a:off x="10339600" y="4064483"/>
            <a:ext cx="521366" cy="521366"/>
          </a:xfrm>
          <a:prstGeom prst="smileyFace">
            <a:avLst>
              <a:gd name="adj" fmla="val 4653"/>
            </a:avLst>
          </a:prstGeom>
          <a:solidFill>
            <a:srgbClr val="E0D0C9"/>
          </a:solidFill>
          <a:ln w="12699" cap="flat" cmpd="sng" algn="ctr">
            <a:solidFill>
              <a:schemeClr val="tx1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/>
          </a:p>
        </p:txBody>
      </p:sp>
      <p:sp>
        <p:nvSpPr>
          <p:cNvPr id="1075189239" name="" hidden="0"/>
          <p:cNvSpPr txBox="1"/>
          <p:nvPr isPhoto="0" userDrawn="0"/>
        </p:nvSpPr>
        <p:spPr bwMode="auto">
          <a:xfrm flipH="0" flipV="0">
            <a:off x="9982198" y="5126454"/>
            <a:ext cx="1236996" cy="518195"/>
          </a:xfrm>
          <a:prstGeom prst="rect">
            <a:avLst/>
          </a:prstGeom>
          <a:solidFill>
            <a:schemeClr val="bg1"/>
          </a:solidFill>
          <a:ln w="6349">
            <a:solidFill>
              <a:schemeClr val="tx1"/>
            </a:solidFill>
            <a:prstDash val="solid"/>
          </a:ln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sz="1400"/>
              <a:t>Гиды </a:t>
            </a:r>
            <a:r>
              <a:rPr sz="1400"/>
              <a:t>из</a:t>
            </a:r>
            <a:endParaRPr sz="1400"/>
          </a:p>
          <a:p>
            <a:pPr algn="ctr">
              <a:defRPr/>
            </a:pPr>
            <a:r>
              <a:rPr sz="1400"/>
              <a:t>Улан-Удэ</a:t>
            </a:r>
            <a:endParaRPr sz="1400"/>
          </a:p>
        </p:txBody>
      </p:sp>
      <p:sp>
        <p:nvSpPr>
          <p:cNvPr id="1128055074" name="" hidden="0"/>
          <p:cNvSpPr/>
          <p:nvPr isPhoto="0" userDrawn="0"/>
        </p:nvSpPr>
        <p:spPr bwMode="auto">
          <a:xfrm flipH="0" flipV="0">
            <a:off x="10579201" y="4474742"/>
            <a:ext cx="521366" cy="521366"/>
          </a:xfrm>
          <a:prstGeom prst="smileyFace">
            <a:avLst>
              <a:gd name="adj" fmla="val 4653"/>
            </a:avLst>
          </a:prstGeom>
          <a:solidFill>
            <a:schemeClr val="accent2">
              <a:lumMod val="20000"/>
              <a:lumOff val="80000"/>
            </a:schemeClr>
          </a:solidFill>
          <a:ln w="12699" cap="flat" cmpd="sng" algn="ctr">
            <a:solidFill>
              <a:schemeClr val="tx1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19519341" name="" hidden="0"/>
          <p:cNvSpPr/>
          <p:nvPr isPhoto="0" userDrawn="0"/>
        </p:nvSpPr>
        <p:spPr bwMode="auto">
          <a:xfrm flipH="0" flipV="0">
            <a:off x="10098304" y="4474742"/>
            <a:ext cx="521366" cy="521366"/>
          </a:xfrm>
          <a:prstGeom prst="smileyFace">
            <a:avLst>
              <a:gd name="adj" fmla="val 4653"/>
            </a:avLst>
          </a:prstGeom>
          <a:solidFill>
            <a:schemeClr val="accent4">
              <a:lumMod val="20000"/>
              <a:lumOff val="80000"/>
            </a:schemeClr>
          </a:solidFill>
          <a:ln w="12699" cap="flat" cmpd="sng" algn="ctr">
            <a:solidFill>
              <a:schemeClr val="tx1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61673726" name="" hidden="0"/>
          <p:cNvSpPr txBox="1"/>
          <p:nvPr isPhoto="0" userDrawn="0"/>
        </p:nvSpPr>
        <p:spPr bwMode="auto">
          <a:xfrm flipH="0" flipV="0">
            <a:off x="1240159" y="4247397"/>
            <a:ext cx="1461047" cy="731556"/>
          </a:xfrm>
          <a:prstGeom prst="rect">
            <a:avLst/>
          </a:prstGeom>
          <a:solidFill>
            <a:schemeClr val="bg1"/>
          </a:solidFill>
          <a:ln w="6349">
            <a:solidFill>
              <a:schemeClr val="tx1"/>
            </a:solidFill>
            <a:prstDash val="solid"/>
          </a:ln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sz="1400"/>
              <a:t>Жители </a:t>
            </a:r>
            <a:r>
              <a:rPr sz="1400"/>
              <a:t>РФ</a:t>
            </a:r>
            <a:endParaRPr sz="1400"/>
          </a:p>
          <a:p>
            <a:pPr algn="ctr">
              <a:defRPr/>
            </a:pPr>
            <a:r>
              <a:rPr sz="1400"/>
              <a:t>и туристы из других стран</a:t>
            </a:r>
            <a:endParaRPr sz="1400"/>
          </a:p>
        </p:txBody>
      </p:sp>
      <p:sp>
        <p:nvSpPr>
          <p:cNvPr id="1896387165" name="" hidden="0"/>
          <p:cNvSpPr/>
          <p:nvPr isPhoto="0" userDrawn="0"/>
        </p:nvSpPr>
        <p:spPr bwMode="auto">
          <a:xfrm flipH="0" flipV="0">
            <a:off x="6225896" y="3272958"/>
            <a:ext cx="69597" cy="69597"/>
          </a:xfrm>
          <a:prstGeom prst="ellipse">
            <a:avLst/>
          </a:prstGeom>
          <a:solidFill>
            <a:schemeClr val="bg1"/>
          </a:solidFill>
          <a:ln w="19049" cap="flat" cmpd="sng" algn="ctr">
            <a:solidFill>
              <a:schemeClr val="tx1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4565696" name="" hidden="0"/>
          <p:cNvSpPr/>
          <p:nvPr isPhoto="0" userDrawn="0"/>
        </p:nvSpPr>
        <p:spPr bwMode="auto">
          <a:xfrm flipH="0" flipV="0">
            <a:off x="6095998" y="3115829"/>
            <a:ext cx="69597" cy="69597"/>
          </a:xfrm>
          <a:prstGeom prst="ellipse">
            <a:avLst/>
          </a:prstGeom>
          <a:solidFill>
            <a:schemeClr val="bg1"/>
          </a:solidFill>
          <a:ln w="19049" cap="flat" cmpd="sng" algn="ctr">
            <a:solidFill>
              <a:schemeClr val="tx1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0" name="" hidden="0"/>
          <p:cNvCxnSpPr>
            <a:cxnSpLocks/>
          </p:cNvCxnSpPr>
          <p:nvPr isPhoto="0" userDrawn="0"/>
        </p:nvCxnSpPr>
        <p:spPr bwMode="auto">
          <a:xfrm flipH="1" flipV="1">
            <a:off x="5459774" y="3034125"/>
            <a:ext cx="590549" cy="95249"/>
          </a:xfrm>
          <a:prstGeom prst="line">
            <a:avLst/>
          </a:prstGeom>
          <a:ln w="12699" cap="flat" cmpd="sng" algn="ctr">
            <a:solidFill>
              <a:srgbClr val="FF0000"/>
            </a:solidFill>
            <a:prstDash val="solid"/>
            <a:miter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0" name="" hidden="0"/>
          <p:cNvCxnSpPr>
            <a:cxnSpLocks/>
            <a:stCxn id="1896387165" idx="1"/>
          </p:cNvCxnSpPr>
          <p:nvPr isPhoto="0" userDrawn="0"/>
        </p:nvCxnSpPr>
        <p:spPr bwMode="auto">
          <a:xfrm rot="16199969" flipH="1" flipV="1">
            <a:off x="5639069" y="3113380"/>
            <a:ext cx="427249" cy="766789"/>
          </a:xfrm>
          <a:prstGeom prst="line">
            <a:avLst/>
          </a:prstGeom>
          <a:ln w="12699" cap="flat" cmpd="sng" algn="ctr">
            <a:solidFill>
              <a:srgbClr val="FF0000"/>
            </a:solidFill>
            <a:prstDash val="solid"/>
            <a:miter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0" name="" hidden="0"/>
          <p:cNvCxnSpPr>
            <a:cxnSpLocks/>
          </p:cNvCxnSpPr>
          <p:nvPr isPhoto="0" userDrawn="0"/>
        </p:nvCxnSpPr>
        <p:spPr bwMode="auto">
          <a:xfrm flipH="0" flipV="1">
            <a:off x="6374174" y="3081749"/>
            <a:ext cx="838199" cy="481069"/>
          </a:xfrm>
          <a:prstGeom prst="line">
            <a:avLst/>
          </a:prstGeom>
          <a:ln w="12699" cap="flat" cmpd="sng" algn="ctr">
            <a:solidFill>
              <a:srgbClr val="FF0000"/>
            </a:solidFill>
            <a:prstDash val="solid"/>
            <a:miter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0" name="" hidden="0"/>
          <p:cNvCxnSpPr>
            <a:cxnSpLocks/>
            <a:stCxn id="264116811" idx="6"/>
          </p:cNvCxnSpPr>
          <p:nvPr isPhoto="0" userDrawn="0"/>
        </p:nvCxnSpPr>
        <p:spPr bwMode="auto">
          <a:xfrm rot="0" flipH="0" flipV="1">
            <a:off x="6547276" y="3718214"/>
            <a:ext cx="646047" cy="0"/>
          </a:xfrm>
          <a:prstGeom prst="line">
            <a:avLst/>
          </a:prstGeom>
          <a:ln w="12699" cap="flat" cmpd="sng" algn="ctr">
            <a:solidFill>
              <a:srgbClr val="FF0000"/>
            </a:solidFill>
            <a:prstDash val="solid"/>
            <a:miter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49259547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 sz="1200" b="0" i="0" u="none" strike="noStrike" cap="none" spc="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rPr>
              <a:t>Изменено: </a:t>
            </a:r>
            <a:r>
              <a:rPr lang="en-US" sz="1200" b="0" i="0" u="none" strike="noStrike" cap="none" spc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</a:rPr>
              <a:t>17.06.2022</a:t>
            </a:r>
            <a:endParaRPr/>
          </a:p>
        </p:txBody>
      </p:sp>
      <p:sp>
        <p:nvSpPr>
          <p:cNvPr id="971201436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5760DD1-4A63-ADB3-4E39-8988F87E88CB}" type="slidenum">
              <a:rPr>
                <a:latin typeface="Open Sans"/>
                <a:ea typeface="Open Sans"/>
                <a:cs typeface="Open Sans"/>
              </a:rPr>
              <a:t/>
            </a:fld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1040186242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 sz="4000" b="1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Проблемы и как их решает проект</a:t>
            </a:r>
            <a:endParaRPr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</p:txBody>
      </p:sp>
      <p:graphicFrame>
        <p:nvGraphicFramePr>
          <p:cNvPr id="493169852" name="Объект 493169851" hidden="0"/>
          <p:cNvGraphicFramePr>
            <a:graphicFrameLocks xmlns:a="http://schemas.openxmlformats.org/drawingml/2006/main" noGrp="1"/>
          </p:cNvGraphicFramePr>
          <p:nvPr isPhoto="0" userDrawn="0">
            <p:ph sz="half" idx="1" hasCustomPrompt="0"/>
          </p:nvPr>
        </p:nvGraphicFramePr>
        <p:xfrm>
          <a:off x="733973" y="1825624"/>
          <a:ext cx="10765586" cy="4125367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{BECD7192-F761-6AAA-F04B-7D88518C2D9A}</a:tableStyleId>
              </a:tblPr>
              <a:tblGrid>
                <a:gridCol w="372271"/>
                <a:gridCol w="1697727"/>
                <a:gridCol w="3327941"/>
                <a:gridCol w="5367647"/>
              </a:tblGrid>
              <a:tr h="61816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>
                          <a:latin typeface="Open Sans"/>
                          <a:ea typeface="Open Sans"/>
                          <a:cs typeface="Open Sans"/>
                        </a:rPr>
                        <a:t>1</a:t>
                      </a:r>
                      <a:endParaRPr/>
                    </a:p>
                  </a:txBody>
                  <a:tcPr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000" b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ПЛОХОЕ ИНФОРМИРОВАНИЕ</a:t>
                      </a:r>
                      <a:endParaRPr sz="1000" b="1">
                        <a:solidFill>
                          <a:srgbClr val="FF0000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000" b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Низкий уровень информирования о местах путешествий, найти нужную информацию сложно или невозможно.</a:t>
                      </a:r>
                      <a:endParaRPr sz="1000" b="0">
                        <a:solidFill>
                          <a:srgbClr val="FF0000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000" b="0">
                          <a:latin typeface="Open Sans"/>
                          <a:ea typeface="Open Sans"/>
                          <a:cs typeface="Open Sans"/>
                        </a:rPr>
                        <a:t>Предоставляем полную информацию о заповедных территориях, природных достопримечательностях, культурных объектах, местах отдыха и зания спортом, которые может посетить турист.</a:t>
                      </a:r>
                      <a:endParaRPr sz="1000" b="0"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</a:tcPr>
                </a:tc>
              </a:tr>
              <a:tr h="373266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>
                          <a:latin typeface="Open Sans"/>
                          <a:ea typeface="Open Sans"/>
                          <a:cs typeface="Open Sans"/>
                        </a:rPr>
                        <a:t>2</a:t>
                      </a:r>
                      <a:endParaRPr/>
                    </a:p>
                  </a:txBody>
                  <a:tcPr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000" b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НЕПОНИМАНИЕ КУЛЬТУРЫ</a:t>
                      </a:r>
                      <a:endParaRPr sz="1000" b="1">
                        <a:solidFill>
                          <a:srgbClr val="FF0000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000" b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Непонимание людей, обычаев, языков при посещении мест с локальной культурой.</a:t>
                      </a:r>
                      <a:endParaRPr sz="1000" b="0">
                        <a:solidFill>
                          <a:srgbClr val="FF0000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000" b="0">
                          <a:latin typeface="Open Sans"/>
                          <a:ea typeface="Open Sans"/>
                          <a:cs typeface="Open Sans"/>
                        </a:rPr>
                        <a:t>Наши гиды могут говорить на разных языках и знают особенности местной культуры.</a:t>
                      </a:r>
                      <a:endParaRPr sz="1000" b="0"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</a:tcPr>
                </a:tc>
              </a:tr>
              <a:tr h="61816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>
                          <a:latin typeface="Open Sans"/>
                          <a:ea typeface="Open Sans"/>
                          <a:cs typeface="Open Sans"/>
                        </a:rPr>
                        <a:t>3</a:t>
                      </a:r>
                      <a:endParaRPr/>
                    </a:p>
                  </a:txBody>
                  <a:tcPr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000" b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ПЛОХАЯ ПОДГОТОВКА</a:t>
                      </a:r>
                      <a:endParaRPr sz="1000" b="1">
                        <a:solidFill>
                          <a:srgbClr val="FF0000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000" b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Отсутствие или низкий уровень подготовки туристов для путешествий.</a:t>
                      </a:r>
                      <a:endParaRPr sz="1000" b="0">
                        <a:solidFill>
                          <a:srgbClr val="FF0000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000" b="0">
                          <a:latin typeface="Open Sans"/>
                          <a:ea typeface="Open Sans"/>
                          <a:cs typeface="Open Sans"/>
                        </a:rPr>
                        <a:t>Наши гиды в своих турах: прорабатывают маршрут и точки остановок непосредственно следуя по туру, организуют питание и ночлег, предоставляют чек-листы всего необходимого снаряжения. </a:t>
                      </a:r>
                      <a:endParaRPr sz="1000" b="0"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</a:tcPr>
                </a:tc>
              </a:tr>
              <a:tr h="61816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>
                          <a:latin typeface="Open Sans"/>
                          <a:ea typeface="Open Sans"/>
                          <a:cs typeface="Open Sans"/>
                        </a:rPr>
                        <a:t>4</a:t>
                      </a:r>
                      <a:endParaRPr/>
                    </a:p>
                  </a:txBody>
                  <a:tcPr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000" b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ВЫСОКАЯ ЦЕНА</a:t>
                      </a:r>
                      <a:endParaRPr sz="1000" b="1">
                        <a:solidFill>
                          <a:srgbClr val="FF0000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000" b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Большинство туров предлагается организациями по высокой цене.</a:t>
                      </a:r>
                      <a:endParaRPr sz="1000" b="0">
                        <a:solidFill>
                          <a:srgbClr val="FF0000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000" b="0">
                          <a:latin typeface="Open Sans"/>
                          <a:ea typeface="Open Sans"/>
                          <a:cs typeface="Open Sans"/>
                        </a:rPr>
                        <a:t>Наши гиды — это физические лица, самозанятые и индивидуальные предприниматели с незначительной налоговой нагрузкой и низкими затратами. Также снижение цен обеспечивается повышением уровня конкуренции.</a:t>
                      </a:r>
                      <a:endParaRPr sz="1000" b="0"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</a:tcPr>
                </a:tc>
              </a:tr>
              <a:tr h="40303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>
                          <a:latin typeface="Open Sans"/>
                          <a:ea typeface="Open Sans"/>
                          <a:cs typeface="Open Sans"/>
                        </a:rPr>
                        <a:t>5</a:t>
                      </a:r>
                      <a:endParaRPr/>
                    </a:p>
                  </a:txBody>
                  <a:tcPr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000" b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СОЦИАЛИЗАЦИЯ</a:t>
                      </a:r>
                      <a:endParaRPr sz="1000" b="1">
                        <a:solidFill>
                          <a:srgbClr val="FF0000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000" b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Не имея опытного наставника и друзей- трудно и страшно путешествовать.</a:t>
                      </a:r>
                      <a:endParaRPr sz="1000" b="0">
                        <a:solidFill>
                          <a:srgbClr val="FF0000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000" b="0">
                          <a:latin typeface="Open Sans"/>
                          <a:ea typeface="Open Sans"/>
                          <a:cs typeface="Open Sans"/>
                        </a:rPr>
                        <a:t>Наши гиды — это опытные и/или сертифицированные специалисты, а сообщество туристов — это друзья, которые всегда помогут.</a:t>
                      </a:r>
                      <a:endParaRPr sz="1000" b="0"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</a:tcPr>
                </a:tc>
              </a:tr>
              <a:tr h="61816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>
                          <a:latin typeface="Open Sans"/>
                          <a:ea typeface="Open Sans"/>
                          <a:cs typeface="Open Sans"/>
                        </a:rPr>
                        <a:t>6</a:t>
                      </a:r>
                      <a:endParaRPr/>
                    </a:p>
                  </a:txBody>
                  <a:tcPr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000" b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БЕЗОПАСНОСТЬ</a:t>
                      </a:r>
                      <a:endParaRPr sz="1000" b="1">
                        <a:solidFill>
                          <a:srgbClr val="FF0000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000" b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Следование по турам для туристов и гидов часто не безопасно, нет средств контроля качества услуг гидов. </a:t>
                      </a:r>
                      <a:endParaRPr sz="1000" b="0">
                        <a:solidFill>
                          <a:srgbClr val="FF0000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000" b="0">
                          <a:latin typeface="Open Sans"/>
                          <a:ea typeface="Open Sans"/>
                          <a:cs typeface="Open Sans"/>
                        </a:rPr>
                        <a:t>Профессиональные гиды имеют сертификаты и дипломы о квалификации, прохождении курсов перовой медицинской помощи и пр. Есть поддержка МЧС и МВД. </a:t>
                      </a:r>
                      <a:r>
                        <a:rPr lang="en-US" sz="1000" b="0" i="0" u="none" strike="noStrike" cap="none" spc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</a:rPr>
                        <a:t>Для маршрутов с привлечением техники предоставляются документы.</a:t>
                      </a:r>
                      <a:endParaRPr sz="1000" b="0"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</a:tcPr>
                </a:tc>
              </a:tr>
              <a:tr h="61816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>
                          <a:latin typeface="Open Sans"/>
                          <a:ea typeface="Open Sans"/>
                          <a:cs typeface="Open Sans"/>
                        </a:rPr>
                        <a:t>7</a:t>
                      </a:r>
                      <a:endParaRPr/>
                    </a:p>
                  </a:txBody>
                  <a:tcPr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000" b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ФУНКЦИОНАЛЬНОСТЬ</a:t>
                      </a:r>
                      <a:endParaRPr sz="1000" b="1">
                        <a:solidFill>
                          <a:srgbClr val="FF0000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000" b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Нет единого геосервиса, который решает все вышеперечисленные проблемы в одном месте, функциональность сервисов часто узкоспециализирована и не рассчитана на всех частных путешественников и их потребности.</a:t>
                      </a:r>
                      <a:endParaRPr sz="1000" b="0">
                        <a:solidFill>
                          <a:srgbClr val="FF0000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000" b="0">
                          <a:latin typeface="Open Sans"/>
                          <a:ea typeface="Open Sans"/>
                          <a:cs typeface="Open Sans"/>
                        </a:rPr>
                        <a:t>В геосервисе LOCALTOUR.RU есть все необходимое для частных​ гидов и туристов. В турах используется мобильное приложение, а дома можно использовать веб-версию типовой социальной сети. Туры записываются автоматически при следовании по маршруту через спутниковую связь, их можно править, добавлять медиа-файлы: заметки и чек-листы, аудио-гиды и фото.</a:t>
                      </a:r>
                      <a:endParaRPr/>
                    </a:p>
                  </a:txBody>
                  <a:tcPr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28788227" name="Footer Placehold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>
                <a:latin typeface="Open Sans"/>
                <a:ea typeface="Open Sans"/>
                <a:cs typeface="Open Sans"/>
              </a:rPr>
              <a:t>LOCALTOUR.RU</a:t>
            </a:r>
            <a:endParaRPr>
              <a:latin typeface="Open Sans"/>
              <a:ea typeface="Open Sans"/>
              <a:cs typeface="Open San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2585458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 sz="1200" b="0" i="0" u="none" strike="noStrike" cap="none" spc="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rPr>
              <a:t>Изменено: </a:t>
            </a:r>
            <a:r>
              <a:rPr lang="en-US" sz="1200" b="0" i="0" u="none" strike="noStrike" cap="none" spc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</a:rPr>
              <a:t>17.06.2022</a:t>
            </a:r>
            <a:endParaRPr/>
          </a:p>
        </p:txBody>
      </p:sp>
      <p:sp>
        <p:nvSpPr>
          <p:cNvPr id="1901692331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2448AEC6-A5AF-DEF9-87CF-A269A659123A}" type="slidenum">
              <a:rPr>
                <a:latin typeface="Open Sans"/>
                <a:ea typeface="Open Sans"/>
                <a:cs typeface="Open Sans"/>
              </a:rPr>
              <a:t/>
            </a:fld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844364482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 sz="4000" b="1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Состав продукта проекта</a:t>
            </a:r>
            <a:endParaRPr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</p:txBody>
      </p:sp>
      <p:graphicFrame>
        <p:nvGraphicFramePr>
          <p:cNvPr id="1079145312" name="Объект 1079145311" hidden="0"/>
          <p:cNvGraphicFramePr>
            <a:graphicFrameLocks xmlns:a="http://schemas.openxmlformats.org/drawingml/2006/main" noGrp="1"/>
          </p:cNvGraphicFramePr>
          <p:nvPr isPhoto="0" userDrawn="0">
            <p:ph sz="half" idx="1" hasCustomPrompt="0"/>
          </p:nvPr>
        </p:nvGraphicFramePr>
        <p:xfrm>
          <a:off x="944526" y="1825624"/>
          <a:ext cx="10304377" cy="408432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{BECD7192-F761-6AAA-F04B-7D88518C2D9A}</a:tableStyleId>
              </a:tblPr>
              <a:tblGrid>
                <a:gridCol w="288293"/>
                <a:gridCol w="1982397"/>
                <a:gridCol w="8731853"/>
              </a:tblGrid>
              <a:tr h="133789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1</a:t>
                      </a:r>
                      <a:endParaRPr/>
                    </a:p>
                  </a:txBody>
                  <a:tcPr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400" b="1" i="0" u="none" strike="noStrike" cap="none" spc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ПОЛЬЗОВАТЕЛЬ</a:t>
                      </a:r>
                      <a:endParaRPr sz="1400" b="1">
                        <a:solidFill>
                          <a:schemeClr val="tx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400" b="0" i="0" u="none" strike="noStrike" cap="none" spc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Регистрация и авторизация аккаунта пользователя. Восстановление доступа. </a:t>
                      </a:r>
                      <a:r>
                        <a:rPr lang="en-US" sz="1400" b="0" i="0" u="none" strike="noStrike" cap="none" spc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Личные данные.</a:t>
                      </a:r>
                      <a:endParaRPr sz="1400">
                        <a:solidFill>
                          <a:schemeClr val="tx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</a:tcPr>
                </a:tc>
              </a:tr>
              <a:tr h="269999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2</a:t>
                      </a:r>
                      <a:endParaRPr sz="1400">
                        <a:solidFill>
                          <a:schemeClr val="tx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>
                    <a:lnL w="6348" algn="ctr">
                      <a:solidFill>
                        <a:srgbClr val="000000"/>
                      </a:solidFill>
                    </a:lnL>
                    <a:lnR w="6348" algn="ctr">
                      <a:solidFill>
                        <a:srgbClr val="000000"/>
                      </a:solidFill>
                    </a:lnR>
                    <a:lnT w="6348" algn="ctr">
                      <a:solidFill>
                        <a:srgbClr val="000000"/>
                      </a:solidFill>
                    </a:lnT>
                    <a:lnB w="6348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400" b="1" i="0" u="none" strike="noStrike" cap="none" spc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КАБИНЕТ</a:t>
                      </a:r>
                      <a:endParaRPr lang="en-US" sz="1400" b="1" i="0" u="none" strike="noStrike" cap="none" spc="0">
                        <a:solidFill>
                          <a:schemeClr val="tx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>
                    <a:lnL w="6348" algn="ctr">
                      <a:solidFill>
                        <a:srgbClr val="000000"/>
                      </a:solidFill>
                    </a:lnL>
                    <a:lnR w="6348" algn="ctr">
                      <a:solidFill>
                        <a:srgbClr val="000000"/>
                      </a:solidFill>
                    </a:lnR>
                    <a:lnT w="6348" algn="ctr">
                      <a:solidFill>
                        <a:srgbClr val="000000"/>
                      </a:solidFill>
                    </a:lnT>
                    <a:lnB w="6348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400" b="0" i="0" u="none" strike="noStrike" cap="none" spc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Туры и расписание, </a:t>
                      </a:r>
                      <a:r>
                        <a:rPr lang="en-US" sz="1400" b="0" i="0" u="none" strike="noStrike" cap="none" spc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услуги и оплаты оп ним, созданные объекты, публикации, избранное.</a:t>
                      </a:r>
                      <a:endParaRPr lang="en-US" sz="1400" b="0" i="0" u="none" strike="noStrike" cap="none" spc="0">
                        <a:solidFill>
                          <a:schemeClr val="tx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>
                    <a:lnL w="6348" algn="ctr">
                      <a:solidFill>
                        <a:srgbClr val="000000"/>
                      </a:solidFill>
                    </a:lnL>
                    <a:lnR w="6348" algn="ctr">
                      <a:solidFill>
                        <a:srgbClr val="000000"/>
                      </a:solidFill>
                    </a:lnR>
                    <a:lnT w="6348" algn="ctr">
                      <a:solidFill>
                        <a:srgbClr val="000000"/>
                      </a:solidFill>
                    </a:lnT>
                    <a:lnB w="6348" algn="ctr">
                      <a:solidFill>
                        <a:srgbClr val="000000"/>
                      </a:solidFill>
                    </a:lnB>
                  </a:tcPr>
                </a:tc>
              </a:tr>
              <a:tr h="373266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3</a:t>
                      </a:r>
                      <a:endParaRPr sz="1400">
                        <a:solidFill>
                          <a:schemeClr val="tx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>
                    <a:lnL w="6348" algn="ctr">
                      <a:solidFill>
                        <a:srgbClr val="000000"/>
                      </a:solidFill>
                    </a:lnL>
                    <a:lnR w="6348" algn="ctr">
                      <a:solidFill>
                        <a:srgbClr val="000000"/>
                      </a:solidFill>
                    </a:lnR>
                    <a:lnT w="6348" algn="ctr">
                      <a:solidFill>
                        <a:srgbClr val="000000"/>
                      </a:solidFill>
                    </a:lnT>
                    <a:lnB w="6348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400" b="1" i="0" u="none" strike="noStrike" cap="none" spc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ТРЕКЕР И НАВИГАТОР</a:t>
                      </a:r>
                      <a:endParaRPr lang="en-US" sz="1400" b="1" i="0" u="none" strike="noStrike" cap="none" spc="0">
                        <a:solidFill>
                          <a:schemeClr val="tx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>
                    <a:lnL w="6348" algn="ctr">
                      <a:solidFill>
                        <a:srgbClr val="000000"/>
                      </a:solidFill>
                    </a:lnL>
                    <a:lnR w="6348" algn="ctr">
                      <a:solidFill>
                        <a:srgbClr val="000000"/>
                      </a:solidFill>
                    </a:lnR>
                    <a:lnT w="6348" algn="ctr">
                      <a:solidFill>
                        <a:srgbClr val="000000"/>
                      </a:solidFill>
                    </a:lnT>
                    <a:lnB w="6348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400" b="0" i="0" u="none" strike="noStrike" cap="none" spc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Запись маршрута по туру в пути с медиа-файлами, текстовыми заметками, аудиогидом, объектами (можно редактировать). С</a:t>
                      </a:r>
                      <a:r>
                        <a:rPr lang="en-US" sz="1400" b="0" i="0" u="none" strike="noStrike" cap="none" spc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ледование по маршруту с комментариями</a:t>
                      </a:r>
                      <a:r>
                        <a:rPr lang="en-US" sz="1400" b="0" i="0" u="none" strike="noStrike" cap="none" spc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.</a:t>
                      </a:r>
                      <a:endParaRPr lang="en-US" sz="1400" b="0" i="0" u="none" strike="noStrike" cap="none" spc="0">
                        <a:solidFill>
                          <a:schemeClr val="tx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>
                    <a:lnL w="6348" algn="ctr">
                      <a:solidFill>
                        <a:srgbClr val="000000"/>
                      </a:solidFill>
                    </a:lnL>
                    <a:lnR w="6348" algn="ctr">
                      <a:solidFill>
                        <a:srgbClr val="000000"/>
                      </a:solidFill>
                    </a:lnR>
                    <a:lnT w="6348" algn="ctr">
                      <a:solidFill>
                        <a:srgbClr val="000000"/>
                      </a:solidFill>
                    </a:lnT>
                    <a:lnB w="6348" algn="ctr">
                      <a:solidFill>
                        <a:srgbClr val="000000"/>
                      </a:solidFill>
                    </a:lnB>
                  </a:tcPr>
                </a:tc>
              </a:tr>
              <a:tr h="373266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4</a:t>
                      </a:r>
                      <a:endParaRPr/>
                    </a:p>
                  </a:txBody>
                  <a:tcPr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400" b="1" i="0" u="none" strike="noStrike" cap="none" spc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КАРТА ТУРОВ</a:t>
                      </a:r>
                      <a:endParaRPr sz="1400" b="1">
                        <a:solidFill>
                          <a:schemeClr val="tx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400" b="0" i="0" u="none" strike="noStrike" cap="none" spc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Поиск туров по карте с просмотром информации</a:t>
                      </a:r>
                      <a:r>
                        <a:rPr lang="en-US" sz="1400" b="0" i="0" u="none" strike="noStrike" cap="none" spc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: о туре и гиде, заметки и чек-листы, маршрут на карте, связь с объектами, фото, аудиогид, рейтинг, комментарии. Запись на тур и оплата.</a:t>
                      </a:r>
                      <a:endParaRPr lang="en-US" sz="1400" b="0" i="0" u="none" strike="noStrike" cap="none" spc="0">
                        <a:solidFill>
                          <a:schemeClr val="tx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</a:tcPr>
                </a:tc>
              </a:tr>
              <a:tr h="61816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5</a:t>
                      </a:r>
                      <a:endParaRPr/>
                    </a:p>
                  </a:txBody>
                  <a:tcPr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400" b="1" i="0" u="none" strike="noStrike" cap="none" spc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УСЛУГИ</a:t>
                      </a:r>
                      <a:endParaRPr sz="1400" b="1">
                        <a:solidFill>
                          <a:schemeClr val="tx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400" b="0" i="0" u="none" strike="noStrike" cap="none" spc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Поиск услуг гидов, переводчиков, водителей и владельцев техники: консультации, сопровождение по туру, аренда снаряжения, проработка индивидуального тура, аренда техники (наземной, водной, воздушной), услуги управления. </a:t>
                      </a:r>
                      <a:r>
                        <a:rPr lang="en-US" sz="1400" b="0" i="0" u="none" strike="noStrike" cap="none" spc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Заказ услуг и оплата.</a:t>
                      </a:r>
                      <a:endParaRPr sz="1400">
                        <a:solidFill>
                          <a:schemeClr val="tx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</a:tcPr>
                </a:tc>
              </a:tr>
              <a:tr h="22019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6</a:t>
                      </a:r>
                      <a:endParaRPr/>
                    </a:p>
                  </a:txBody>
                  <a:tcPr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400" b="1" i="0" u="none" strike="noStrike" cap="none" spc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ЛЕНТА</a:t>
                      </a:r>
                      <a:endParaRPr sz="1400" b="1">
                        <a:solidFill>
                          <a:schemeClr val="tx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400" b="0" i="0" u="none" strike="noStrike" cap="none" spc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Микро-блог о личном опыте с лайками и комментариями, связью с турами.</a:t>
                      </a:r>
                      <a:endParaRPr sz="1400">
                        <a:solidFill>
                          <a:schemeClr val="tx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</a:tcPr>
                </a:tc>
              </a:tr>
              <a:tr h="40303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7</a:t>
                      </a:r>
                      <a:endParaRPr/>
                    </a:p>
                  </a:txBody>
                  <a:tcPr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400" b="1" i="0" u="none" strike="noStrike" cap="none" spc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СЕРВИСЫ </a:t>
                      </a:r>
                      <a:r>
                        <a:rPr lang="en-US" sz="1400" b="0" i="0" u="none" strike="noStrike" cap="none" spc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(ПЛАТНЫЕ)</a:t>
                      </a:r>
                      <a:endParaRPr sz="1400" b="0">
                        <a:solidFill>
                          <a:schemeClr val="tx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400" b="0" i="0" u="none" strike="noStrike" cap="none" spc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Размещение рекламы для бизнес-пользователей.</a:t>
                      </a:r>
                      <a:endParaRPr lang="en-US" sz="1400" b="0" i="0" u="none" strike="noStrike" cap="none" spc="0">
                        <a:solidFill>
                          <a:schemeClr val="tx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pPr>
                        <a:defRPr/>
                      </a:pPr>
                      <a:r>
                        <a:rPr lang="en-US" sz="1400" b="0" i="0" u="none" strike="noStrike" cap="none" spc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Выгрузка маршрута тура в различных форматах для загрузки в спутниковые навигаторы.</a:t>
                      </a:r>
                      <a:endParaRPr lang="en-US" sz="1400" b="0" i="0" u="none" strike="noStrike" cap="none" spc="0">
                        <a:solidFill>
                          <a:schemeClr val="tx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pPr>
                        <a:defRPr/>
                      </a:pPr>
                      <a:r>
                        <a:rPr lang="en-US" sz="1400" b="0" i="0" u="none" strike="noStrike" cap="none" spc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Создание карты с туром и заказом для встраивания на сторонний сайт.</a:t>
                      </a:r>
                      <a:endParaRPr lang="en-US" sz="1400" b="0" i="0" u="none" strike="noStrike" cap="none" spc="0">
                        <a:solidFill>
                          <a:schemeClr val="tx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pPr>
                        <a:defRPr/>
                      </a:pPr>
                      <a:r>
                        <a:rPr sz="1400" b="0" i="0" u="none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Подтверждение данных пользователя (возможно в ГОСУСЛУГАХ), квалификации гида или переводчика (</a:t>
                      </a:r>
                      <a:r>
                        <a:rPr sz="1400" b="0" i="0" u="none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сертификатов, дипломов, и пр.), </a:t>
                      </a:r>
                      <a:r>
                        <a:rPr sz="1400" b="0" i="0" u="none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техники (документыи и права, возможно в МВД).</a:t>
                      </a:r>
                      <a:endParaRPr sz="1400" b="0" i="0" u="none">
                        <a:solidFill>
                          <a:schemeClr val="tx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pPr>
                        <a:defRPr/>
                      </a:pPr>
                      <a:r>
                        <a:rPr lang="en-US" sz="1400" b="0" i="0" u="none" strike="noStrike" cap="none" spc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Создание визуализации на основе данных по туру.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sz="1400" b="0" i="0" u="none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Доступ к аналитике и </a:t>
                      </a:r>
                      <a:r>
                        <a:rPr lang="en-US" sz="1400" b="0" i="0" u="none" strike="noStrike" cap="none" spc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API.</a:t>
                      </a:r>
                      <a:endParaRPr/>
                    </a:p>
                  </a:txBody>
                  <a:tcPr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891345906" name="Footer Placehold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>
                <a:latin typeface="Open Sans"/>
                <a:ea typeface="Open Sans"/>
                <a:cs typeface="Open Sans"/>
              </a:rPr>
              <a:t>LOCALTOUR.RU</a:t>
            </a:r>
            <a:endParaRPr>
              <a:latin typeface="Open Sans"/>
              <a:ea typeface="Open Sans"/>
              <a:cs typeface="Open San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63837836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 sz="1200" b="0" i="0" u="none" strike="noStrike" cap="none" spc="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rPr>
              <a:t>Изменено: </a:t>
            </a:r>
            <a:r>
              <a:rPr lang="en-US" sz="1200" b="0" i="0" u="none" strike="noStrike" cap="none" spc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</a:rPr>
              <a:t>17.06.2022</a:t>
            </a:r>
            <a:endParaRPr/>
          </a:p>
        </p:txBody>
      </p:sp>
      <p:sp>
        <p:nvSpPr>
          <p:cNvPr id="1031419522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9C89783-53A4-2375-81ED-6812C1C84D87}" type="slidenum">
              <a:rPr>
                <a:latin typeface="Open Sans"/>
                <a:ea typeface="Open Sans"/>
                <a:cs typeface="Open Sans"/>
              </a:rPr>
              <a:t/>
            </a:fld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887792237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 sz="4000" b="1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Кроме того, геосервис LOCALTOUR</a:t>
            </a:r>
            <a:endParaRPr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927174354" name="Content Placeholder 2" hidden="0"/>
          <p:cNvSpPr>
            <a:spLocks noGrp="1"/>
          </p:cNvSpPr>
          <p:nvPr isPhoto="0" userDrawn="0">
            <p:ph sz="half" idx="1" hasCustomPrompt="0"/>
          </p:nvPr>
        </p:nvSpPr>
        <p:spPr bwMode="auto">
          <a:xfrm flipH="0" flipV="0">
            <a:off x="838197" y="1825623"/>
            <a:ext cx="10944775" cy="4351338"/>
          </a:xfrm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normAutofit/>
          </a:bodyPr>
          <a:lstStyle/>
          <a:p>
            <a:pPr>
              <a:defRPr/>
            </a:pP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Предоставляет бесплатный треккинг и навигацию по турам через спутниковую связь без интернета.</a:t>
            </a:r>
            <a:endParaRPr lang="en-US" sz="2000" b="0" i="0" u="none" strike="noStrike" cap="none" spc="0"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  <a:p>
            <a:pPr>
              <a:defRPr/>
            </a:pP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Делает путешествия простыми, доступными и безопасными, даже если вы идете впервые и в одиночку.</a:t>
            </a:r>
            <a:endParaRPr lang="en-US" sz="2000" b="0" i="0" u="none" strike="noStrike" cap="none" spc="0"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  <a:p>
            <a:pPr>
              <a:defRPr/>
            </a:pP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Дает возможность путешественникам общаться и помогать друг другу.</a:t>
            </a:r>
            <a:endParaRPr lang="en-US" sz="2000" b="0" i="0" u="none" strike="noStrike" cap="none" spc="0"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  <a:p>
            <a:pPr>
              <a:defRPr/>
            </a:pP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Поддерживает гидов, переводчиков, владельцев и водителей техники за счет оказания платных услуг туристам или друг другу.</a:t>
            </a:r>
            <a:endParaRPr lang="en-US" sz="2000" b="0" i="0" u="none" strike="noStrike" cap="none" spc="0"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  <a:p>
            <a:pPr>
              <a:defRPr/>
            </a:pP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Содержит полную информацию по всем государственным местам природы, культуры и отдыха России.</a:t>
            </a:r>
            <a:endParaRPr lang="en-US" sz="2000" b="0" i="0" u="none" strike="noStrike" cap="none" spc="0"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  <a:p>
            <a:pPr>
              <a:defRPr/>
            </a:pP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Обеспечивает безопасность персональных данных и данных о местоположении в соответствии с Федеральным Законом №152 «О персональных данных».</a:t>
            </a:r>
            <a:endParaRPr sz="2000" b="0" i="0" u="none" strike="noStrike" cap="none" spc="0"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  <a:p>
            <a:pPr>
              <a:defRPr/>
            </a:pP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LOCALTOUR — это отечественное решение, не зависящее третьих стран.</a:t>
            </a:r>
            <a:endParaRPr lang="en-US" sz="2000" b="0" i="0" u="none" strike="noStrike" cap="none" spc="0"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90397087" name="Footer Placehold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>
                <a:latin typeface="Open Sans"/>
                <a:ea typeface="Open Sans"/>
                <a:cs typeface="Open Sans"/>
              </a:rPr>
              <a:t>LOCALTOUR.RU</a:t>
            </a:r>
            <a:endParaRPr>
              <a:latin typeface="Open Sans"/>
              <a:ea typeface="Open Sans"/>
              <a:cs typeface="Open San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500635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 sz="1200" b="0" i="0" u="none" strike="noStrike" cap="none" spc="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rPr>
              <a:t>Изменено: </a:t>
            </a:r>
            <a:r>
              <a:rPr lang="en-US" sz="1200" b="0" i="0" u="none" strike="noStrike" cap="none" spc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</a:rPr>
              <a:t>17.06.2022</a:t>
            </a:r>
            <a:endParaRPr/>
          </a:p>
        </p:txBody>
      </p:sp>
      <p:sp>
        <p:nvSpPr>
          <p:cNvPr id="717307465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D5E0A90D-11FB-4090-D68E-EB2E82D788AD}" type="slidenum">
              <a:rPr>
                <a:latin typeface="Open Sans"/>
                <a:ea typeface="Open Sans"/>
                <a:cs typeface="Open Sans"/>
              </a:rPr>
              <a:t/>
            </a:fld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302562069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 sz="4000" b="1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Возможности геосервиса</a:t>
            </a:r>
            <a:r>
              <a:rPr lang="en-US" sz="4000" b="1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 LOCALTOUR</a:t>
            </a:r>
            <a:endParaRPr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787146765" name="Content Placeholder 2" hidden="0"/>
          <p:cNvSpPr>
            <a:spLocks noGrp="1"/>
          </p:cNvSpPr>
          <p:nvPr isPhoto="0" userDrawn="0">
            <p:ph sz="half" idx="1" hasCustomPrompt="0"/>
          </p:nvPr>
        </p:nvSpPr>
        <p:spPr bwMode="auto">
          <a:xfrm flipH="0" flipV="0">
            <a:off x="838197" y="1825623"/>
            <a:ext cx="11035012" cy="4351338"/>
          </a:xfrm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normAutofit/>
          </a:bodyPr>
          <a:lstStyle/>
          <a:p>
            <a:pPr marL="305908" indent="-305908">
              <a:buFont typeface="Arial"/>
              <a:buAutoNum type="arabicPeriod"/>
              <a:defRPr/>
            </a:pP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Просмотр карты местности для ориентирования и о</a:t>
            </a: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пределение местонахождения пользователя.</a:t>
            </a:r>
            <a:endParaRPr lang="en-US" sz="2000" b="0" i="0" u="none" strike="noStrike" cap="none" spc="0"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  <a:p>
            <a:pPr marL="305908" indent="-305908">
              <a:buFont typeface="Arial"/>
              <a:buAutoNum type="arabicPeriod"/>
              <a:defRPr/>
            </a:pP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Использование карт из интернета, или карт загруженных на устройство.</a:t>
            </a:r>
            <a:endParaRPr lang="en-US" sz="2000" b="0" i="0" u="none" strike="noStrike" cap="none" spc="0"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  <a:p>
            <a:pPr marL="305908" indent="-305908">
              <a:buFont typeface="Arial"/>
              <a:buAutoNum type="arabicPeriod"/>
              <a:defRPr/>
            </a:pP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Запись маршрутов пользователей в пути через спутниковую связь. </a:t>
            </a:r>
            <a:endParaRPr lang="en-US" sz="2000" b="0" i="0" u="none" strike="noStrike" cap="none" spc="0"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  <a:p>
            <a:pPr marL="305908" indent="-305908">
              <a:buFont typeface="Arial"/>
              <a:buAutoNum type="arabicPeriod"/>
              <a:defRPr/>
            </a:pP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Добавление к маршруту заметок, чек-листов, фото, аудиогида.</a:t>
            </a:r>
            <a:endParaRPr lang="en-US" sz="2000" b="0" i="0" u="none" strike="noStrike" cap="none" spc="0"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  <a:p>
            <a:pPr marL="305908" indent="-305908">
              <a:buFont typeface="Arial"/>
              <a:buAutoNum type="arabicPeriod"/>
              <a:defRPr/>
            </a:pP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Выгрузка и загрузка маршрутов в распространенных форматах (GPX или др.).</a:t>
            </a:r>
            <a:endParaRPr lang="en-US" sz="2000" b="0" i="0" u="none" strike="noStrike" cap="none" spc="0"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  <a:p>
            <a:pPr marL="305908" indent="-305908">
              <a:buFont typeface="Arial"/>
              <a:buAutoNum type="arabicPeriod"/>
              <a:defRPr/>
            </a:pP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Добавление на карту информации об объектах и маршрутах и их просмотр.</a:t>
            </a:r>
            <a:endParaRPr lang="en-US" sz="2000" b="0" i="0" u="none" strike="noStrike" cap="none" spc="0"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  <a:p>
            <a:pPr marL="305908" indent="-305908">
              <a:buFont typeface="Arial"/>
              <a:buAutoNum type="arabicPeriod"/>
              <a:defRPr/>
            </a:pP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Поиск на местности объектов для путешествий (ночлег, питание, заправки и пр.) и </a:t>
            </a: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достопримечательностей (природа, культура, отдых, спорт).</a:t>
            </a:r>
            <a:endParaRPr lang="en-US" sz="2000" b="0" i="0" u="none" strike="noStrike" cap="none" spc="0"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  <a:p>
            <a:pPr marL="305908" indent="-305908">
              <a:buFont typeface="Arial"/>
              <a:buAutoNum type="arabicPeriod"/>
              <a:defRPr/>
            </a:pP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Составление маршрутов и следование по нему до объектов на карте </a:t>
            </a: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(навигатор).</a:t>
            </a:r>
            <a:endParaRPr lang="en-US" sz="2000" b="0" i="0" u="none" strike="noStrike" cap="none" spc="0"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  <a:p>
            <a:pPr marL="305908" indent="-305908">
              <a:buFont typeface="Arial"/>
              <a:buAutoNum type="arabicPeriod"/>
              <a:defRPr/>
            </a:pP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Обсуждение маршрутов и составление их рейтинга.</a:t>
            </a:r>
            <a:endParaRPr lang="en-US" sz="2000" b="0" i="0" u="none" strike="noStrike" cap="none" spc="0"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93697767" name="Footer Placehold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>
                <a:latin typeface="Open Sans"/>
                <a:ea typeface="Open Sans"/>
                <a:cs typeface="Open Sans"/>
              </a:rPr>
              <a:t>LOCALTOUR.RU</a:t>
            </a:r>
            <a:endParaRPr>
              <a:latin typeface="Open Sans"/>
              <a:ea typeface="Open Sans"/>
              <a:cs typeface="Open San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8726221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 sz="1200" b="0" i="0" u="none" strike="noStrike" cap="none" spc="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rPr>
              <a:t>Изменено: </a:t>
            </a:r>
            <a:r>
              <a:rPr lang="en-US" sz="1200" b="0" i="0" u="none" strike="noStrike" cap="none" spc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</a:rPr>
              <a:t>17.06.2022</a:t>
            </a:r>
            <a:endParaRPr/>
          </a:p>
        </p:txBody>
      </p:sp>
      <p:sp>
        <p:nvSpPr>
          <p:cNvPr id="902436041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9F98D57-7B9C-02FA-BEDA-241204BC61EC}" type="slidenum">
              <a:rPr>
                <a:latin typeface="Open Sans"/>
                <a:ea typeface="Open Sans"/>
                <a:cs typeface="Open Sans"/>
              </a:rPr>
              <a:t/>
            </a:fld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1327600486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 sz="4000" b="1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Аналогичные сервисы</a:t>
            </a:r>
            <a:endParaRPr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84638126" name="Content Placeholder 2" hidden="0"/>
          <p:cNvSpPr>
            <a:spLocks noGrp="1"/>
          </p:cNvSpPr>
          <p:nvPr isPhoto="0" userDrawn="0">
            <p:ph sz="half" idx="1" hasCustomPrompt="0"/>
          </p:nvPr>
        </p:nvSpPr>
        <p:spPr bwMode="auto">
          <a:xfrm flipH="0" flipV="0">
            <a:off x="838197" y="1825623"/>
            <a:ext cx="10944775" cy="4351338"/>
          </a:xfrm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rmAutofit/>
          </a:bodyPr>
          <a:lstStyle/>
          <a:p>
            <a:pPr>
              <a:defRPr/>
            </a:pPr>
            <a:r>
              <a:rPr lang="en-US" sz="16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Среди явных аналогов по местам путешествий:</a:t>
            </a:r>
            <a:endParaRPr lang="en-US" sz="1600" b="0" i="0" u="none" strike="noStrike" cap="none" spc="0"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  <a:p>
            <a:pPr lvl="1">
              <a:defRPr/>
            </a:pPr>
            <a:r>
              <a:rPr lang="en-US" sz="1200" b="1" i="0" u="sng" strike="noStrike" cap="none" spc="0">
                <a:latin typeface="Open Sans"/>
                <a:ea typeface="Open Sans"/>
                <a:cs typeface="Open Sans"/>
                <a:hlinkClick r:id="rId2" tooltip="https://www.booking.com/"/>
              </a:rPr>
              <a:t>booking.com</a:t>
            </a:r>
            <a:r>
              <a:rPr lang="en-US" sz="12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 или </a:t>
            </a:r>
            <a:r>
              <a:rPr lang="en-US" sz="1200" b="1" i="0" u="sng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  <a:hlinkClick r:id="rId3" tooltip="https://www.airbnb.ru/"/>
              </a:rPr>
              <a:t>airbnb.ru</a:t>
            </a:r>
            <a:r>
              <a:rPr lang="en-US" sz="12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 — эти платформы </a:t>
            </a:r>
            <a:r>
              <a:rPr lang="en-US" sz="1200" b="1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ориентированы на бизнес и не имеют маршрутов</a:t>
            </a:r>
            <a:r>
              <a:rPr lang="en-US" sz="12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, только объекты. → </a:t>
            </a:r>
            <a:r>
              <a:rPr lang="en-US" sz="12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LOCALTOUR </a:t>
            </a:r>
            <a:r>
              <a:rPr lang="en-US" sz="12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ориентирован на частных гидов с маршрутами «под ключ». </a:t>
            </a:r>
            <a:endParaRPr lang="en-US" sz="1200" b="0" i="0" u="none" strike="noStrike" cap="none" spc="0"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  <a:p>
            <a:pPr lvl="1">
              <a:defRPr/>
            </a:pPr>
            <a:r>
              <a:rPr lang="en-US" sz="1200" b="1" i="0" u="sng" strike="noStrike" cap="none" spc="0">
                <a:latin typeface="Open Sans"/>
                <a:ea typeface="Open Sans"/>
                <a:cs typeface="Open Sans"/>
                <a:hlinkClick r:id="rId4" tooltip="https://miksanadv.ru/"/>
              </a:rPr>
              <a:t>miksanadv.ru</a:t>
            </a:r>
            <a:r>
              <a:rPr lang="en-US" sz="12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 — </a:t>
            </a:r>
            <a:r>
              <a:rPr lang="en-US" sz="12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сайт нашей работы для местного организатора туров</a:t>
            </a:r>
            <a:r>
              <a:rPr lang="en-US" sz="12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. Владелец — частный гид, он же организует и он же водит по турам, в том числе. Однако у него </a:t>
            </a:r>
            <a:r>
              <a:rPr lang="en-US" sz="1200" b="1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нет сервиса фиксации и публикации маршрута</a:t>
            </a:r>
            <a:r>
              <a:rPr lang="en-US" sz="12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, нет сервисов социализации и коммуникаций, большого выбора туров и объектов.</a:t>
            </a:r>
            <a:endParaRPr sz="1600" b="0" i="0" u="none" strike="noStrike" cap="none" spc="0"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  <a:p>
            <a:pPr lvl="0">
              <a:defRPr/>
            </a:pPr>
            <a:r>
              <a:rPr lang="en-US" sz="16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Среди аналогом по муршрутам путешествий:</a:t>
            </a:r>
            <a:endParaRPr lang="en-US" sz="1600" b="0" i="0" u="none" strike="noStrike" cap="none" spc="0"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  <a:p>
            <a:pPr lvl="1">
              <a:defRPr/>
            </a:pPr>
            <a:r>
              <a:rPr lang="en-US" sz="1200" b="1" i="0" u="sng" strike="noStrike" cap="none" spc="0">
                <a:latin typeface="Open Sans"/>
                <a:ea typeface="Open Sans"/>
                <a:cs typeface="Open Sans"/>
                <a:hlinkClick r:id="rId5" tooltip="https://крымскиетропы.рф/trail/tropa-golitsyna-mys-kapchik-novyj-svet/"/>
              </a:rPr>
              <a:t>крымскиетропы.рф</a:t>
            </a:r>
            <a:r>
              <a:rPr lang="en-US" sz="12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 — </a:t>
            </a:r>
            <a:r>
              <a:rPr lang="en-US" sz="1200" b="1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это MVP</a:t>
            </a:r>
            <a:r>
              <a:rPr lang="en-US" sz="12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 стартапа </a:t>
            </a:r>
            <a:r>
              <a:rPr lang="en-US" sz="1200" b="1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на основе Mapbox по API</a:t>
            </a:r>
            <a:r>
              <a:rPr lang="en-US" sz="12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 (основан на OpenStreetMap) — сервис зависимый от третьих стран, не имеет приложений для смартфонов и офлайн карт. → </a:t>
            </a:r>
            <a:r>
              <a:rPr lang="en-US" sz="12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LOCALTOUR поддерживает все мобильные приложения для ОС: </a:t>
            </a:r>
            <a:r>
              <a:rPr lang="en-US" sz="12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Android, iOS, Аврора. И</a:t>
            </a:r>
            <a:r>
              <a:rPr lang="en-US" sz="12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меет офлайн-режим с </a:t>
            </a:r>
            <a:r>
              <a:rPr lang="en-US" sz="12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собственными картами на основе </a:t>
            </a:r>
            <a:r>
              <a:rPr lang="en-US" sz="12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OpenStreetMap</a:t>
            </a:r>
            <a:r>
              <a:rPr lang="en-US" sz="12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.</a:t>
            </a:r>
            <a:endParaRPr lang="en-US" sz="1600" b="0" i="0" u="none" strike="noStrike" cap="none" spc="0"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  <a:p>
            <a:pPr lvl="1">
              <a:defRPr/>
            </a:pPr>
            <a:r>
              <a:rPr lang="en-US" sz="1200" b="1" i="0" u="sng" strike="noStrike" cap="none" spc="0">
                <a:latin typeface="Open Sans"/>
                <a:ea typeface="Open Sans"/>
                <a:cs typeface="Open Sans"/>
                <a:hlinkClick r:id="rId6" tooltip="https://tourstart.org/tour/2022_Hjem_fra_Sverige_197381"/>
              </a:rPr>
              <a:t>tourstart.org</a:t>
            </a:r>
            <a:r>
              <a:rPr lang="en-US" sz="12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 — этот сервис </a:t>
            </a:r>
            <a:r>
              <a:rPr lang="en-US" sz="1200" b="1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ориентирован только на мотобайкеров</a:t>
            </a:r>
            <a:r>
              <a:rPr lang="en-US" sz="12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, имеет не очень удобный интефейс. Он подразумевает создание маршрута на карте и выгруку файла маршрута в навигатор, хотя есть и приложения для смартфонов на Android и iOS. </a:t>
            </a:r>
            <a:r>
              <a:rPr lang="en-US" sz="12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→ </a:t>
            </a:r>
            <a:r>
              <a:rPr lang="en-US" sz="12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LOCALTOUR работает по принципу mobilefirst, т.е. удобство интерфейса </a:t>
            </a:r>
            <a:r>
              <a:rPr lang="en-US" sz="12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строится под смартфоны и потом адаптируется под остальные устройства. Также </a:t>
            </a:r>
            <a:r>
              <a:rPr lang="en-US" sz="12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LOCALTOUR не ограничивается сферой применения.</a:t>
            </a:r>
            <a:endParaRPr lang="en-US" sz="1600" b="0" i="0" u="none" strike="noStrike" cap="none" spc="0"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  <a:p>
            <a:pPr lvl="1">
              <a:defRPr/>
            </a:pPr>
            <a:r>
              <a:rPr lang="en-US" sz="1200" b="1" i="0" u="sng" strike="noStrike" cap="none" spc="0">
                <a:latin typeface="Open Sans"/>
                <a:ea typeface="Open Sans"/>
                <a:cs typeface="Open Sans"/>
                <a:hlinkClick r:id="rId7" tooltip="https://vk.com/public164197847"/>
              </a:rPr>
              <a:t>Трекер Туриста</a:t>
            </a:r>
            <a:r>
              <a:rPr lang="en-US" sz="12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 для Android с веб-версией </a:t>
            </a:r>
            <a:r>
              <a:rPr lang="en-US" sz="1200" b="1" i="0" u="sng" strike="noStrike" cap="none" spc="0">
                <a:latin typeface="Open Sans"/>
                <a:ea typeface="Open Sans"/>
                <a:cs typeface="Open Sans"/>
                <a:hlinkClick r:id="rId8" tooltip="https://www.travel-tracker.ru/backend/map/get?track_id=63110166-2004-46c4-8087-680f9e49554d&amp;smooth_track=true&amp;locale=en"/>
              </a:rPr>
              <a:t>travel-tracker.ru</a:t>
            </a:r>
            <a:r>
              <a:rPr lang="en-US" sz="12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12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(</a:t>
            </a:r>
            <a:r>
              <a:rPr lang="en-US" sz="1200" b="0" i="0" u="sng" strike="noStrike" cap="none" spc="0">
                <a:latin typeface="Open Sans"/>
                <a:ea typeface="Open Sans"/>
                <a:cs typeface="Open Sans"/>
                <a:hlinkClick r:id="rId9" tooltip="https://4pda.to/forum/index.php?showtopic=895051&amp;st=0"/>
              </a:rPr>
              <a:t>4pda.to</a:t>
            </a:r>
            <a:r>
              <a:rPr lang="en-US" sz="12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) — может записывать трекии работать с разными картами, поддерживает загрузку и выгрузку тректов в формате GPX, имеет бесплатную и платную версию Pro. Однако </a:t>
            </a:r>
            <a:r>
              <a:rPr lang="en-US" sz="1200" b="1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производительность сервиса низкая</a:t>
            </a:r>
            <a:r>
              <a:rPr lang="en-US" sz="12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, приложения </a:t>
            </a:r>
            <a:r>
              <a:rPr lang="en-US" sz="1200" b="1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быстро разряжаетс батарею</a:t>
            </a:r>
            <a:r>
              <a:rPr lang="en-US" sz="12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. </a:t>
            </a:r>
            <a:r>
              <a:rPr lang="en-US" sz="12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Используются </a:t>
            </a:r>
            <a:r>
              <a:rPr lang="en-US" sz="1200" b="1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карты Mapbox</a:t>
            </a:r>
            <a:r>
              <a:rPr lang="en-US" sz="1200" b="1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 по API</a:t>
            </a:r>
            <a:r>
              <a:rPr lang="en-US" sz="12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 — сервис зависим от политики в других странах. И</a:t>
            </a:r>
            <a:r>
              <a:rPr lang="en-US" sz="12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нтерфейс неудобный для носимых устройств. </a:t>
            </a:r>
            <a:r>
              <a:rPr lang="en-US" sz="12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→ </a:t>
            </a:r>
            <a:r>
              <a:rPr lang="en-US" sz="12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LOCALTOUR использует технологии с макисмальной производительностью и эффективностью энергосбережения, собственными картами на основе </a:t>
            </a:r>
            <a:r>
              <a:rPr lang="en-US" sz="12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OpenStreetMap</a:t>
            </a:r>
            <a:r>
              <a:rPr lang="en-US" sz="12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, имеет удобный мобильный интерфейс.</a:t>
            </a:r>
            <a:endParaRPr lang="en-US" sz="1200" b="0" i="0" u="none" strike="noStrike" cap="none" spc="0"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  <a:p>
            <a:pPr lvl="0">
              <a:defRPr/>
            </a:pPr>
            <a:r>
              <a:rPr lang="en-US" sz="16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Ни один их сервисов не имеет</a:t>
            </a:r>
            <a:r>
              <a:rPr lang="en-US" sz="16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 полную</a:t>
            </a:r>
            <a:r>
              <a:rPr lang="en-US" sz="16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 базу достопримечательностей России.</a:t>
            </a:r>
            <a:endParaRPr lang="en-US" sz="1200" b="0" i="0" u="none" strike="noStrike" cap="none" spc="0"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217156724" name="Footer Placehold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>
                <a:latin typeface="Open Sans"/>
                <a:ea typeface="Open Sans"/>
                <a:cs typeface="Open Sans"/>
              </a:rPr>
              <a:t>LOCALTOUR.RU</a:t>
            </a:r>
            <a:endParaRPr>
              <a:latin typeface="Open Sans"/>
              <a:ea typeface="Open Sans"/>
              <a:cs typeface="Open San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9045232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>
                <a:latin typeface="Open Sans"/>
                <a:ea typeface="Open Sans"/>
                <a:cs typeface="Open Sans"/>
              </a:rPr>
              <a:t>Изменено: </a:t>
            </a:r>
            <a:r>
              <a:rPr lang="en-US" sz="1200" b="0" i="0" u="none" strike="noStrike" cap="none" spc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lt"/>
              </a:rPr>
              <a:t>17.06.2022</a:t>
            </a:r>
            <a:endParaRPr/>
          </a:p>
        </p:txBody>
      </p:sp>
      <p:sp>
        <p:nvSpPr>
          <p:cNvPr id="715470479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6B6B036B-F9CA-E244-B75F-4192715FE82A}" type="slidenum">
              <a:rPr>
                <a:latin typeface="Open Sans"/>
                <a:ea typeface="Open Sans"/>
                <a:cs typeface="Open Sans"/>
              </a:rPr>
              <a:t/>
            </a:fld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1546775037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sz="4000" b="1" i="0" u="none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Какая требуется поддержка</a:t>
            </a:r>
            <a:endParaRPr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409596017" name="Content Placeholder 2" hidden="0"/>
          <p:cNvSpPr>
            <a:spLocks noGrp="1"/>
          </p:cNvSpPr>
          <p:nvPr isPhoto="0" userDrawn="0">
            <p:ph sz="half" idx="1" hasCustomPrompt="0"/>
          </p:nvPr>
        </p:nvSpPr>
        <p:spPr bwMode="auto">
          <a:xfrm>
            <a:off x="838198" y="1825624"/>
            <a:ext cx="10503615" cy="4351338"/>
          </a:xfrm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noAutofit/>
          </a:bodyPr>
          <a:lstStyle/>
          <a:p>
            <a:pPr>
              <a:defRPr/>
            </a:pP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Помощь в подготовке презентационных материалов и проведение презентации проекта.</a:t>
            </a:r>
            <a:endParaRPr lang="en-US" sz="2000" b="0" i="0" u="none" strike="noStrike" cap="none" spc="0"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  <a:p>
            <a:pPr>
              <a:defRPr/>
            </a:pP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Привлечение экспертов и наставников для консультаций, содействие в проведении экспертизы проекта. В частности: юридическая экспертиза по системам ГИС и по взаимодействию со смежными государственными структурами, финансовая экспертиза.</a:t>
            </a:r>
            <a:endParaRPr lang="en-US" sz="2000" b="0" i="0" u="none" strike="noStrike" cap="none" spc="0"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  <a:p>
            <a:pPr>
              <a:defRPr/>
            </a:pP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Консультирование по мерам государственной и партнерской поддержке, по доработке проекта под запросы рынка, по стратегии развития проекта.</a:t>
            </a:r>
            <a:endParaRPr lang="en-US" sz="2000" b="0" i="0" u="none" strike="noStrike" cap="none" spc="0"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  <a:p>
            <a:pPr>
              <a:defRPr/>
            </a:pP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Акселерационные программы для лидерских проектов, акселерация проектов через корпоративные и партнерские программы.</a:t>
            </a:r>
            <a:endParaRPr lang="en-US" sz="2000" b="0" i="0" u="none" strike="noStrike" cap="none" spc="0"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  <a:p>
            <a:pPr>
              <a:defRPr/>
            </a:pPr>
            <a:r>
              <a:rPr lang="en-US" sz="2000" b="0" i="0" u="none" strike="noStrike" cap="none" spc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Помощь в сборе команды, достижении MVP, выходе на первые продажи.</a:t>
            </a:r>
            <a:endParaRPr lang="en-US" sz="2000" b="0" i="0" u="none" strike="noStrike" cap="none" spc="0"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049666666" name="Footer Placehold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>
                <a:latin typeface="Open Sans"/>
                <a:ea typeface="Open Sans"/>
                <a:cs typeface="Open Sans"/>
              </a:rPr>
              <a:t>LOCALTOUR.RU</a:t>
            </a:r>
            <a:endParaRPr>
              <a:latin typeface="Open Sans"/>
              <a:ea typeface="Open Sans"/>
              <a:cs typeface="Open San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2435225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b="1">
                <a:latin typeface="Open Sans"/>
                <a:ea typeface="Open Sans"/>
                <a:cs typeface="Open Sans"/>
              </a:rPr>
              <a:t>Команда</a:t>
            </a:r>
            <a:endParaRPr/>
          </a:p>
        </p:txBody>
      </p:sp>
      <p:pic>
        <p:nvPicPr>
          <p:cNvPr id="153069581" name="Объект 153069580" hidden="0"/>
          <p:cNvPicPr>
            <a:picLocks noChangeAspect="1" noGrp="1"/>
          </p:cNvPicPr>
          <p:nvPr isPhoto="0" userDrawn="0">
            <p:ph sz="half" idx="1" hasCustomPrompt="0"/>
          </p:nvPr>
        </p:nvPicPr>
        <p:blipFill>
          <a:blip r:embed="rId2"/>
          <a:stretch/>
        </p:blipFill>
        <p:spPr bwMode="auto">
          <a:xfrm>
            <a:off x="968541" y="1875756"/>
            <a:ext cx="1860931" cy="1860931"/>
          </a:xfrm>
          <a:prstGeom prst="rect">
            <a:avLst/>
          </a:prstGeom>
        </p:spPr>
      </p:pic>
      <p:sp>
        <p:nvSpPr>
          <p:cNvPr id="257152458" name="Content Placeholder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 flipH="0" flipV="0">
            <a:off x="3429000" y="1925887"/>
            <a:ext cx="5516526" cy="485874"/>
          </a:xfrm>
        </p:spPr>
        <p:txBody>
          <a:bodyPr/>
          <a:lstStyle/>
          <a:p>
            <a:pPr marL="0" indent="0">
              <a:buFont typeface="Arial"/>
              <a:buNone/>
              <a:defRPr/>
            </a:pPr>
            <a:r>
              <a:rPr sz="2000" b="1" i="0" u="none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Бунеев Алексей</a:t>
            </a:r>
            <a:r>
              <a:rPr sz="2000" b="0" i="0" u="none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— автор идеи и лидер</a:t>
            </a:r>
            <a:endParaRPr sz="2000">
              <a:latin typeface="Open Sans"/>
              <a:ea typeface="Open Sans"/>
              <a:cs typeface="Open Sans"/>
            </a:endParaRPr>
          </a:p>
        </p:txBody>
      </p:sp>
      <p:sp>
        <p:nvSpPr>
          <p:cNvPr id="1179466935" name="Footer Placehold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 sz="1200" b="0" i="0" u="none" strike="noStrike" cap="none" spc="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rPr>
              <a:t>LOCALTOUR.RU</a:t>
            </a:r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378174292" name="Slide Number Placeholder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DDE3AE70-0A8A-DFDC-6F38-14F3C291B592}" type="slidenum">
              <a:rPr>
                <a:latin typeface="Open Sans"/>
                <a:ea typeface="Open Sans"/>
                <a:cs typeface="Open Sans"/>
              </a:rPr>
              <a:t/>
            </a:fld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1316511009" name="Date Placeholder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 sz="1200" b="0" i="0" u="none" strike="noStrike" cap="none" spc="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rPr>
              <a:t>Изменено: </a:t>
            </a:r>
            <a:r>
              <a:rPr lang="en-US" sz="1200" b="0" i="0" u="none" strike="noStrike" cap="none" spc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</a:rPr>
              <a:t>17.06.2022</a:t>
            </a:r>
            <a:endParaRPr/>
          </a:p>
        </p:txBody>
      </p:sp>
      <p:sp>
        <p:nvSpPr>
          <p:cNvPr id="917867868" name=" 917867867" hidden="0"/>
          <p:cNvSpPr/>
          <p:nvPr isPhoto="0" userDrawn="0"/>
        </p:nvSpPr>
        <p:spPr bwMode="auto">
          <a:xfrm flipH="0" flipV="0">
            <a:off x="3429000" y="2435571"/>
            <a:ext cx="5516526" cy="1319716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compatLnSpc="1">
            <a:prstTxWarp prst="textNoShape"/>
            <a:noAutofit/>
          </a:bodyPr>
          <a:lstStyle/>
          <a:p>
            <a:pPr>
              <a:defRPr/>
            </a:pPr>
            <a:r>
              <a:rPr sz="12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Более 10 лет работы и руководства в сфере ИТ: веб-разработка, продвижение в интернете, внедрение CRM, интеграции и автоматизация. Участник множества веб- и маркетинговых проектов. Имею опыт цифровой трансформации с использованием гибких методологий Agile. А также опыт управления продажами, проектами, командой, маркетингом, разработкой, обучением. Участник кадрового резерва Центра подготовки руководителей цифровой трансформации ВШГУ РАНХиГС.</a:t>
            </a:r>
            <a:endParaRPr sz="1400" b="0" i="0" u="none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510160788" name="Content Placeholder 3" hidden="0"/>
          <p:cNvSpPr>
            <a:spLocks noGrp="1"/>
          </p:cNvSpPr>
          <p:nvPr isPhoto="0" userDrawn="0"/>
        </p:nvSpPr>
        <p:spPr bwMode="auto">
          <a:xfrm flipH="0" flipV="0">
            <a:off x="838198" y="4076130"/>
            <a:ext cx="10515600" cy="501314"/>
          </a:xfrm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999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599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 typeface="Arial"/>
              <a:buNone/>
              <a:defRPr/>
            </a:pPr>
            <a:r>
              <a:rPr sz="2000" b="1" i="0" u="none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Приглашаем в команду LOCALTOUR!</a:t>
            </a:r>
            <a:endParaRPr sz="2000">
              <a:latin typeface="Open Sans"/>
              <a:ea typeface="Open Sans"/>
              <a:cs typeface="Open Sans"/>
            </a:endParaRPr>
          </a:p>
        </p:txBody>
      </p:sp>
      <p:sp>
        <p:nvSpPr>
          <p:cNvPr id="536845180" name=" 536845179" hidden="0"/>
          <p:cNvSpPr/>
          <p:nvPr isPhoto="0" userDrawn="0"/>
        </p:nvSpPr>
        <p:spPr bwMode="auto">
          <a:xfrm flipH="0" flipV="0">
            <a:off x="838198" y="4577445"/>
            <a:ext cx="10515600" cy="1323472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compatLnSpc="1">
            <a:prstTxWarp prst="textNoShape"/>
            <a:noAutofit/>
          </a:bodyPr>
          <a:lstStyle/>
          <a:p>
            <a:pPr>
              <a:defRPr/>
            </a:pPr>
            <a:r>
              <a:rPr sz="1400" b="0" i="0" u="none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Приглашаю в команду неравнодушных к путешествиям и заинтересованных в проекте — пишите мне на Telegram!</a:t>
            </a:r>
            <a:endParaRPr sz="1400" b="0" i="0" u="none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defRPr/>
            </a:pPr>
            <a:endParaRPr sz="1400" b="0" i="0" u="none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defRPr/>
            </a:pPr>
            <a:r>
              <a:rPr sz="1400" b="0" i="0" u="none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Аккаукнты проекта:</a:t>
            </a:r>
            <a:endParaRPr sz="1400" b="0" i="0" u="none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239821" indent="-239821">
              <a:buFont typeface="Arial"/>
              <a:buChar char="•"/>
              <a:defRPr/>
            </a:pPr>
            <a:r>
              <a:rPr lang="en-US" sz="1400" b="0" i="0" u="none" strike="noStrike" cap="none" spc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Сайт: </a:t>
            </a:r>
            <a:r>
              <a:rPr lang="en-US" sz="1400" b="0" i="0" u="sng" strike="noStrike" cap="none" spc="0">
                <a:latin typeface="Open Sans"/>
                <a:ea typeface="Open Sans"/>
                <a:cs typeface="Open Sans"/>
                <a:hlinkClick r:id="rId3" tooltip="https://localtour.ru/"/>
              </a:rPr>
              <a:t>https://localtour.ru/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</a:t>
            </a:r>
            <a:endParaRPr lang="en-US" sz="1400" b="0" i="0" u="none" strike="noStrike" cap="none" spc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239821" indent="-239821">
              <a:buFont typeface="Arial"/>
              <a:buChar char="•"/>
              <a:defRPr/>
            </a:pPr>
            <a:r>
              <a:rPr lang="en-US" sz="1400" b="0" i="0" u="none" strike="noStrike" cap="none" spc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ВКонтакте: </a:t>
            </a:r>
            <a:r>
              <a:rPr lang="en-US" sz="1400" b="0" i="0" u="sng" strike="noStrike" cap="none" spc="0">
                <a:latin typeface="Open Sans"/>
                <a:ea typeface="Open Sans"/>
                <a:cs typeface="Open Sans"/>
                <a:hlinkClick r:id="rId4" tooltip="https://vk.com/localtour"/>
              </a:rPr>
              <a:t>https://vk.com/localtour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</a:t>
            </a:r>
            <a:endParaRPr lang="en-US" sz="1400" b="0" i="0" u="none" strike="noStrike" cap="none" spc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239821" indent="-239821">
              <a:buFont typeface="Arial"/>
              <a:buChar char="•"/>
              <a:defRPr/>
            </a:pPr>
            <a:r>
              <a:rPr lang="en-US" sz="1400" b="0" i="0" u="none" strike="noStrike" cap="none" spc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Телеграм-канал: </a:t>
            </a:r>
            <a:r>
              <a:rPr lang="en-US" sz="1400" b="0" i="0" u="sng" strike="noStrike" cap="none" spc="0">
                <a:latin typeface="Open Sans"/>
                <a:ea typeface="Open Sans"/>
                <a:cs typeface="Open Sans"/>
                <a:hlinkClick r:id="rId5" tooltip="https://t.me/localtour_ru"/>
              </a:rPr>
              <a:t>https://t.me/localtour_ru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</a:t>
            </a:r>
            <a:endParaRPr lang="en-US" sz="1400" b="0" i="0" u="none" strike="noStrike" cap="none" spc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1749236060" name="Рисунок 1749236059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>
            <a:off x="9232182" y="1745412"/>
            <a:ext cx="2121618" cy="21216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">
        <a:dk1>
          <a:sysClr val="windowText" lastClr="000000"/>
        </a:dk1>
        <a:lt1>
          <a:sysClr val="window" lastClr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A5A5A5"/>
        </a:accent3>
        <a:accent4>
          <a:srgbClr val="FFC000"/>
        </a:accent4>
        <a:accent5>
          <a:srgbClr val="4472C4"/>
        </a:accent5>
        <a:accent6>
          <a:srgbClr val="70AD47"/>
        </a:accent6>
        <a:hlink>
          <a:srgbClr val="0563C1"/>
        </a:hlink>
        <a:folHlink>
          <a:srgbClr val="954F72"/>
        </a:folHlink>
      </a:clrScheme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R7-Office/7.0.1.62</Application>
  <DocSecurity>0</DocSecurity>
  <PresentationFormat>Широкоэкранный</PresentationFormat>
  <Paragraphs>0</Paragraphs>
  <Slides>12</Slides>
  <Notes>12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LOCALTOUR</dc:title>
  <dc:subject/>
  <dc:creator>Алексей Бунеев</dc:creator>
  <cp:keywords/>
  <dc:description/>
  <dc:identifier/>
  <dc:language/>
  <cp:lastModifiedBy>Гость</cp:lastModifiedBy>
  <cp:revision>17</cp:revision>
  <dcterms:created xsi:type="dcterms:W3CDTF">2012-12-03T06:56:55Z</dcterms:created>
  <dcterms:modified xsi:type="dcterms:W3CDTF">2022-09-14T13:34:37Z</dcterms:modified>
  <cp:category/>
  <cp:contentStatus/>
  <cp:version/>
</cp:coreProperties>
</file>