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1" r:id="rId1"/>
    <p:sldMasterId id="2147483654" r:id="rId2"/>
    <p:sldMasterId id="2147483657" r:id="rId3"/>
  </p:sldMasterIdLst>
  <p:notesMasterIdLst>
    <p:notesMasterId r:id="rId18"/>
  </p:notesMasterIdLst>
  <p:sldIdLst>
    <p:sldId id="257" r:id="rId4"/>
    <p:sldId id="258" r:id="rId5"/>
    <p:sldId id="259" r:id="rId6"/>
    <p:sldId id="260" r:id="rId7"/>
    <p:sldId id="261" r:id="rId8"/>
    <p:sldId id="266" r:id="rId9"/>
    <p:sldId id="262" r:id="rId10"/>
    <p:sldId id="267" r:id="rId11"/>
    <p:sldId id="264" r:id="rId12"/>
    <p:sldId id="268" r:id="rId13"/>
    <p:sldId id="269" r:id="rId14"/>
    <p:sldId id="263" r:id="rId15"/>
    <p:sldId id="270" r:id="rId16"/>
    <p:sldId id="265" r:id="rId17"/>
  </p:sldIdLst>
  <p:sldSz cx="18288000" cy="10287000"/>
  <p:notesSz cx="18288000" cy="10287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Montserrat Black" panose="020B0604020202020204" pitchFamily="2" charset="0"/>
      <p:bold r:id="rId23"/>
      <p:boldItalic r:id="rId24"/>
    </p:embeddedFont>
    <p:embeddedFont>
      <p:font typeface="Montserrat ExtraBold" panose="020B0604020202020204" pitchFamily="2" charset="0"/>
      <p:bold r:id="rId25"/>
      <p:boldItalic r:id="rId26"/>
    </p:embeddedFont>
    <p:embeddedFont>
      <p:font typeface="Montserrat Light" panose="020B0604020202020204" pitchFamily="2" charset="0"/>
      <p:regular r:id="rId27"/>
      <p:bold r:id="rId28"/>
      <p:italic r:id="rId29"/>
      <p:boldItalic r:id="rId30"/>
    </p:embeddedFont>
    <p:embeddedFont>
      <p:font typeface="Montserrat SemiBold" panose="020B0604020202020204" pitchFamily="2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8" roundtripDataSignature="AMtx7mglnbs4Nx2bTb/3RkyMmNXGlRrQ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F45C47A-3232-4DBE-B793-6562DDC6B729}">
  <a:tblStyle styleId="{EF45C47A-3232-4DBE-B793-6562DDC6B729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8ECF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/>
        <a:fill>
          <a:solidFill>
            <a:srgbClr val="E8ECF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48" y="45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presProps" Target="presProps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7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0358438" y="0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5715000" y="771525"/>
            <a:ext cx="6858000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771063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ru-RU" dirty="0"/>
              <a:t>В 2022 году мировой сектор возобновляемой энергетики вырос на 250ГВ, что свидетельствует об увеличении выработки электроэнергии на 9,1%. Примечательно, что солнечная энергия и ветер составляли 90% от общей мощности . Агентство по возобновляемым источникам энергии выделяет солнечные фотоэлектрические панели (PV) в качестве ведущего возобновляемого источника энергии, способного удовлетворить около 60% текущего спроса на электроэнергию. Согласно прогнозам, ожидается значительный глобальный рост производства солнечных фотоэлектрических панелей, который достигнет более 1630ГВт к 2030 году и 4500ГВт к 2050 году. </a:t>
            </a:r>
            <a:endParaRPr dirty="0"/>
          </a:p>
        </p:txBody>
      </p:sp>
      <p:sp>
        <p:nvSpPr>
          <p:cNvPr id="67" name="Google Shape;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76" name="Google Shape;7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tabLst/>
              <a:defRPr/>
            </a:pPr>
            <a:r>
              <a:rPr lang="ru-RU" sz="12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Данное предложение выступает элементом в цепи переработок солнечной панели, которое способно заменить несколько существующих этапов</a:t>
            </a:r>
            <a:endParaRPr lang="ru-RU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/>
          </a:p>
        </p:txBody>
      </p:sp>
      <p:sp>
        <p:nvSpPr>
          <p:cNvPr id="86" name="Google Shape;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95" name="Google Shape;9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72FB8BA6-5938-936F-5224-6FD8FA90A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:notes">
            <a:extLst>
              <a:ext uri="{FF2B5EF4-FFF2-40B4-BE49-F238E27FC236}">
                <a16:creationId xmlns:a16="http://schemas.microsoft.com/office/drawing/2014/main" id="{7CE70C60-9B8E-D183-82F0-BBC5829B5A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95" name="Google Shape;95;p6:notes">
            <a:extLst>
              <a:ext uri="{FF2B5EF4-FFF2-40B4-BE49-F238E27FC236}">
                <a16:creationId xmlns:a16="http://schemas.microsoft.com/office/drawing/2014/main" id="{771BFBA3-8D10-BBBB-95D6-338FD608DF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17769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04" name="Google Shape;10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DE1461C6-AFDE-8BAC-F381-A15D618F2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:notes">
            <a:extLst>
              <a:ext uri="{FF2B5EF4-FFF2-40B4-BE49-F238E27FC236}">
                <a16:creationId xmlns:a16="http://schemas.microsoft.com/office/drawing/2014/main" id="{E93FBB95-BC8A-9A45-CFC6-8AF668EF8F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95" name="Google Shape;95;p6:notes">
            <a:extLst>
              <a:ext uri="{FF2B5EF4-FFF2-40B4-BE49-F238E27FC236}">
                <a16:creationId xmlns:a16="http://schemas.microsoft.com/office/drawing/2014/main" id="{641C87E0-CBAE-EA34-56B6-DF1C6610C6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26288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40" name="Google Shape;14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>
          <a:extLst>
            <a:ext uri="{FF2B5EF4-FFF2-40B4-BE49-F238E27FC236}">
              <a16:creationId xmlns:a16="http://schemas.microsoft.com/office/drawing/2014/main" id="{F0B8F1B6-6933-B8B4-BFB0-7DD646D38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>
            <a:extLst>
              <a:ext uri="{FF2B5EF4-FFF2-40B4-BE49-F238E27FC236}">
                <a16:creationId xmlns:a16="http://schemas.microsoft.com/office/drawing/2014/main" id="{894F59EF-A926-E0EE-A5F0-6FA73F0564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40" name="Google Shape;140;p9:notes">
            <a:extLst>
              <a:ext uri="{FF2B5EF4-FFF2-40B4-BE49-F238E27FC236}">
                <a16:creationId xmlns:a16="http://schemas.microsoft.com/office/drawing/2014/main" id="{1FC3E5DD-6F94-B3F0-3B1F-F49DBF5893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129019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>
          <a:extLst>
            <a:ext uri="{FF2B5EF4-FFF2-40B4-BE49-F238E27FC236}">
              <a16:creationId xmlns:a16="http://schemas.microsoft.com/office/drawing/2014/main" id="{B392B7D0-EF7C-3984-01D3-D5DF5ADB9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>
            <a:extLst>
              <a:ext uri="{FF2B5EF4-FFF2-40B4-BE49-F238E27FC236}">
                <a16:creationId xmlns:a16="http://schemas.microsoft.com/office/drawing/2014/main" id="{C07C2EE4-A43D-3B23-E848-5943C91757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40" name="Google Shape;140;p9:notes">
            <a:extLst>
              <a:ext uri="{FF2B5EF4-FFF2-40B4-BE49-F238E27FC236}">
                <a16:creationId xmlns:a16="http://schemas.microsoft.com/office/drawing/2014/main" id="{9283256A-7F96-B40D-17F9-8858EF6AA7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240516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14" name="Google Shape;11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>
          <a:extLst>
            <a:ext uri="{FF2B5EF4-FFF2-40B4-BE49-F238E27FC236}">
              <a16:creationId xmlns:a16="http://schemas.microsoft.com/office/drawing/2014/main" id="{716F67C9-6CB7-9A01-4348-6EB7BC8E7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>
            <a:extLst>
              <a:ext uri="{FF2B5EF4-FFF2-40B4-BE49-F238E27FC236}">
                <a16:creationId xmlns:a16="http://schemas.microsoft.com/office/drawing/2014/main" id="{6247E02F-3594-1E39-FC65-51369C01E2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40" name="Google Shape;140;p9:notes">
            <a:extLst>
              <a:ext uri="{FF2B5EF4-FFF2-40B4-BE49-F238E27FC236}">
                <a16:creationId xmlns:a16="http://schemas.microsoft.com/office/drawing/2014/main" id="{3731D079-4C1E-214D-0ADB-0EDE6E9F80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243845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49" name="Google Shape;14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8291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userDrawn="1">
  <p:cSld name="Титульный слайд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2240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6920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preserve="1" userDrawn="1">
  <p:cSld name="Титульный слайд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1394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5863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preserve="1" userDrawn="1">
  <p:cSld name="Титульный слайд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9220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61;p2">
            <a:extLst>
              <a:ext uri="{FF2B5EF4-FFF2-40B4-BE49-F238E27FC236}">
                <a16:creationId xmlns:a16="http://schemas.microsoft.com/office/drawing/2014/main" id="{D1F19068-D88F-440A-BF0E-C42FAFE1BA1B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 l="-1581" b="14702"/>
          <a:stretch/>
        </p:blipFill>
        <p:spPr>
          <a:xfrm>
            <a:off x="7352779" y="419100"/>
            <a:ext cx="10935222" cy="811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64;p2">
            <a:extLst>
              <a:ext uri="{FF2B5EF4-FFF2-40B4-BE49-F238E27FC236}">
                <a16:creationId xmlns:a16="http://schemas.microsoft.com/office/drawing/2014/main" id="{B7A8184D-222C-416A-9F2B-5AB7DC0B7419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 r="1499"/>
          <a:stretch/>
        </p:blipFill>
        <p:spPr>
          <a:xfrm>
            <a:off x="-12779" y="0"/>
            <a:ext cx="16181656" cy="102941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54626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8;p4">
            <a:extLst>
              <a:ext uri="{FF2B5EF4-FFF2-40B4-BE49-F238E27FC236}">
                <a16:creationId xmlns:a16="http://schemas.microsoft.com/office/drawing/2014/main" id="{BC8EC264-9801-4D9C-81A6-B0BAA6B42D0A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 l="20528" b="14702"/>
          <a:stretch/>
        </p:blipFill>
        <p:spPr>
          <a:xfrm>
            <a:off x="0" y="2171701"/>
            <a:ext cx="8555249" cy="811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22977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1;p2">
            <a:extLst>
              <a:ext uri="{FF2B5EF4-FFF2-40B4-BE49-F238E27FC236}">
                <a16:creationId xmlns:a16="http://schemas.microsoft.com/office/drawing/2014/main" id="{1BF70F08-7864-49F1-9881-233F90C8DF17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 l="20528" t="8289" b="-1058"/>
          <a:stretch/>
        </p:blipFill>
        <p:spPr>
          <a:xfrm>
            <a:off x="0" y="0"/>
            <a:ext cx="7428297" cy="76635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733742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"/>
          <p:cNvSpPr txBox="1"/>
          <p:nvPr/>
        </p:nvSpPr>
        <p:spPr>
          <a:xfrm>
            <a:off x="8458200" y="2264375"/>
            <a:ext cx="9433806" cy="2097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0" i="0" u="none" strike="noStrike" cap="none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Утилизация компонентов отработанных солнечных панелей в среде перегретого пара</a:t>
            </a:r>
            <a:endParaRPr sz="1000" dirty="0"/>
          </a:p>
        </p:txBody>
      </p:sp>
      <p:sp>
        <p:nvSpPr>
          <p:cNvPr id="63" name="Google Shape;63;p2"/>
          <p:cNvSpPr txBox="1"/>
          <p:nvPr/>
        </p:nvSpPr>
        <p:spPr>
          <a:xfrm>
            <a:off x="8458200" y="4838700"/>
            <a:ext cx="8755380" cy="2056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rgbClr val="124AB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Тимофеев Дмитрий</a:t>
            </a:r>
            <a:endParaRPr dirty="0"/>
          </a:p>
          <a:p>
            <a:pPr marL="12700" marR="5080" lvl="0" indent="0" algn="l" rtl="0">
              <a:spcBef>
                <a:spcPts val="2545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+7(911)757-40-65, </a:t>
            </a:r>
            <a:r>
              <a:rPr lang="en-US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timdima123321@gmail.com</a:t>
            </a:r>
            <a:endParaRPr dirty="0"/>
          </a:p>
          <a:p>
            <a:pPr marL="12700" marR="5080" lvl="0" indent="0" algn="l" rtl="0">
              <a:spcBef>
                <a:spcPts val="2545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Санкт-Петербург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ПРОБЛЕМА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72" name="Google Shape;72;p3"/>
          <p:cNvSpPr txBox="1"/>
          <p:nvPr/>
        </p:nvSpPr>
        <p:spPr>
          <a:xfrm>
            <a:off x="16494121" y="757724"/>
            <a:ext cx="1259700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02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73" name="Google Shape;73;p3"/>
          <p:cNvSpPr txBox="1"/>
          <p:nvPr/>
        </p:nvSpPr>
        <p:spPr>
          <a:xfrm>
            <a:off x="534179" y="1820439"/>
            <a:ext cx="15128686" cy="6463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На сегодняшний день наблюдается ускоренное развитие в сфере солнечной энергетики, что ведет к возникновению необходимости решения проблем утилизации большого количества вышедших из эксплуатации солнечных панелей. На данный момент основной путь утилизации отработанных солнечных панелей - это размещение на полигонах отходов без определенного срока, хотя в их составе содержатся не только токсичные вещества, но и ценные металлы и кристаллический кремний. </a:t>
            </a:r>
          </a:p>
          <a:p>
            <a:pPr marL="12700" marR="0" lvl="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endParaRPr lang="ru-RU"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marR="0" lvl="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Проблемы: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Производителей солнечных панелей - неэффективная вторичная переработка, высокая стоимость производства, высокая стоимость деталей 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Правительственных эко-направленных программ - высокое количество выбросов вредных веществ, высокие затраты на на производство новых солнечных панелей и их утилизацию, захоронение, транспортировку. 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Потребителей - высокая стоимость панелей, сложность с монтажом/демонтажом, сложность с доступом к утилизации, высокая стоимость обслуживания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4"/>
          <p:cNvSpPr txBox="1"/>
          <p:nvPr/>
        </p:nvSpPr>
        <p:spPr>
          <a:xfrm>
            <a:off x="472194" y="205621"/>
            <a:ext cx="9814805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РЕШЕНИЕ ПРОБЛЕМЫ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81" name="Google Shape;81;p4"/>
          <p:cNvSpPr txBox="1"/>
          <p:nvPr/>
        </p:nvSpPr>
        <p:spPr>
          <a:xfrm>
            <a:off x="16438560" y="757724"/>
            <a:ext cx="13708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03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82" name="Google Shape;82;p4"/>
          <p:cNvSpPr txBox="1"/>
          <p:nvPr/>
        </p:nvSpPr>
        <p:spPr>
          <a:xfrm>
            <a:off x="727658" y="2088597"/>
            <a:ext cx="9945734" cy="689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Технология утилизации использованных компонентов солнечных панелей. Данная технология осуществляется на базе уже существующего прототипа устройства образования высокотемпературного пара.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endParaRPr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Установка оснащена реактором, в который погружается элемент солнечной панели, магнетронами для образования высоких температур и системой вывода жидкости и газа после воздействия перегретым паром. 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endParaRPr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Ключевые особенности продукта:</a:t>
            </a:r>
          </a:p>
          <a:p>
            <a:pPr marL="12700" marR="0" lvl="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- Повышенная экологичность технологии </a:t>
            </a:r>
          </a:p>
          <a:p>
            <a:pPr marL="12700" marR="0" lvl="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- Простота использования установки </a:t>
            </a:r>
          </a:p>
          <a:p>
            <a:pPr marL="12700" marR="0" lvl="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- Практически безотходный процесс </a:t>
            </a:r>
          </a:p>
          <a:p>
            <a:pPr marL="12700" marR="0" lvl="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- Получение чистых компонентов солнечных панелей без их повреждения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7F4AE2-4884-46DD-8B4F-22AED575C2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3161"/>
          <a:stretch/>
        </p:blipFill>
        <p:spPr>
          <a:xfrm>
            <a:off x="11220055" y="1814976"/>
            <a:ext cx="6104118" cy="81069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5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ТЕХНОЛОГИЯ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91" name="Google Shape;91;p5"/>
          <p:cNvSpPr txBox="1"/>
          <p:nvPr/>
        </p:nvSpPr>
        <p:spPr>
          <a:xfrm>
            <a:off x="16447312" y="757725"/>
            <a:ext cx="1353300" cy="11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04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92" name="Google Shape;92;p5"/>
          <p:cNvSpPr txBox="1"/>
          <p:nvPr/>
        </p:nvSpPr>
        <p:spPr>
          <a:xfrm>
            <a:off x="472195" y="2500936"/>
            <a:ext cx="9127524" cy="6032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Данная технология переработки солнечной панели может является одним из самых малозатратных видов переработки. 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endParaRPr lang="ru-RU"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 отличие от большинства уже существующих технологий, данное предложение не требует огромного количества затрачиваемой энергии рабочей силы.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endParaRPr lang="ru-RU"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На выходе образуется очищенная панель, готовая к дальнейшей переработке без воздействия ряда дополнительных технологий (сортировка элементов, отслаивание деталей, очистка или транспортировка выбросов).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EC9D30-DEAA-4406-B6B6-55E870B0A9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840"/>
          <a:stretch/>
        </p:blipFill>
        <p:spPr>
          <a:xfrm>
            <a:off x="10074876" y="1932525"/>
            <a:ext cx="6927901" cy="810690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6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ПОТРЕБИТЕЛИ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00" name="Google Shape;100;p6"/>
          <p:cNvSpPr txBox="1"/>
          <p:nvPr/>
        </p:nvSpPr>
        <p:spPr>
          <a:xfrm>
            <a:off x="16459200" y="757724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05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01" name="Google Shape;101;p6"/>
          <p:cNvSpPr txBox="1"/>
          <p:nvPr/>
        </p:nvSpPr>
        <p:spPr>
          <a:xfrm>
            <a:off x="472195" y="2372268"/>
            <a:ext cx="17667524" cy="5601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B2B – предприятия по производству и утилизации солнечных панелей; предприятия использующие ценные компоненты, которые входят в состав использованных солнечных панелей; предприятия, использующие солнечные панели на производстве </a:t>
            </a:r>
          </a:p>
          <a:p>
            <a:pPr marL="12700" lvl="0">
              <a:buClr>
                <a:srgbClr val="4674C9"/>
              </a:buClr>
              <a:buSzPts val="2800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Происходит образование очищенных элементов солнечных панелей с высоким содержанием чистых элементов в результате использования технологии, которые можно использовать повторно, что значительно сокращает затраты на производство новых солнечных панелей </a:t>
            </a:r>
          </a:p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endParaRPr lang="ru-RU"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B2C - обыватели, использующие солнечные панели в быту</a:t>
            </a:r>
          </a:p>
          <a:p>
            <a:pPr marL="12700" marR="0" lvl="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Предоставление простых услуг по утилизации или очистки солнечных панелей 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endParaRPr lang="ru-RU"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B2G – правительственные учреждения</a:t>
            </a:r>
          </a:p>
          <a:p>
            <a:pPr marL="12700" marR="0" lvl="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Значительное сокращение выбросов и образования опасных отходов, а также сокращение затрат на их обработку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1A0FD67F-658B-B1A5-A54A-57C9406C9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>
            <a:extLst>
              <a:ext uri="{FF2B5EF4-FFF2-40B4-BE49-F238E27FC236}">
                <a16:creationId xmlns:a16="http://schemas.microsoft.com/office/drawing/2014/main" id="{0D42CB93-BF00-F3B6-5A29-936434A3373F}"/>
              </a:ext>
            </a:extLst>
          </p:cNvPr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6">
            <a:extLst>
              <a:ext uri="{FF2B5EF4-FFF2-40B4-BE49-F238E27FC236}">
                <a16:creationId xmlns:a16="http://schemas.microsoft.com/office/drawing/2014/main" id="{3FD9C14C-C444-9202-7C23-19023543ACEA}"/>
              </a:ext>
            </a:extLst>
          </p:cNvPr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АНАЛИЗ РЫНКА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00" name="Google Shape;100;p6">
            <a:extLst>
              <a:ext uri="{FF2B5EF4-FFF2-40B4-BE49-F238E27FC236}">
                <a16:creationId xmlns:a16="http://schemas.microsoft.com/office/drawing/2014/main" id="{A02D1E31-80EF-E145-9585-6387EDC34117}"/>
              </a:ext>
            </a:extLst>
          </p:cNvPr>
          <p:cNvSpPr txBox="1"/>
          <p:nvPr/>
        </p:nvSpPr>
        <p:spPr>
          <a:xfrm>
            <a:off x="16459200" y="757724"/>
            <a:ext cx="1294621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06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01" name="Google Shape;101;p6">
            <a:extLst>
              <a:ext uri="{FF2B5EF4-FFF2-40B4-BE49-F238E27FC236}">
                <a16:creationId xmlns:a16="http://schemas.microsoft.com/office/drawing/2014/main" id="{768214BB-452D-1303-FD11-3A42567B924E}"/>
              </a:ext>
            </a:extLst>
          </p:cNvPr>
          <p:cNvSpPr txBox="1"/>
          <p:nvPr/>
        </p:nvSpPr>
        <p:spPr>
          <a:xfrm>
            <a:off x="613954" y="4234019"/>
            <a:ext cx="11120846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highlight>
                  <a:srgbClr val="FFFF00"/>
                </a:highlight>
                <a:latin typeface="Montserrat SemiBold"/>
                <a:ea typeface="Montserrat SemiBold"/>
                <a:cs typeface="Montserrat SemiBold"/>
                <a:sym typeface="Montserrat SemiBold"/>
              </a:rPr>
              <a:t>Оценка рынка продукта (рекомендуется использовать цифры и графики/диаграммы)</a:t>
            </a:r>
            <a:endParaRPr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56691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7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КОНКУРЕНТЫ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09" name="Google Shape;109;p7"/>
          <p:cNvSpPr txBox="1"/>
          <p:nvPr/>
        </p:nvSpPr>
        <p:spPr>
          <a:xfrm>
            <a:off x="16459200" y="757724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07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10" name="Google Shape;110;p7"/>
          <p:cNvSpPr txBox="1"/>
          <p:nvPr/>
        </p:nvSpPr>
        <p:spPr>
          <a:xfrm>
            <a:off x="613954" y="1380146"/>
            <a:ext cx="10972800" cy="454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Сравнение характеристик вашего продукта с аналогами</a:t>
            </a:r>
            <a:endParaRPr dirty="0"/>
          </a:p>
        </p:txBody>
      </p:sp>
      <p:graphicFrame>
        <p:nvGraphicFramePr>
          <p:cNvPr id="111" name="Google Shape;111;p7"/>
          <p:cNvGraphicFramePr/>
          <p:nvPr>
            <p:extLst>
              <p:ext uri="{D42A27DB-BD31-4B8C-83A1-F6EECF244321}">
                <p14:modId xmlns:p14="http://schemas.microsoft.com/office/powerpoint/2010/main" val="3178250569"/>
              </p:ext>
            </p:extLst>
          </p:nvPr>
        </p:nvGraphicFramePr>
        <p:xfrm>
          <a:off x="1295400" y="2689790"/>
          <a:ext cx="15697250" cy="5631190"/>
        </p:xfrm>
        <a:graphic>
          <a:graphicData uri="http://schemas.openxmlformats.org/drawingml/2006/table">
            <a:tbl>
              <a:tblPr firstRow="1" bandRow="1">
                <a:noFill/>
                <a:tableStyleId>{EF45C47A-3232-4DBE-B793-6562DDC6B729}</a:tableStyleId>
              </a:tblPr>
              <a:tblGrid>
                <a:gridCol w="3139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9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39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39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39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>
                          <a:solidFill>
                            <a:schemeClr val="lt1"/>
                          </a:solidFill>
                        </a:rPr>
                        <a:t>Характеристики продукта</a:t>
                      </a:r>
                      <a:endParaRPr sz="2800" u="none" strike="noStrike" cap="non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4674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>
                          <a:solidFill>
                            <a:schemeClr val="lt1"/>
                          </a:solidFill>
                        </a:rPr>
                        <a:t>Своя разработка</a:t>
                      </a:r>
                      <a:endParaRPr sz="2800" u="none" strike="noStrike" cap="none" dirty="0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4674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>
                          <a:solidFill>
                            <a:schemeClr val="lt1"/>
                          </a:solidFill>
                        </a:rPr>
                        <a:t>Конкурент №1 (Название)</a:t>
                      </a:r>
                      <a:endParaRPr sz="2800" u="none" strike="noStrike" cap="non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4674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sz="2800" u="none" strike="noStrike" cap="none">
                          <a:solidFill>
                            <a:schemeClr val="lt1"/>
                          </a:solidFill>
                        </a:rPr>
                        <a:t>Конкурент №2 (Название)</a:t>
                      </a:r>
                      <a:endParaRPr sz="2800" u="none" strike="noStrike" cap="non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4674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sz="2800" u="none" strike="noStrike" cap="none">
                          <a:solidFill>
                            <a:schemeClr val="lt1"/>
                          </a:solidFill>
                        </a:rPr>
                        <a:t>Конкурент №3 (Название)</a:t>
                      </a:r>
                      <a:endParaRPr sz="2800" u="none" strike="noStrike" cap="non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4674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2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2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2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C4D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Google Shape;110;p7">
            <a:extLst>
              <a:ext uri="{FF2B5EF4-FFF2-40B4-BE49-F238E27FC236}">
                <a16:creationId xmlns:a16="http://schemas.microsoft.com/office/drawing/2014/main" id="{BCCE0A65-6685-9A82-AB0F-9DCC9B799C09}"/>
              </a:ext>
            </a:extLst>
          </p:cNvPr>
          <p:cNvSpPr txBox="1"/>
          <p:nvPr/>
        </p:nvSpPr>
        <p:spPr>
          <a:xfrm>
            <a:off x="613954" y="8891674"/>
            <a:ext cx="10972800" cy="585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 чем ваши ключевые конкурентные преимущества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628D8AD5-CD05-C672-9252-0A9F34119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>
            <a:extLst>
              <a:ext uri="{FF2B5EF4-FFF2-40B4-BE49-F238E27FC236}">
                <a16:creationId xmlns:a16="http://schemas.microsoft.com/office/drawing/2014/main" id="{7D1BFC19-C85E-0875-000F-21A7F8FB1DC3}"/>
              </a:ext>
            </a:extLst>
          </p:cNvPr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6">
            <a:extLst>
              <a:ext uri="{FF2B5EF4-FFF2-40B4-BE49-F238E27FC236}">
                <a16:creationId xmlns:a16="http://schemas.microsoft.com/office/drawing/2014/main" id="{2699D09D-2220-A7C4-C9FE-54F50707E9FF}"/>
              </a:ext>
            </a:extLst>
          </p:cNvPr>
          <p:cNvSpPr txBox="1"/>
          <p:nvPr/>
        </p:nvSpPr>
        <p:spPr>
          <a:xfrm>
            <a:off x="472194" y="205621"/>
            <a:ext cx="16021927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МОДЕЛЬ КОММЕРЦИАЛИЗАЦИИ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00" name="Google Shape;100;p6">
            <a:extLst>
              <a:ext uri="{FF2B5EF4-FFF2-40B4-BE49-F238E27FC236}">
                <a16:creationId xmlns:a16="http://schemas.microsoft.com/office/drawing/2014/main" id="{982FE254-7781-E025-F65C-3D5EFA24C039}"/>
              </a:ext>
            </a:extLst>
          </p:cNvPr>
          <p:cNvSpPr txBox="1"/>
          <p:nvPr/>
        </p:nvSpPr>
        <p:spPr>
          <a:xfrm>
            <a:off x="16459200" y="757724"/>
            <a:ext cx="1294621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08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01" name="Google Shape;101;p6">
            <a:extLst>
              <a:ext uri="{FF2B5EF4-FFF2-40B4-BE49-F238E27FC236}">
                <a16:creationId xmlns:a16="http://schemas.microsoft.com/office/drawing/2014/main" id="{78250D92-436B-54B1-7363-F7E45BCF25F2}"/>
              </a:ext>
            </a:extLst>
          </p:cNvPr>
          <p:cNvSpPr txBox="1"/>
          <p:nvPr/>
        </p:nvSpPr>
        <p:spPr>
          <a:xfrm>
            <a:off x="564527" y="2429932"/>
            <a:ext cx="15611566" cy="6032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Распространение установки и технологии. Данная технология является более коммерчески выгодным способом выводить солнечные панели в утилизацию. Проект создан на базе университетской инфраструктуры. Планируется продажа установок, предоставление технологической базы и услуг по использованию и/или ремонту установок. 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Данное технологическое решение позволяет значительно сократить затраты на манипуляции с, образовавшимися в процессе переработки, отходами. Помимо этого увеличивается содержание особо ценных компонентов, входящих в состав поликристаллических солнечных панелей. 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На выходе образуется очищенная солнечная панель, которая полностью подготовлена для получения чистых элементов, вроде кремния, меди, серебра, и т.д. 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Для данного проекта также планируются мероприятия для получения льгот и субсидий, поскольку экологическая повестка является одной из лидирующих в России на сегодняшний день. Так же в планах участие в акселераторских программах.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3759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472194" y="205621"/>
            <a:ext cx="10576805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УРОВЕНЬ ГОТОВНОСТИ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16476660" y="763492"/>
            <a:ext cx="1294621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09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46" name="Google Shape;146;p9"/>
          <p:cNvSpPr txBox="1"/>
          <p:nvPr/>
        </p:nvSpPr>
        <p:spPr>
          <a:xfrm>
            <a:off x="613954" y="3850838"/>
            <a:ext cx="9673046" cy="301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TRL-1 Сформирована фундаментальная концепция, обоснована полезность новой технологии 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IRL-1-2 Определены и оценены основные потребительские сегменты 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MRL-1 Сделаны выводы об основных производственных потребностей 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CRL 1-Формирование команды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>
          <a:extLst>
            <a:ext uri="{FF2B5EF4-FFF2-40B4-BE49-F238E27FC236}">
              <a16:creationId xmlns:a16="http://schemas.microsoft.com/office/drawing/2014/main" id="{17584CE7-09B6-4FE1-4169-05934821F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>
            <a:extLst>
              <a:ext uri="{FF2B5EF4-FFF2-40B4-BE49-F238E27FC236}">
                <a16:creationId xmlns:a16="http://schemas.microsoft.com/office/drawing/2014/main" id="{0325C839-8F28-000F-30B1-B4443D097859}"/>
              </a:ext>
            </a:extLst>
          </p:cNvPr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9">
            <a:extLst>
              <a:ext uri="{FF2B5EF4-FFF2-40B4-BE49-F238E27FC236}">
                <a16:creationId xmlns:a16="http://schemas.microsoft.com/office/drawing/2014/main" id="{00B241E9-9A47-3221-D4B8-92C50D64537B}"/>
              </a:ext>
            </a:extLst>
          </p:cNvPr>
          <p:cNvSpPr txBox="1"/>
          <p:nvPr/>
        </p:nvSpPr>
        <p:spPr>
          <a:xfrm>
            <a:off x="472194" y="205621"/>
            <a:ext cx="15296126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ПРОГРЕСС ЗА АКСЕЛЕРАЦИЮ</a:t>
            </a:r>
          </a:p>
        </p:txBody>
      </p:sp>
      <p:sp>
        <p:nvSpPr>
          <p:cNvPr id="145" name="Google Shape;145;p9">
            <a:extLst>
              <a:ext uri="{FF2B5EF4-FFF2-40B4-BE49-F238E27FC236}">
                <a16:creationId xmlns:a16="http://schemas.microsoft.com/office/drawing/2014/main" id="{83B0505C-1092-A5D7-3308-A82CDEA3D979}"/>
              </a:ext>
            </a:extLst>
          </p:cNvPr>
          <p:cNvSpPr txBox="1"/>
          <p:nvPr/>
        </p:nvSpPr>
        <p:spPr>
          <a:xfrm>
            <a:off x="16476660" y="763492"/>
            <a:ext cx="1294621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10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46" name="Google Shape;146;p9">
            <a:extLst>
              <a:ext uri="{FF2B5EF4-FFF2-40B4-BE49-F238E27FC236}">
                <a16:creationId xmlns:a16="http://schemas.microsoft.com/office/drawing/2014/main" id="{EAD7C929-CC16-3D43-96BC-1B3F12821265}"/>
              </a:ext>
            </a:extLst>
          </p:cNvPr>
          <p:cNvSpPr txBox="1"/>
          <p:nvPr/>
        </p:nvSpPr>
        <p:spPr>
          <a:xfrm>
            <a:off x="613954" y="3850838"/>
            <a:ext cx="16038286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highlight>
                  <a:srgbClr val="FFFF00"/>
                </a:highlight>
                <a:latin typeface="Montserrat SemiBold"/>
                <a:ea typeface="Montserrat SemiBold"/>
                <a:cs typeface="Montserrat SemiBold"/>
                <a:sym typeface="Montserrat SemiBold"/>
              </a:rPr>
              <a:t>Что удалось сделать за время акселерации?</a:t>
            </a:r>
            <a:endParaRPr dirty="0">
              <a:highlight>
                <a:srgbClr val="FFFF00"/>
              </a:highlight>
            </a:endParaRPr>
          </a:p>
          <a:p>
            <a:pPr marL="469900" marR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urier New"/>
              <a:buNone/>
            </a:pPr>
            <a:endParaRPr sz="2800" dirty="0">
              <a:solidFill>
                <a:srgbClr val="4674C9"/>
              </a:solidFill>
              <a:highlight>
                <a:srgbClr val="FFFF00"/>
              </a:highlight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highlight>
                  <a:srgbClr val="FFFF00"/>
                </a:highlight>
                <a:latin typeface="Montserrat SemiBold"/>
                <a:ea typeface="Montserrat SemiBold"/>
                <a:cs typeface="Montserrat SemiBold"/>
                <a:sym typeface="Montserrat SemiBold"/>
              </a:rPr>
              <a:t>Какие гипотезы удалось проверить, на кого выйти из потенциальных заказчиков или партнеров </a:t>
            </a:r>
            <a:endParaRPr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331211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>
          <a:extLst>
            <a:ext uri="{FF2B5EF4-FFF2-40B4-BE49-F238E27FC236}">
              <a16:creationId xmlns:a16="http://schemas.microsoft.com/office/drawing/2014/main" id="{AB28E393-4EA7-7BD1-B312-76921B3E6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>
            <a:extLst>
              <a:ext uri="{FF2B5EF4-FFF2-40B4-BE49-F238E27FC236}">
                <a16:creationId xmlns:a16="http://schemas.microsoft.com/office/drawing/2014/main" id="{3D2EC4CB-961F-5C12-CE4E-2AC598942C6A}"/>
              </a:ext>
            </a:extLst>
          </p:cNvPr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9">
            <a:extLst>
              <a:ext uri="{FF2B5EF4-FFF2-40B4-BE49-F238E27FC236}">
                <a16:creationId xmlns:a16="http://schemas.microsoft.com/office/drawing/2014/main" id="{0F978B98-0508-385A-F175-6042BC0C8689}"/>
              </a:ext>
            </a:extLst>
          </p:cNvPr>
          <p:cNvSpPr txBox="1"/>
          <p:nvPr/>
        </p:nvSpPr>
        <p:spPr>
          <a:xfrm>
            <a:off x="472194" y="205621"/>
            <a:ext cx="15296126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ПЛАНЫ РАЗВИТИЯ</a:t>
            </a:r>
          </a:p>
        </p:txBody>
      </p:sp>
      <p:sp>
        <p:nvSpPr>
          <p:cNvPr id="145" name="Google Shape;145;p9">
            <a:extLst>
              <a:ext uri="{FF2B5EF4-FFF2-40B4-BE49-F238E27FC236}">
                <a16:creationId xmlns:a16="http://schemas.microsoft.com/office/drawing/2014/main" id="{483FC992-2CC0-549F-B211-40DFDCCCC0F8}"/>
              </a:ext>
            </a:extLst>
          </p:cNvPr>
          <p:cNvSpPr txBox="1"/>
          <p:nvPr/>
        </p:nvSpPr>
        <p:spPr>
          <a:xfrm>
            <a:off x="16476660" y="763492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11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46" name="Google Shape;146;p9">
            <a:extLst>
              <a:ext uri="{FF2B5EF4-FFF2-40B4-BE49-F238E27FC236}">
                <a16:creationId xmlns:a16="http://schemas.microsoft.com/office/drawing/2014/main" id="{DD480064-E2DD-B195-9524-97E952FAC370}"/>
              </a:ext>
            </a:extLst>
          </p:cNvPr>
          <p:cNvSpPr txBox="1"/>
          <p:nvPr/>
        </p:nvSpPr>
        <p:spPr>
          <a:xfrm>
            <a:off x="613954" y="3850838"/>
            <a:ext cx="13467806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Налаживание связи с университетом. 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Установка связей с лабораториями для доведения прототипа до производственного состояния. 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Участие установки на выставках для привлечения финансовых средств.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01276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8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КОМАНДА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19" name="Google Shape;119;p8"/>
          <p:cNvSpPr txBox="1"/>
          <p:nvPr/>
        </p:nvSpPr>
        <p:spPr>
          <a:xfrm>
            <a:off x="16463129" y="763491"/>
            <a:ext cx="1321684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12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pSp>
        <p:nvGrpSpPr>
          <p:cNvPr id="120" name="Google Shape;120;p8"/>
          <p:cNvGrpSpPr/>
          <p:nvPr/>
        </p:nvGrpSpPr>
        <p:grpSpPr>
          <a:xfrm>
            <a:off x="838200" y="2019300"/>
            <a:ext cx="6781801" cy="2090057"/>
            <a:chOff x="1066799" y="1638300"/>
            <a:chExt cx="6781801" cy="2090057"/>
          </a:xfrm>
        </p:grpSpPr>
        <p:sp>
          <p:nvSpPr>
            <p:cNvPr id="121" name="Google Shape;121;p8"/>
            <p:cNvSpPr txBox="1"/>
            <p:nvPr/>
          </p:nvSpPr>
          <p:spPr>
            <a:xfrm>
              <a:off x="3581400" y="1638300"/>
              <a:ext cx="4267200" cy="14901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1270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800" dirty="0">
                  <a:solidFill>
                    <a:srgbClr val="124AB2"/>
                  </a:solidFill>
                  <a:highlight>
                    <a:srgbClr val="FFFF00"/>
                  </a:highlight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Фамилия Имя</a:t>
              </a:r>
              <a:endParaRPr dirty="0">
                <a:highlight>
                  <a:srgbClr val="FFFF00"/>
                </a:highlight>
              </a:endParaRPr>
            </a:p>
            <a:p>
              <a:pPr marL="12700" marR="5080" lvl="0" indent="0" algn="l" rtl="0">
                <a:spcBef>
                  <a:spcPts val="2545"/>
                </a:spcBef>
                <a:spcAft>
                  <a:spcPts val="0"/>
                </a:spcAft>
                <a:buNone/>
              </a:pPr>
              <a:r>
                <a:rPr lang="ru-RU" sz="2400" dirty="0">
                  <a:solidFill>
                    <a:srgbClr val="4674C9"/>
                  </a:solidFill>
                  <a:highlight>
                    <a:srgbClr val="FFFF00"/>
                  </a:highlight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Роль в проекте, опыт (если есть)</a:t>
              </a:r>
              <a:endParaRPr dirty="0">
                <a:highlight>
                  <a:srgbClr val="FFFF00"/>
                </a:highlight>
              </a:endParaRPr>
            </a:p>
          </p:txBody>
        </p:sp>
        <p:sp>
          <p:nvSpPr>
            <p:cNvPr id="122" name="Google Shape;122;p8"/>
            <p:cNvSpPr/>
            <p:nvPr/>
          </p:nvSpPr>
          <p:spPr>
            <a:xfrm>
              <a:off x="1066799" y="1638300"/>
              <a:ext cx="2090057" cy="2090057"/>
            </a:xfrm>
            <a:prstGeom prst="roundRect">
              <a:avLst>
                <a:gd name="adj" fmla="val 4199"/>
              </a:avLst>
            </a:prstGeom>
            <a:solidFill>
              <a:schemeClr val="lt1"/>
            </a:solidFill>
            <a:ln w="25400" cap="flat" cmpd="sng">
              <a:solidFill>
                <a:srgbClr val="4674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124AB2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Фото</a:t>
              </a: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>
          <a:extLst>
            <a:ext uri="{FF2B5EF4-FFF2-40B4-BE49-F238E27FC236}">
              <a16:creationId xmlns:a16="http://schemas.microsoft.com/office/drawing/2014/main" id="{F690FD07-E6BF-EA16-6F29-3D238885C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>
            <a:extLst>
              <a:ext uri="{FF2B5EF4-FFF2-40B4-BE49-F238E27FC236}">
                <a16:creationId xmlns:a16="http://schemas.microsoft.com/office/drawing/2014/main" id="{11D1201C-29E4-B50B-7098-3EF951ED8443}"/>
              </a:ext>
            </a:extLst>
          </p:cNvPr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9">
            <a:extLst>
              <a:ext uri="{FF2B5EF4-FFF2-40B4-BE49-F238E27FC236}">
                <a16:creationId xmlns:a16="http://schemas.microsoft.com/office/drawing/2014/main" id="{F4223298-9381-3C79-9B44-8AC97812EA3B}"/>
              </a:ext>
            </a:extLst>
          </p:cNvPr>
          <p:cNvSpPr txBox="1"/>
          <p:nvPr/>
        </p:nvSpPr>
        <p:spPr>
          <a:xfrm>
            <a:off x="472194" y="205621"/>
            <a:ext cx="15296126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ЗАПРОС К АУДИТОРИИ</a:t>
            </a:r>
          </a:p>
        </p:txBody>
      </p:sp>
      <p:sp>
        <p:nvSpPr>
          <p:cNvPr id="145" name="Google Shape;145;p9">
            <a:extLst>
              <a:ext uri="{FF2B5EF4-FFF2-40B4-BE49-F238E27FC236}">
                <a16:creationId xmlns:a16="http://schemas.microsoft.com/office/drawing/2014/main" id="{CE73395A-A286-2D40-A94A-D75B6588A575}"/>
              </a:ext>
            </a:extLst>
          </p:cNvPr>
          <p:cNvSpPr txBox="1"/>
          <p:nvPr/>
        </p:nvSpPr>
        <p:spPr>
          <a:xfrm>
            <a:off x="16476660" y="763492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13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46" name="Google Shape;146;p9">
            <a:extLst>
              <a:ext uri="{FF2B5EF4-FFF2-40B4-BE49-F238E27FC236}">
                <a16:creationId xmlns:a16="http://schemas.microsoft.com/office/drawing/2014/main" id="{EAF9685B-E9A2-0DF5-D8E6-685C6AE218F8}"/>
              </a:ext>
            </a:extLst>
          </p:cNvPr>
          <p:cNvSpPr txBox="1"/>
          <p:nvPr/>
        </p:nvSpPr>
        <p:spPr>
          <a:xfrm>
            <a:off x="613954" y="3850838"/>
            <a:ext cx="16292286" cy="2369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highlight>
                  <a:srgbClr val="FFFF00"/>
                </a:highlight>
                <a:latin typeface="Montserrat SemiBold"/>
                <a:ea typeface="Montserrat SemiBold"/>
                <a:cs typeface="Montserrat SemiBold"/>
                <a:sym typeface="Montserrat SemiBold"/>
              </a:rPr>
              <a:t>Что хотите получить от выступления? 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endParaRPr lang="ru-RU" sz="2800" dirty="0">
              <a:solidFill>
                <a:srgbClr val="4674C9"/>
              </a:solidFill>
              <a:highlight>
                <a:srgbClr val="FFFF00"/>
              </a:highlight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highlight>
                  <a:srgbClr val="FFFF00"/>
                </a:highlight>
                <a:latin typeface="Montserrat SemiBold"/>
                <a:ea typeface="Montserrat SemiBold"/>
                <a:cs typeface="Montserrat SemiBold"/>
                <a:sym typeface="Montserrat SemiBold"/>
              </a:rPr>
              <a:t>Какие партнерства ищите: инвестиции (сколько, на что нужны, что предлагаете), специалистов в команду, пилотные внедрения, ментора и т.д. 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endParaRPr lang="ru-RU" sz="2800" dirty="0">
              <a:solidFill>
                <a:srgbClr val="4674C9"/>
              </a:solidFill>
              <a:latin typeface="Montserrat SemiBold"/>
              <a:sym typeface="Montserrat SemiBold"/>
            </a:endParaRPr>
          </a:p>
          <a:p>
            <a:pPr marL="12700" marR="0" lvl="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152883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0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0"/>
          <p:cNvSpPr txBox="1"/>
          <p:nvPr/>
        </p:nvSpPr>
        <p:spPr>
          <a:xfrm>
            <a:off x="3657600" y="2933700"/>
            <a:ext cx="11041503" cy="3759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СПАСИБО ЗА ВНИМАНИЕ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Наши контакты: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Тимофеев Дмитрий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+7(911)757-40-65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timdima123321@gmail.com</a:t>
            </a:r>
          </a:p>
        </p:txBody>
      </p:sp>
      <p:sp>
        <p:nvSpPr>
          <p:cNvPr id="154" name="Google Shape;154;p10"/>
          <p:cNvSpPr txBox="1"/>
          <p:nvPr/>
        </p:nvSpPr>
        <p:spPr>
          <a:xfrm>
            <a:off x="16449425" y="757725"/>
            <a:ext cx="1304400" cy="11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14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</TotalTime>
  <Words>830</Words>
  <Application>Microsoft Office PowerPoint</Application>
  <PresentationFormat>Custom</PresentationFormat>
  <Paragraphs>94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Courier New</vt:lpstr>
      <vt:lpstr>Montserrat ExtraBold</vt:lpstr>
      <vt:lpstr>Calibri</vt:lpstr>
      <vt:lpstr>Montserrat SemiBold</vt:lpstr>
      <vt:lpstr>Montserrat Light</vt:lpstr>
      <vt:lpstr>Montserrat Black</vt:lpstr>
      <vt:lpstr>Arial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 Андреева</dc:creator>
  <cp:lastModifiedBy>Дима</cp:lastModifiedBy>
  <cp:revision>9</cp:revision>
  <dcterms:created xsi:type="dcterms:W3CDTF">2021-04-08T11:32:16Z</dcterms:created>
  <dcterms:modified xsi:type="dcterms:W3CDTF">2024-11-04T13:14:53Z</dcterms:modified>
</cp:coreProperties>
</file>