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Raleway" panose="020B0604020202020204" charset="-52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  <p:embeddedFont>
      <p:font typeface="Raleway SemiBold" panose="020B0604020202020204" charset="-52"/>
      <p:regular r:id="rId23"/>
      <p:bold r:id="rId24"/>
      <p:italic r:id="rId25"/>
      <p:boldItalic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5CB9DEA-9C67-45F0-94EB-7DC1A23388B3}">
  <a:tblStyle styleId="{F5CB9DEA-9C67-45F0-94EB-7DC1A23388B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59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82505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noctue@bk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hyperlink" Target="https://vk.com/noctu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24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>
                <a:solidFill>
                  <a:schemeClr val="dk1"/>
                </a:solidFill>
              </a:rPr>
              <a:t>Электронный некрополь Кузнечевского (Вологодского) кладбища (г. Архангельск)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 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0" y="2312300"/>
            <a:ext cx="66102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Нехватка качественной и структурированной информации об известных личностях, которые похоронены на Кузнечевском (Вологодском) кладбище г. Архангельск, так как это один из наиболее значимых некрополей города</a:t>
            </a:r>
            <a:endParaRPr sz="180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456825" y="2153055"/>
            <a:ext cx="7993200" cy="2535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2385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300" dirty="0"/>
              <a:t>Студенты и старшие школьники, заинтересованные историей;</a:t>
            </a:r>
            <a:endParaRPr sz="1300" dirty="0"/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300" dirty="0"/>
              <a:t>Ученые – исследователи;</a:t>
            </a:r>
            <a:endParaRPr sz="1300" dirty="0"/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300" dirty="0"/>
              <a:t>Родственники и знакомые известных личностей</a:t>
            </a:r>
            <a:endParaRPr sz="1300" dirty="0"/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300" dirty="0"/>
              <a:t>Туристы</a:t>
            </a:r>
            <a:endParaRPr sz="1300" dirty="0"/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300" dirty="0"/>
              <a:t>Неравнодушные жители города</a:t>
            </a:r>
            <a:endParaRPr sz="1300" dirty="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300" dirty="0"/>
              <a:t>Различные учебные делегации, заинтересованные в изучении истории</a:t>
            </a:r>
            <a:endParaRPr sz="1300" dirty="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300" dirty="0"/>
              <a:t>Туристические агентства и индивидуальные экскурсоводы,  направленные на внутренний туризм</a:t>
            </a:r>
            <a:endParaRPr sz="15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>
            <a:off x="456830" y="1486475"/>
            <a:ext cx="7735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 И ЕЁ 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>
          <a:xfrm>
            <a:off x="515863" y="2282325"/>
            <a:ext cx="3942000" cy="2673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175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900" dirty="0">
                <a:solidFill>
                  <a:srgbClr val="FF0000"/>
                </a:solidFill>
              </a:rPr>
              <a:t>Низкая осведомленность</a:t>
            </a:r>
            <a:r>
              <a:rPr lang="ru" sz="900" dirty="0"/>
              <a:t> о </a:t>
            </a:r>
            <a:r>
              <a:rPr lang="ru" sz="900" dirty="0" smtClean="0"/>
              <a:t>проекте</a:t>
            </a:r>
          </a:p>
          <a:p>
            <a:pPr marL="457200" lvl="0" indent="-3175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sz="9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900" dirty="0"/>
              <a:t>Финансовые возможности заинтересованных пользователей могут </a:t>
            </a:r>
            <a:r>
              <a:rPr lang="ru" sz="900" dirty="0">
                <a:solidFill>
                  <a:srgbClr val="FF0000"/>
                </a:solidFill>
              </a:rPr>
              <a:t>не совпасть</a:t>
            </a:r>
            <a:r>
              <a:rPr lang="ru" sz="900" dirty="0"/>
              <a:t> с нашей планируемой ценовой </a:t>
            </a:r>
            <a:r>
              <a:rPr lang="ru" sz="900" dirty="0" smtClean="0"/>
              <a:t>политикой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sz="9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900" dirty="0">
                <a:solidFill>
                  <a:srgbClr val="FF2F2D"/>
                </a:solidFill>
              </a:rPr>
              <a:t>Предрассудки </a:t>
            </a:r>
            <a:r>
              <a:rPr lang="ru" sz="900" dirty="0"/>
              <a:t>касаемо некрополистики, люди боятся и сторонятся </a:t>
            </a:r>
            <a:r>
              <a:rPr lang="ru" sz="900" dirty="0" smtClean="0"/>
              <a:t>кладбищ</a:t>
            </a:r>
            <a:endParaRPr lang="ru" sz="9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lang="ru" sz="9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900" dirty="0" smtClean="0"/>
              <a:t>Моральная </a:t>
            </a:r>
            <a:r>
              <a:rPr lang="ru" sz="900" dirty="0"/>
              <a:t>проблема – брать деньги за такую услугу может показаться </a:t>
            </a:r>
            <a:r>
              <a:rPr lang="ru" sz="900" dirty="0">
                <a:solidFill>
                  <a:srgbClr val="FF2F2D"/>
                </a:solidFill>
              </a:rPr>
              <a:t>наживой на мертвых</a:t>
            </a:r>
            <a:r>
              <a:rPr lang="ru" sz="9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9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 txBox="1">
            <a:spLocks noGrp="1"/>
          </p:cNvSpPr>
          <p:nvPr>
            <p:ph type="body" idx="1"/>
          </p:nvPr>
        </p:nvSpPr>
        <p:spPr>
          <a:xfrm>
            <a:off x="4498300" y="2175100"/>
            <a:ext cx="4015800" cy="2673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048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000" dirty="0">
                <a:solidFill>
                  <a:srgbClr val="6AA84F"/>
                </a:solidFill>
              </a:rPr>
              <a:t>Приятное на восприятие графическое оформление</a:t>
            </a:r>
            <a:r>
              <a:rPr lang="ru" sz="1000" dirty="0"/>
              <a:t> сайта способно развеять о «мрачности» тематики </a:t>
            </a:r>
            <a:r>
              <a:rPr lang="ru" sz="1000" dirty="0" smtClean="0"/>
              <a:t>кладбищ;</a:t>
            </a:r>
          </a:p>
          <a:p>
            <a:pPr marL="457200" lvl="0" indent="-3048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000" dirty="0" smtClean="0"/>
              <a:t>Варианты </a:t>
            </a:r>
            <a:r>
              <a:rPr lang="ru-RU" sz="1000" dirty="0"/>
              <a:t>запуска </a:t>
            </a:r>
            <a:r>
              <a:rPr lang="ru-RU" sz="1000" dirty="0">
                <a:solidFill>
                  <a:srgbClr val="6AA84F"/>
                </a:solidFill>
              </a:rPr>
              <a:t>“вирусной” </a:t>
            </a:r>
            <a:r>
              <a:rPr lang="ru-RU" sz="1000" dirty="0" smtClean="0">
                <a:solidFill>
                  <a:srgbClr val="6AA84F"/>
                </a:solidFill>
              </a:rPr>
              <a:t>рекламы</a:t>
            </a:r>
            <a:endParaRPr lang="ru" sz="1000" dirty="0" smtClean="0"/>
          </a:p>
          <a:p>
            <a:pPr marL="457200" lvl="0" indent="-3048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000" dirty="0" smtClean="0"/>
              <a:t>Ценовой </a:t>
            </a:r>
            <a:r>
              <a:rPr lang="ru" sz="1000" dirty="0"/>
              <a:t>вопрос будет решаться путём </a:t>
            </a:r>
            <a:r>
              <a:rPr lang="ru" sz="1000" dirty="0" smtClean="0"/>
              <a:t>в</a:t>
            </a:r>
            <a:r>
              <a:rPr lang="ru" sz="1000" dirty="0" smtClean="0"/>
              <a:t>озможного получения </a:t>
            </a:r>
            <a:r>
              <a:rPr lang="ru" sz="1000" dirty="0" smtClean="0">
                <a:solidFill>
                  <a:srgbClr val="6AA84F"/>
                </a:solidFill>
              </a:rPr>
              <a:t>грантов</a:t>
            </a:r>
            <a:r>
              <a:rPr lang="ru" sz="1000" dirty="0" smtClean="0"/>
              <a:t>, а также предоставлением различных </a:t>
            </a:r>
            <a:r>
              <a:rPr lang="ru" sz="1000" dirty="0" smtClean="0">
                <a:solidFill>
                  <a:srgbClr val="6AA84F"/>
                </a:solidFill>
              </a:rPr>
              <a:t>акций, скидок, реферальных систем, </a:t>
            </a:r>
            <a:r>
              <a:rPr lang="ru" sz="1000" dirty="0" smtClean="0"/>
              <a:t>и др. для потребителей</a:t>
            </a:r>
            <a:endParaRPr lang="ru" sz="1000" dirty="0"/>
          </a:p>
          <a:p>
            <a:pPr marL="457200" lvl="0" indent="-3048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000" dirty="0" smtClean="0"/>
              <a:t>Низкая </a:t>
            </a:r>
            <a:r>
              <a:rPr lang="ru" sz="1000" dirty="0"/>
              <a:t>осведомленность будет решаться путем </a:t>
            </a:r>
            <a:r>
              <a:rPr lang="ru" sz="1000" dirty="0">
                <a:solidFill>
                  <a:srgbClr val="6AA84F"/>
                </a:solidFill>
              </a:rPr>
              <a:t>таргетинга</a:t>
            </a:r>
            <a:r>
              <a:rPr lang="ru" sz="1000" dirty="0"/>
              <a:t> во ВКонтакте, Яндекс Дзене, различных тематических форумах и </a:t>
            </a:r>
            <a:r>
              <a:rPr lang="ru" sz="1000" dirty="0" smtClean="0"/>
              <a:t>т.</a:t>
            </a:r>
            <a:endParaRPr sz="10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/>
        </p:nvSpPr>
        <p:spPr>
          <a:xfrm>
            <a:off x="808050" y="2072375"/>
            <a:ext cx="7342800" cy="2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sng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</a:t>
            </a:r>
            <a:r>
              <a:rPr lang="ru" sz="1500" u="sng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я</a:t>
            </a:r>
            <a:r>
              <a:rPr lang="ru" sz="15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“Этернитас”, </a:t>
            </a:r>
            <a:r>
              <a:rPr lang="ru" sz="1500" b="0" i="0" u="sng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5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всем интересующимся истории страны и родного края, родственникам известных людей,  а также  темами некрополистики и тафологии, </a:t>
            </a:r>
            <a:r>
              <a:rPr lang="ru" sz="1500" b="0" i="0" u="sng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5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поиска информации о захороненных на Кузнечевском кладбище известных людей эту </a:t>
            </a:r>
            <a:r>
              <a:rPr lang="ru" sz="15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</a:t>
            </a:r>
            <a:r>
              <a:rPr lang="ru" sz="1500" b="0" i="0" u="sng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проблему с помощью</a:t>
            </a:r>
            <a:r>
              <a:rPr lang="ru" sz="15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нашего сайта и интегрированного в него технологии Телеграм-бота и карт </a:t>
            </a:r>
            <a:r>
              <a:rPr lang="ru" sz="1500" b="0" i="0" u="sng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денежные средства за предоставление информации. </a:t>
            </a:r>
            <a:endParaRPr sz="1500" b="0" i="0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0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81" name="Google Shape;181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456825" y="1992875"/>
            <a:ext cx="3382200" cy="1864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1115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000" dirty="0"/>
              <a:t>Данный сегмент рынка развит слабо, и по всей России найдет небольшое количество подобного рода проектов, и их буквально можно “пересчитать по пальцам”</a:t>
            </a:r>
            <a:endParaRPr sz="1000" dirty="0"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000" dirty="0"/>
              <a:t>Так как конкуренция имеется всегда, учитывая стремительный рост информационных технологий, мы составили список из следующих конкурентов и выявили наши выигрышные </a:t>
            </a:r>
            <a:r>
              <a:rPr lang="ru" sz="1000" dirty="0" smtClean="0"/>
              <a:t>моменты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4090803" y="2043600"/>
            <a:ext cx="4439100" cy="1634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900" dirty="0">
                <a:highlight>
                  <a:srgbClr val="FFFFFF"/>
                </a:highlight>
              </a:rPr>
              <a:t>Сайт «Педагогический некрополь» – данные обо всех преподавателях России</a:t>
            </a:r>
            <a:endParaRPr sz="900" dirty="0"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900" dirty="0">
                <a:highlight>
                  <a:srgbClr val="FFFFFF"/>
                </a:highlight>
              </a:rPr>
              <a:t>Сайт «Пантеон России» – данные о тех, кто был награжден в различных сферах в соответствии с наградной системой РФ</a:t>
            </a:r>
            <a:endParaRPr sz="900" dirty="0"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900" dirty="0">
                <a:highlight>
                  <a:srgbClr val="FFFFFF"/>
                </a:highlight>
              </a:rPr>
              <a:t>Сайт «Где дремлют мертвые» – данные о разных людях</a:t>
            </a:r>
            <a:endParaRPr sz="900" dirty="0"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900" dirty="0">
                <a:highlight>
                  <a:srgbClr val="FFFFFF"/>
                </a:highlight>
              </a:rPr>
              <a:t>Сайт «Могилы знаменитостей» </a:t>
            </a:r>
            <a:endParaRPr sz="900" dirty="0">
              <a:highlight>
                <a:srgbClr val="FFFFFF"/>
              </a:highlight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900" dirty="0"/>
              <a:t>Сайт «Они тоже гостили на этой земле» (аналогично</a:t>
            </a:r>
            <a:r>
              <a:rPr lang="ru" sz="900" dirty="0" smtClean="0"/>
              <a:t>)</a:t>
            </a:r>
            <a:endParaRPr sz="9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966281" y="3926025"/>
            <a:ext cx="7466344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Всем сайтам из этого списка характерны: 1) устарелый дизайн; 2)нагромождение ненужной информацией (или же ее недостаток), в которой трудно сориентироваться; 3) отсутствие интересных технологических решений, например как Телеграм - бота в нашем проекте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/>
          <p:nvPr/>
        </p:nvSpPr>
        <p:spPr>
          <a:xfrm>
            <a:off x="488944" y="2345556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AutoNum type="arabicPeriod"/>
            </a:pP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Единоразовая Premium подписка, предоставляющая доступ ко всему сайту и Telegram – боту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AutoNum type="arabicPeriod"/>
            </a:pP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Оплата по поиску информации за 1 человека ( возможно 3, 5, 10 </a:t>
            </a:r>
            <a:r>
              <a:rPr lang="ru" sz="15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чел.) 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 dirty="0"/>
              <a:t>Проект на стадии идеи. Отсутствует финансирование. Получить финансирование планируется путем получения какого-либо гранта.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16" name="Google Shape;216;p33"/>
          <p:cNvGraphicFramePr/>
          <p:nvPr>
            <p:extLst>
              <p:ext uri="{D42A27DB-BD31-4B8C-83A1-F6EECF244321}">
                <p14:modId xmlns:p14="http://schemas.microsoft.com/office/powerpoint/2010/main" val="3528963665"/>
              </p:ext>
            </p:extLst>
          </p:nvPr>
        </p:nvGraphicFramePr>
        <p:xfrm>
          <a:off x="401719" y="1391987"/>
          <a:ext cx="7532025" cy="2941230"/>
        </p:xfrm>
        <a:graphic>
          <a:graphicData uri="http://schemas.openxmlformats.org/drawingml/2006/table">
            <a:tbl>
              <a:tblPr>
                <a:noFill/>
                <a:tableStyleId>{F5CB9DEA-9C67-45F0-94EB-7DC1A23388B3}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Савин 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Илья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Жданова Диана</a:t>
                      </a:r>
                      <a:b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Баев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Виктор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Бугай Даниил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Собинина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Екатерина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0" name="Google Shape;230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8" name="Google Shape;238;p34"/>
          <p:cNvGraphicFramePr/>
          <p:nvPr>
            <p:extLst>
              <p:ext uri="{D42A27DB-BD31-4B8C-83A1-F6EECF244321}">
                <p14:modId xmlns:p14="http://schemas.microsoft.com/office/powerpoint/2010/main" val="3711556451"/>
              </p:ext>
            </p:extLst>
          </p:nvPr>
        </p:nvGraphicFramePr>
        <p:xfrm>
          <a:off x="456818" y="1689520"/>
          <a:ext cx="7927675" cy="2136615"/>
        </p:xfrm>
        <a:graphic>
          <a:graphicData uri="http://schemas.openxmlformats.org/drawingml/2006/table">
            <a:tbl>
              <a:tblPr>
                <a:noFill/>
                <a:tableStyleId>{F5CB9DEA-9C67-45F0-94EB-7DC1A23388B3}</a:tableStyleId>
              </a:tblPr>
              <a:tblGrid>
                <a:gridCol w="3071650"/>
                <a:gridCol w="1077450"/>
                <a:gridCol w="3778575"/>
              </a:tblGrid>
              <a:tr h="2845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9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9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351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900"/>
                        <a:t>Поиск информации по “подходящим” грантам</a:t>
                      </a:r>
                      <a:endParaRPr sz="9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месяца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Савин И. А., Бугай Д. А., Собинина Е. С.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40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900"/>
                        <a:t>Подготовка ТЗ для разработки сайта</a:t>
                      </a:r>
                      <a:endParaRPr sz="9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месяц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Савин И. А., Баев В.С., Жданова Д. Е.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900"/>
                        <a:t>Сбор необходимой информации</a:t>
                      </a:r>
                      <a:endParaRPr sz="9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Постоянно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Савин И. А., Бугай Д. А., Собинина Е. С., Баев В.С., Жданова Д. Е.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7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Разработка функционала Telegram -  бота и технологии ИИ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Савин И. А.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47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Разработка сайта и запуск проекта (бета-версия)</a:t>
                      </a:r>
                      <a:endParaRPr sz="9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месяца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Савин И. А., Бугай Д. А., Собинина Е. С., Баев В.С., Жданова Д. Е.</a:t>
                      </a:r>
                      <a:endParaRPr sz="9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4" name="Google Shape;244;p35"/>
          <p:cNvSpPr txBox="1">
            <a:spLocks noGrp="1"/>
          </p:cNvSpPr>
          <p:nvPr>
            <p:ph type="body" idx="1"/>
          </p:nvPr>
        </p:nvSpPr>
        <p:spPr>
          <a:xfrm>
            <a:off x="401725" y="2461600"/>
            <a:ext cx="7525500" cy="20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Савин Илья Александрович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 телефона/WhatsApp:</a:t>
            </a:r>
            <a:r>
              <a:rPr lang="ru">
                <a:solidFill>
                  <a:schemeClr val="accent5"/>
                </a:solidFill>
              </a:rPr>
              <a:t> 89009187414</a:t>
            </a:r>
            <a:endParaRPr>
              <a:solidFill>
                <a:schemeClr val="accent5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</a:t>
            </a:r>
            <a:r>
              <a:rPr lang="ru" u="sng">
                <a:solidFill>
                  <a:schemeClr val="hlink"/>
                </a:solidFill>
                <a:hlinkClick r:id="rId3"/>
              </a:rPr>
              <a:t>noctue@bk.ru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Telegram: </a:t>
            </a:r>
            <a:r>
              <a:rPr lang="ru">
                <a:solidFill>
                  <a:schemeClr val="accent5"/>
                </a:solidFill>
              </a:rPr>
              <a:t>@noctue1</a:t>
            </a:r>
            <a:endParaRPr>
              <a:solidFill>
                <a:schemeClr val="accent5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ВКонтакте: </a:t>
            </a:r>
            <a:r>
              <a:rPr lang="ru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https://vk.com/noctue</a:t>
            </a:r>
            <a:endParaRPr>
              <a:solidFill>
                <a:schemeClr val="accent5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Microsoft Office PowerPoint</Application>
  <PresentationFormat>Экран (16:9)</PresentationFormat>
  <Paragraphs>95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Raleway</vt:lpstr>
      <vt:lpstr>Helvetica Neue</vt:lpstr>
      <vt:lpstr>Raleway SemiBold</vt:lpstr>
      <vt:lpstr>Times New Roman</vt:lpstr>
      <vt:lpstr>Century Gothic</vt:lpstr>
      <vt:lpstr>Calibri</vt:lpstr>
      <vt:lpstr>Simple Light</vt:lpstr>
      <vt:lpstr>Simple Light</vt:lpstr>
      <vt:lpstr>Электронный некрополь Кузнечевского (Вологодского) кладбища (г. Архангельск)  </vt:lpstr>
      <vt:lpstr>Презентация PowerPoint</vt:lpstr>
      <vt:lpstr>ЦЕЛЕВАЯ АУДИТОРИЯ</vt:lpstr>
      <vt:lpstr>ПРОБЛЕМА И ЕЁ РЕШЕНИЕ</vt:lpstr>
      <vt:lpstr>ЦЕННОСТЬ, ЦЕННОСТНОЕ ПРЕДЛОЖЕНИЕ</vt:lpstr>
      <vt:lpstr>РЫНОК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Электронный некрополь Кузнечевского (Вологодского) кладбища (г. Архангельск)  </dc:title>
  <cp:lastModifiedBy>isaw13</cp:lastModifiedBy>
  <cp:revision>1</cp:revision>
  <dcterms:modified xsi:type="dcterms:W3CDTF">2023-12-04T05:46:53Z</dcterms:modified>
</cp:coreProperties>
</file>