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72" r:id="rId5"/>
    <p:sldId id="259" r:id="rId6"/>
    <p:sldId id="260" r:id="rId7"/>
    <p:sldId id="273" r:id="rId8"/>
    <p:sldId id="269" r:id="rId9"/>
    <p:sldId id="263" r:id="rId10"/>
    <p:sldId id="271" r:id="rId11"/>
    <p:sldId id="265" r:id="rId12"/>
    <p:sldId id="274" r:id="rId13"/>
    <p:sldId id="270" r:id="rId14"/>
    <p:sldId id="26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itchFamily="2" charset="-52"/>
      <p:regular r:id="rId29"/>
      <p:bold r:id="rId30"/>
      <p:italic r:id="rId31"/>
      <p:boldItalic r:id="rId32"/>
    </p:embeddedFont>
    <p:embeddedFont>
      <p:font typeface="Raleway SemiBold" pitchFamily="2" charset="-52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0433"/>
    <a:srgbClr val="55E2ED"/>
    <a:srgbClr val="F20050"/>
    <a:srgbClr val="FF5D17"/>
    <a:srgbClr val="FFFFFF"/>
    <a:srgbClr val="FF6D11"/>
    <a:srgbClr val="127FC3"/>
    <a:srgbClr val="1085C7"/>
    <a:srgbClr val="1577BC"/>
    <a:srgbClr val="14B4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61E1900-6FC4-4FE9-848B-018F896DA16B}">
  <a:tblStyle styleId="{B61E1900-6FC4-4FE9-848B-018F896DA16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>
                <a:solidFill>
                  <a:schemeClr val="tx1"/>
                </a:solidFill>
              </a:rPr>
              <a:t>Объем мирового рынка устройств дополненной и виртуальной  реальности, млрд. долл.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мирового рынка устройств дополненной и виртуальной  реальности, млрд. долл.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1.9</c:v>
                </c:pt>
                <c:pt idx="1">
                  <c:v>1.8</c:v>
                </c:pt>
                <c:pt idx="2">
                  <c:v>3.5</c:v>
                </c:pt>
                <c:pt idx="3">
                  <c:v>12.5</c:v>
                </c:pt>
                <c:pt idx="4">
                  <c:v>29.5</c:v>
                </c:pt>
                <c:pt idx="5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06-4334-9309-EBF29425A4A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0346335"/>
        <c:axId val="180357983"/>
        <c:axId val="0"/>
      </c:bar3DChart>
      <c:catAx>
        <c:axId val="180346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0357983"/>
        <c:crosses val="autoZero"/>
        <c:auto val="1"/>
        <c:lblAlgn val="ctr"/>
        <c:lblOffset val="100"/>
        <c:noMultiLvlLbl val="0"/>
      </c:catAx>
      <c:valAx>
        <c:axId val="18035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0346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>
                <a:solidFill>
                  <a:schemeClr val="tx1"/>
                </a:solidFill>
              </a:rPr>
              <a:t>Повышение уровня усвоения материала студентами</a:t>
            </a:r>
          </a:p>
        </c:rich>
      </c:tx>
      <c:layout>
        <c:manualLayout>
          <c:xMode val="edge"/>
          <c:yMode val="edge"/>
          <c:x val="0.19465177624833557"/>
          <c:y val="3.6099047828395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Повышение уровня усвоения материала студентами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VR-технологии</c:v>
                </c:pt>
                <c:pt idx="1">
                  <c:v>Видеоуроки</c:v>
                </c:pt>
                <c:pt idx="2">
                  <c:v>Стандартный учебник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28.5</c:v>
                </c:pt>
                <c:pt idx="1">
                  <c:v>16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61-48B4-8930-F55573A828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05125824"/>
        <c:axId val="1305126240"/>
        <c:axId val="0"/>
      </c:bar3DChart>
      <c:catAx>
        <c:axId val="1305125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5126240"/>
        <c:crosses val="autoZero"/>
        <c:auto val="1"/>
        <c:lblAlgn val="ctr"/>
        <c:lblOffset val="100"/>
        <c:noMultiLvlLbl val="0"/>
      </c:catAx>
      <c:valAx>
        <c:axId val="1305126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5125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Ошибки в</a:t>
            </a:r>
            <a:r>
              <a:rPr lang="ru-RU" baseline="0" dirty="0"/>
              <a:t> бизнес-этике</a:t>
            </a:r>
            <a:endParaRPr lang="ru-RU" dirty="0"/>
          </a:p>
        </c:rich>
      </c:tx>
      <c:layout>
        <c:manualLayout>
          <c:xMode val="edge"/>
          <c:yMode val="edge"/>
          <c:x val="0.19373507850107105"/>
          <c:y val="3.12069449990387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794-42A4-87F2-8A013C7C434E}"/>
              </c:ext>
            </c:extLst>
          </c:dPt>
          <c:dPt>
            <c:idx val="1"/>
            <c:bubble3D val="0"/>
            <c:spPr>
              <a:solidFill>
                <a:schemeClr val="accent5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794-42A4-87F2-8A013C7C434E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794-42A4-87F2-8A013C7C434E}"/>
              </c:ext>
            </c:extLst>
          </c:dPt>
          <c:dPt>
            <c:idx val="3"/>
            <c:bubble3D val="0"/>
            <c:spPr>
              <a:solidFill>
                <a:schemeClr val="accent5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794-42A4-87F2-8A013C7C434E}"/>
              </c:ext>
            </c:extLst>
          </c:dPt>
          <c:dPt>
            <c:idx val="4"/>
            <c:bubble3D val="0"/>
            <c:spPr>
              <a:solidFill>
                <a:schemeClr val="accent5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794-42A4-87F2-8A013C7C434E}"/>
              </c:ext>
            </c:extLst>
          </c:dPt>
          <c:dLbls>
            <c:dLbl>
              <c:idx val="0"/>
              <c:layout>
                <c:manualLayout>
                  <c:x val="-0.17546315666370504"/>
                  <c:y val="0.17374388097667745"/>
                </c:manualLayout>
              </c:layout>
              <c:tx>
                <c:rich>
                  <a:bodyPr/>
                  <a:lstStyle/>
                  <a:p>
                    <a:r>
                      <a:rPr lang="ru-RU" sz="1000" b="0" i="0" u="none" strike="noStrike" baseline="0" dirty="0">
                        <a:effectLst/>
                      </a:rPr>
                      <a:t>Другое</a:t>
                    </a:r>
                    <a:r>
                      <a:rPr lang="ru-RU" baseline="0" dirty="0"/>
                      <a:t>
</a:t>
                    </a:r>
                    <a:fld id="{DB9D1260-6C7C-4721-B1C6-BD81F37CD752}" type="PERCENTAGE">
                      <a:rPr lang="en-US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794-42A4-87F2-8A013C7C434E}"/>
                </c:ext>
              </c:extLst>
            </c:dLbl>
            <c:dLbl>
              <c:idx val="1"/>
              <c:layout>
                <c:manualLayout>
                  <c:x val="-0.21944457272730833"/>
                  <c:y val="-0.19746779656003668"/>
                </c:manualLayout>
              </c:layout>
              <c:tx>
                <c:rich>
                  <a:bodyPr/>
                  <a:lstStyle/>
                  <a:p>
                    <a:fld id="{8EC2D3EB-A416-4E37-9B33-3212B15A3DB3}" type="CATEGORYNAME">
                      <a:rPr lang="ru-RU" smtClean="0">
                        <a:solidFill>
                          <a:schemeClr val="bg1"/>
                        </a:solidFill>
                      </a:rPr>
                      <a:pPr/>
                      <a:t>[ИМЯ КАТЕГОРИИ]</a:t>
                    </a:fld>
                    <a:r>
                      <a:rPr lang="ru-RU" baseline="0" dirty="0">
                        <a:solidFill>
                          <a:schemeClr val="bg1"/>
                        </a:solidFill>
                      </a:rPr>
                      <a:t>
</a:t>
                    </a:r>
                    <a:fld id="{8BBBE4B2-00CC-4992-93CA-4AB93753B3C0}" type="PERCENTAGE">
                      <a:rPr lang="ru-RU" baseline="0">
                        <a:solidFill>
                          <a:schemeClr val="bg1"/>
                        </a:solidFill>
                      </a:rPr>
                      <a:pPr/>
                      <a:t>[ПРОЦЕНТ]</a:t>
                    </a:fld>
                    <a:endParaRPr lang="ru-RU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26453688009794"/>
                      <c:h val="0.184066137214014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794-42A4-87F2-8A013C7C434E}"/>
                </c:ext>
              </c:extLst>
            </c:dLbl>
            <c:dLbl>
              <c:idx val="2"/>
              <c:layout>
                <c:manualLayout>
                  <c:x val="0.19714552630170154"/>
                  <c:y val="-0.1648523300353461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685052779399501"/>
                      <c:h val="0.140866941745419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794-42A4-87F2-8A013C7C434E}"/>
                </c:ext>
              </c:extLst>
            </c:dLbl>
            <c:dLbl>
              <c:idx val="3"/>
              <c:layout>
                <c:manualLayout>
                  <c:x val="0.20827523268405351"/>
                  <c:y val="0.10989810254817575"/>
                </c:manualLayout>
              </c:layout>
              <c:tx>
                <c:rich>
                  <a:bodyPr/>
                  <a:lstStyle/>
                  <a:p>
                    <a:r>
                      <a:rPr lang="ru-RU" sz="1000" b="0" i="0" u="none" strike="noStrike" kern="1200" baseline="0" dirty="0">
                        <a:solidFill>
                          <a:srgbClr val="FFFFFF"/>
                        </a:solidFill>
                        <a:effectLst/>
                      </a:rPr>
                      <a:t>Неправильное рукопожатие</a:t>
                    </a:r>
                    <a:r>
                      <a:rPr lang="ru-RU" baseline="0" dirty="0"/>
                      <a:t>
</a:t>
                    </a:r>
                    <a:fld id="{D0EABF61-9600-48F6-9E78-6C897EDE5658}" type="PERCENTAGE">
                      <a:rPr lang="en-US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92088500930873"/>
                      <c:h val="0.184066137214014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794-42A4-87F2-8A013C7C434E}"/>
                </c:ext>
              </c:extLst>
            </c:dLbl>
            <c:dLbl>
              <c:idx val="4"/>
              <c:layout>
                <c:manualLayout>
                  <c:x val="0.12611499827335096"/>
                  <c:y val="0.1798722214827632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srgbClr val="FFFFFF"/>
                        </a:solidFill>
                        <a:effectLst/>
                      </a:rPr>
                      <a:t>Громкие разговоры</a:t>
                    </a:r>
                    <a:r>
                      <a:rPr lang="ru-RU" baseline="0" dirty="0"/>
                      <a:t>
</a:t>
                    </a:r>
                    <a:fld id="{83305C25-5E48-4E5C-9F30-05ECF9498C88}" type="PERCENTAGE">
                      <a:rPr lang="en-US" baseline="0" dirty="0"/>
                      <a:pPr>
                        <a:defRPr sz="1000">
                          <a:solidFill>
                            <a:schemeClr val="bg1"/>
                          </a:solidFill>
                        </a:defRPr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556411106523563"/>
                      <c:h val="0.2179759527929366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794-42A4-87F2-8A013C7C43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Рговор по телефону во время встречи</c:v>
                </c:pt>
                <c:pt idx="1">
                  <c:v>Неправильное приветствие</c:v>
                </c:pt>
                <c:pt idx="2">
                  <c:v>Неподобающая одежда</c:v>
                </c:pt>
                <c:pt idx="3">
                  <c:v>Громкие разговоры</c:v>
                </c:pt>
                <c:pt idx="4">
                  <c:v>Отсутствие ответа на электронные письма 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0.46</c:v>
                </c:pt>
                <c:pt idx="1">
                  <c:v>0.43</c:v>
                </c:pt>
                <c:pt idx="2">
                  <c:v>0.36</c:v>
                </c:pt>
                <c:pt idx="3">
                  <c:v>0.32</c:v>
                </c:pt>
                <c:pt idx="4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94-42A4-87F2-8A013C7C434E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FCBE14-D6AC-4957-B800-A6F8A9CF75E9}" type="doc">
      <dgm:prSet loTypeId="urn:microsoft.com/office/officeart/2005/8/layout/hProcess7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D62AB867-F5C8-4F2C-A380-080A899F4827}">
      <dgm:prSet phldrT="[Текст]"/>
      <dgm:spPr/>
      <dgm:t>
        <a:bodyPr/>
        <a:lstStyle/>
        <a:p>
          <a:r>
            <a:rPr lang="ru-RU" dirty="0"/>
            <a:t>1</a:t>
          </a:r>
        </a:p>
      </dgm:t>
    </dgm:pt>
    <dgm:pt modelId="{D5347B3D-A07A-4554-8F9E-CF7C965E9E95}" type="parTrans" cxnId="{A184868E-4B13-4B33-BA3A-703C570461F6}">
      <dgm:prSet/>
      <dgm:spPr/>
      <dgm:t>
        <a:bodyPr/>
        <a:lstStyle/>
        <a:p>
          <a:endParaRPr lang="ru-RU"/>
        </a:p>
      </dgm:t>
    </dgm:pt>
    <dgm:pt modelId="{1A441C66-11C9-45F8-964C-50B8626DE1D6}" type="sibTrans" cxnId="{A184868E-4B13-4B33-BA3A-703C570461F6}">
      <dgm:prSet/>
      <dgm:spPr/>
      <dgm:t>
        <a:bodyPr/>
        <a:lstStyle/>
        <a:p>
          <a:endParaRPr lang="ru-RU"/>
        </a:p>
      </dgm:t>
    </dgm:pt>
    <dgm:pt modelId="{1B866C3F-8B3B-4E5D-A7AD-52CFFDDE680A}">
      <dgm:prSet phldrT="[Текст]" custT="1"/>
      <dgm:spPr/>
      <dgm:t>
        <a:bodyPr/>
        <a:lstStyle/>
        <a:p>
          <a:pPr>
            <a:buNone/>
          </a:pPr>
          <a:r>
            <a:rPr lang="ru-RU" sz="1400" b="0" strike="noStrike" spc="-1" dirty="0">
              <a:solidFill>
                <a:srgbClr val="000000"/>
              </a:solidFill>
              <a:latin typeface="Arial"/>
              <a:ea typeface="Open Sans Light"/>
            </a:rPr>
            <a:t>Необходимы эффективные курсы по изучению делового этикета и протокола.</a:t>
          </a:r>
          <a:endParaRPr lang="en-US" sz="1400" b="0" strike="noStrike" spc="-1" dirty="0">
            <a:solidFill>
              <a:srgbClr val="000000"/>
            </a:solidFill>
            <a:latin typeface="Arial"/>
            <a:ea typeface="Open Sans Light"/>
          </a:endParaRPr>
        </a:p>
        <a:p>
          <a:pPr>
            <a:buNone/>
          </a:pPr>
          <a:endParaRPr lang="ru-RU" sz="1400" dirty="0"/>
        </a:p>
      </dgm:t>
    </dgm:pt>
    <dgm:pt modelId="{45F477B3-6C09-4D30-999C-ED1BE849D5D2}" type="parTrans" cxnId="{6B68E3E3-F858-4949-8F40-4D781BB03106}">
      <dgm:prSet/>
      <dgm:spPr/>
      <dgm:t>
        <a:bodyPr/>
        <a:lstStyle/>
        <a:p>
          <a:endParaRPr lang="ru-RU"/>
        </a:p>
      </dgm:t>
    </dgm:pt>
    <dgm:pt modelId="{A0B1AB78-E8F9-4B0F-B43D-7DBC12CA5C40}" type="sibTrans" cxnId="{6B68E3E3-F858-4949-8F40-4D781BB03106}">
      <dgm:prSet/>
      <dgm:spPr/>
      <dgm:t>
        <a:bodyPr/>
        <a:lstStyle/>
        <a:p>
          <a:endParaRPr lang="ru-RU"/>
        </a:p>
      </dgm:t>
    </dgm:pt>
    <dgm:pt modelId="{A62F347C-6AB0-4BC4-A453-C4FD739A4A24}">
      <dgm:prSet phldrT="[Текст]"/>
      <dgm:spPr/>
      <dgm:t>
        <a:bodyPr/>
        <a:lstStyle/>
        <a:p>
          <a:r>
            <a:rPr lang="ru-RU" dirty="0"/>
            <a:t>2</a:t>
          </a:r>
        </a:p>
      </dgm:t>
    </dgm:pt>
    <dgm:pt modelId="{1C602872-E398-457A-AAB9-207F3B259F5D}" type="parTrans" cxnId="{BA6D24BD-9FB6-40E4-9A49-A3EB8FB1AB8C}">
      <dgm:prSet/>
      <dgm:spPr/>
      <dgm:t>
        <a:bodyPr/>
        <a:lstStyle/>
        <a:p>
          <a:endParaRPr lang="ru-RU"/>
        </a:p>
      </dgm:t>
    </dgm:pt>
    <dgm:pt modelId="{4AA3EAB8-B468-45D3-B0CC-A596D03A3219}" type="sibTrans" cxnId="{BA6D24BD-9FB6-40E4-9A49-A3EB8FB1AB8C}">
      <dgm:prSet/>
      <dgm:spPr/>
      <dgm:t>
        <a:bodyPr/>
        <a:lstStyle/>
        <a:p>
          <a:endParaRPr lang="ru-RU"/>
        </a:p>
      </dgm:t>
    </dgm:pt>
    <dgm:pt modelId="{98C03F88-3FB5-470D-9F4F-57B3B90F9150}">
      <dgm:prSet phldrT="[Текст]" custT="1"/>
      <dgm:spPr/>
      <dgm:t>
        <a:bodyPr/>
        <a:lstStyle/>
        <a:p>
          <a:r>
            <a:rPr lang="ru-RU" sz="1400" dirty="0">
              <a:solidFill>
                <a:schemeClr val="bg2"/>
              </a:solidFill>
            </a:rPr>
            <a:t>Развитие обучения посредством </a:t>
          </a:r>
          <a:r>
            <a:rPr lang="en-US" sz="1400" dirty="0">
              <a:solidFill>
                <a:schemeClr val="bg2"/>
              </a:solidFill>
            </a:rPr>
            <a:t>VR-</a:t>
          </a:r>
          <a:r>
            <a:rPr lang="ru-RU" sz="1400">
              <a:solidFill>
                <a:schemeClr val="bg2"/>
              </a:solidFill>
            </a:rPr>
            <a:t>технологий.</a:t>
          </a:r>
          <a:endParaRPr lang="ru-RU" sz="1400" dirty="0">
            <a:solidFill>
              <a:schemeClr val="bg2"/>
            </a:solidFill>
          </a:endParaRPr>
        </a:p>
        <a:p>
          <a:endParaRPr lang="ru-RU" sz="1400" dirty="0">
            <a:solidFill>
              <a:schemeClr val="bg2"/>
            </a:solidFill>
          </a:endParaRPr>
        </a:p>
      </dgm:t>
    </dgm:pt>
    <dgm:pt modelId="{B9F769F7-E3D4-4F0D-BE2C-5505D3806B4D}" type="parTrans" cxnId="{3FCE207C-699E-4939-9DB7-2E6F2B4059A9}">
      <dgm:prSet/>
      <dgm:spPr/>
      <dgm:t>
        <a:bodyPr/>
        <a:lstStyle/>
        <a:p>
          <a:endParaRPr lang="ru-RU"/>
        </a:p>
      </dgm:t>
    </dgm:pt>
    <dgm:pt modelId="{D7F9F819-72AC-4E8D-BA85-3CD24154DC64}" type="sibTrans" cxnId="{3FCE207C-699E-4939-9DB7-2E6F2B4059A9}">
      <dgm:prSet/>
      <dgm:spPr/>
      <dgm:t>
        <a:bodyPr/>
        <a:lstStyle/>
        <a:p>
          <a:endParaRPr lang="ru-RU"/>
        </a:p>
      </dgm:t>
    </dgm:pt>
    <dgm:pt modelId="{964683F0-BFF5-49BA-84A5-FF462EE5371D}">
      <dgm:prSet phldrT="[Текст]" custT="1"/>
      <dgm:spPr/>
      <dgm:t>
        <a:bodyPr/>
        <a:lstStyle/>
        <a:p>
          <a:pPr>
            <a:buNone/>
          </a:pPr>
          <a:r>
            <a:rPr lang="ru-RU" sz="1800" i="1" dirty="0"/>
            <a:t>86% </a:t>
          </a:r>
          <a:r>
            <a:rPr lang="ru-RU" sz="1400" i="1" dirty="0"/>
            <a:t>респондентов отметили важность изучения делового этикета и протокола</a:t>
          </a:r>
          <a:r>
            <a:rPr lang="ru-RU" sz="1400" dirty="0"/>
            <a:t>.</a:t>
          </a:r>
        </a:p>
      </dgm:t>
    </dgm:pt>
    <dgm:pt modelId="{2145FB2C-60B6-4A19-9EB2-706059EC4B05}" type="parTrans" cxnId="{84FD73B8-9B99-413D-8BE7-1CBA09E9A760}">
      <dgm:prSet/>
      <dgm:spPr/>
      <dgm:t>
        <a:bodyPr/>
        <a:lstStyle/>
        <a:p>
          <a:endParaRPr lang="ru-RU"/>
        </a:p>
      </dgm:t>
    </dgm:pt>
    <dgm:pt modelId="{DCDC0C2D-7347-45DF-9C86-461AFA512B3D}" type="sibTrans" cxnId="{84FD73B8-9B99-413D-8BE7-1CBA09E9A760}">
      <dgm:prSet/>
      <dgm:spPr/>
      <dgm:t>
        <a:bodyPr/>
        <a:lstStyle/>
        <a:p>
          <a:endParaRPr lang="ru-RU"/>
        </a:p>
      </dgm:t>
    </dgm:pt>
    <dgm:pt modelId="{8EE373BA-D08A-46B2-9BF7-3D3551AC3769}">
      <dgm:prSet phldrT="[Текст]" custT="1"/>
      <dgm:spPr/>
      <dgm:t>
        <a:bodyPr/>
        <a:lstStyle/>
        <a:p>
          <a:r>
            <a:rPr lang="ru-RU" sz="2000" i="1" dirty="0"/>
            <a:t>75% </a:t>
          </a:r>
          <a:r>
            <a:rPr lang="ru-RU" sz="1400" i="1" dirty="0"/>
            <a:t>респондентов отметили заинтересован-</a:t>
          </a:r>
          <a:r>
            <a:rPr lang="ru-RU" sz="1400" i="1" dirty="0" err="1"/>
            <a:t>ность</a:t>
          </a:r>
          <a:r>
            <a:rPr lang="ru-RU" sz="1400" i="1" dirty="0"/>
            <a:t> в изучении дисциплин посредством </a:t>
          </a:r>
          <a:r>
            <a:rPr lang="en-US" sz="1400" i="1" dirty="0"/>
            <a:t>VR-</a:t>
          </a:r>
          <a:r>
            <a:rPr lang="ru-RU" sz="1400" i="1" dirty="0"/>
            <a:t>технологий</a:t>
          </a:r>
        </a:p>
      </dgm:t>
    </dgm:pt>
    <dgm:pt modelId="{D5BE4E61-221E-4E3F-854A-1B14B410E44F}" type="parTrans" cxnId="{7ED47990-3F56-4FBB-9707-179B2D41914F}">
      <dgm:prSet/>
      <dgm:spPr/>
      <dgm:t>
        <a:bodyPr/>
        <a:lstStyle/>
        <a:p>
          <a:endParaRPr lang="ru-RU"/>
        </a:p>
      </dgm:t>
    </dgm:pt>
    <dgm:pt modelId="{47E8EAB0-6B28-4F4C-81B3-48F0B7C8A74A}" type="sibTrans" cxnId="{7ED47990-3F56-4FBB-9707-179B2D41914F}">
      <dgm:prSet/>
      <dgm:spPr/>
      <dgm:t>
        <a:bodyPr/>
        <a:lstStyle/>
        <a:p>
          <a:endParaRPr lang="ru-RU"/>
        </a:p>
      </dgm:t>
    </dgm:pt>
    <dgm:pt modelId="{CFF3DA2F-F23D-4BD5-A1C0-5DA0DF21462D}" type="pres">
      <dgm:prSet presAssocID="{76FCBE14-D6AC-4957-B800-A6F8A9CF75E9}" presName="Name0" presStyleCnt="0">
        <dgm:presLayoutVars>
          <dgm:dir/>
          <dgm:animLvl val="lvl"/>
          <dgm:resizeHandles val="exact"/>
        </dgm:presLayoutVars>
      </dgm:prSet>
      <dgm:spPr/>
    </dgm:pt>
    <dgm:pt modelId="{C974CDF2-B9FB-4339-A581-17B076199A24}" type="pres">
      <dgm:prSet presAssocID="{D62AB867-F5C8-4F2C-A380-080A899F4827}" presName="compositeNode" presStyleCnt="0">
        <dgm:presLayoutVars>
          <dgm:bulletEnabled val="1"/>
        </dgm:presLayoutVars>
      </dgm:prSet>
      <dgm:spPr/>
    </dgm:pt>
    <dgm:pt modelId="{AFCD69F8-B30C-4658-9E16-81BB75D3AF78}" type="pres">
      <dgm:prSet presAssocID="{D62AB867-F5C8-4F2C-A380-080A899F4827}" presName="bgRect" presStyleLbl="node1" presStyleIdx="0" presStyleCnt="2" custScaleX="106190"/>
      <dgm:spPr/>
    </dgm:pt>
    <dgm:pt modelId="{9B18CC17-4935-4D85-B46D-96B25E7563E4}" type="pres">
      <dgm:prSet presAssocID="{D62AB867-F5C8-4F2C-A380-080A899F4827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F632C33D-40A4-48AE-B1DB-9C918CD6945D}" type="pres">
      <dgm:prSet presAssocID="{D62AB867-F5C8-4F2C-A380-080A899F4827}" presName="childNode" presStyleLbl="node1" presStyleIdx="0" presStyleCnt="2">
        <dgm:presLayoutVars>
          <dgm:bulletEnabled val="1"/>
        </dgm:presLayoutVars>
      </dgm:prSet>
      <dgm:spPr/>
    </dgm:pt>
    <dgm:pt modelId="{7BDB3BE1-0D59-4ACB-965F-A132C655C721}" type="pres">
      <dgm:prSet presAssocID="{1A441C66-11C9-45F8-964C-50B8626DE1D6}" presName="hSp" presStyleCnt="0"/>
      <dgm:spPr/>
    </dgm:pt>
    <dgm:pt modelId="{4119F4BB-0C7D-4347-BA09-AF96AE49D9AC}" type="pres">
      <dgm:prSet presAssocID="{1A441C66-11C9-45F8-964C-50B8626DE1D6}" presName="vProcSp" presStyleCnt="0"/>
      <dgm:spPr/>
    </dgm:pt>
    <dgm:pt modelId="{17A4CDF5-0BEC-49D1-86FE-BE6325B75416}" type="pres">
      <dgm:prSet presAssocID="{1A441C66-11C9-45F8-964C-50B8626DE1D6}" presName="vSp1" presStyleCnt="0"/>
      <dgm:spPr/>
    </dgm:pt>
    <dgm:pt modelId="{4E8D279A-6C25-4BF4-8930-0A4D7547C04B}" type="pres">
      <dgm:prSet presAssocID="{1A441C66-11C9-45F8-964C-50B8626DE1D6}" presName="simulatedConn" presStyleLbl="solidFgAcc1" presStyleIdx="0" presStyleCnt="1"/>
      <dgm:spPr/>
    </dgm:pt>
    <dgm:pt modelId="{774B01B6-CAEA-4F9C-B563-7EF0E931D0B7}" type="pres">
      <dgm:prSet presAssocID="{1A441C66-11C9-45F8-964C-50B8626DE1D6}" presName="vSp2" presStyleCnt="0"/>
      <dgm:spPr/>
    </dgm:pt>
    <dgm:pt modelId="{C8E974DA-782E-4FD8-8AE6-65259DAE27F6}" type="pres">
      <dgm:prSet presAssocID="{1A441C66-11C9-45F8-964C-50B8626DE1D6}" presName="sibTrans" presStyleCnt="0"/>
      <dgm:spPr/>
    </dgm:pt>
    <dgm:pt modelId="{872C4C6F-5863-4574-8708-CFA7FBF3AE08}" type="pres">
      <dgm:prSet presAssocID="{A62F347C-6AB0-4BC4-A453-C4FD739A4A24}" presName="compositeNode" presStyleCnt="0">
        <dgm:presLayoutVars>
          <dgm:bulletEnabled val="1"/>
        </dgm:presLayoutVars>
      </dgm:prSet>
      <dgm:spPr/>
    </dgm:pt>
    <dgm:pt modelId="{85F20E2A-277B-4076-BF01-D00907B698CB}" type="pres">
      <dgm:prSet presAssocID="{A62F347C-6AB0-4BC4-A453-C4FD739A4A24}" presName="bgRect" presStyleLbl="node1" presStyleIdx="1" presStyleCnt="2" custScaleX="112834"/>
      <dgm:spPr/>
    </dgm:pt>
    <dgm:pt modelId="{D851CA49-4D31-4C8F-B39D-91D2D9F7CCE1}" type="pres">
      <dgm:prSet presAssocID="{A62F347C-6AB0-4BC4-A453-C4FD739A4A24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6A458066-CE9A-4E95-A1A8-094BFACF089A}" type="pres">
      <dgm:prSet presAssocID="{A62F347C-6AB0-4BC4-A453-C4FD739A4A24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1A21E930-56A2-4207-ACB6-A5DE0B6534AC}" type="presOf" srcId="{A62F347C-6AB0-4BC4-A453-C4FD739A4A24}" destId="{D851CA49-4D31-4C8F-B39D-91D2D9F7CCE1}" srcOrd="1" destOrd="0" presId="urn:microsoft.com/office/officeart/2005/8/layout/hProcess7"/>
    <dgm:cxn modelId="{3EC10A64-094A-4412-A975-4FEE38729A23}" type="presOf" srcId="{D62AB867-F5C8-4F2C-A380-080A899F4827}" destId="{9B18CC17-4935-4D85-B46D-96B25E7563E4}" srcOrd="1" destOrd="0" presId="urn:microsoft.com/office/officeart/2005/8/layout/hProcess7"/>
    <dgm:cxn modelId="{803B5076-D053-4C21-A073-D171F983FD50}" type="presOf" srcId="{964683F0-BFF5-49BA-84A5-FF462EE5371D}" destId="{F632C33D-40A4-48AE-B1DB-9C918CD6945D}" srcOrd="0" destOrd="1" presId="urn:microsoft.com/office/officeart/2005/8/layout/hProcess7"/>
    <dgm:cxn modelId="{3FCE207C-699E-4939-9DB7-2E6F2B4059A9}" srcId="{A62F347C-6AB0-4BC4-A453-C4FD739A4A24}" destId="{98C03F88-3FB5-470D-9F4F-57B3B90F9150}" srcOrd="0" destOrd="0" parTransId="{B9F769F7-E3D4-4F0D-BE2C-5505D3806B4D}" sibTransId="{D7F9F819-72AC-4E8D-BA85-3CD24154DC64}"/>
    <dgm:cxn modelId="{9837A380-BF87-4B11-A343-E4AD366E642C}" type="presOf" srcId="{1B866C3F-8B3B-4E5D-A7AD-52CFFDDE680A}" destId="{F632C33D-40A4-48AE-B1DB-9C918CD6945D}" srcOrd="0" destOrd="0" presId="urn:microsoft.com/office/officeart/2005/8/layout/hProcess7"/>
    <dgm:cxn modelId="{A184868E-4B13-4B33-BA3A-703C570461F6}" srcId="{76FCBE14-D6AC-4957-B800-A6F8A9CF75E9}" destId="{D62AB867-F5C8-4F2C-A380-080A899F4827}" srcOrd="0" destOrd="0" parTransId="{D5347B3D-A07A-4554-8F9E-CF7C965E9E95}" sibTransId="{1A441C66-11C9-45F8-964C-50B8626DE1D6}"/>
    <dgm:cxn modelId="{7ED47990-3F56-4FBB-9707-179B2D41914F}" srcId="{A62F347C-6AB0-4BC4-A453-C4FD739A4A24}" destId="{8EE373BA-D08A-46B2-9BF7-3D3551AC3769}" srcOrd="1" destOrd="0" parTransId="{D5BE4E61-221E-4E3F-854A-1B14B410E44F}" sibTransId="{47E8EAB0-6B28-4F4C-81B3-48F0B7C8A74A}"/>
    <dgm:cxn modelId="{94E75E9F-E581-4548-BE86-49091C020CC3}" type="presOf" srcId="{D62AB867-F5C8-4F2C-A380-080A899F4827}" destId="{AFCD69F8-B30C-4658-9E16-81BB75D3AF78}" srcOrd="0" destOrd="0" presId="urn:microsoft.com/office/officeart/2005/8/layout/hProcess7"/>
    <dgm:cxn modelId="{C6E8EDB7-5482-41BD-846C-E5C643AEFCA0}" type="presOf" srcId="{8EE373BA-D08A-46B2-9BF7-3D3551AC3769}" destId="{6A458066-CE9A-4E95-A1A8-094BFACF089A}" srcOrd="0" destOrd="1" presId="urn:microsoft.com/office/officeart/2005/8/layout/hProcess7"/>
    <dgm:cxn modelId="{84FD73B8-9B99-413D-8BE7-1CBA09E9A760}" srcId="{D62AB867-F5C8-4F2C-A380-080A899F4827}" destId="{964683F0-BFF5-49BA-84A5-FF462EE5371D}" srcOrd="1" destOrd="0" parTransId="{2145FB2C-60B6-4A19-9EB2-706059EC4B05}" sibTransId="{DCDC0C2D-7347-45DF-9C86-461AFA512B3D}"/>
    <dgm:cxn modelId="{BA6D24BD-9FB6-40E4-9A49-A3EB8FB1AB8C}" srcId="{76FCBE14-D6AC-4957-B800-A6F8A9CF75E9}" destId="{A62F347C-6AB0-4BC4-A453-C4FD739A4A24}" srcOrd="1" destOrd="0" parTransId="{1C602872-E398-457A-AAB9-207F3B259F5D}" sibTransId="{4AA3EAB8-B468-45D3-B0CC-A596D03A3219}"/>
    <dgm:cxn modelId="{56F98CCC-F843-4ADC-B3DB-E8A73B446943}" type="presOf" srcId="{76FCBE14-D6AC-4957-B800-A6F8A9CF75E9}" destId="{CFF3DA2F-F23D-4BD5-A1C0-5DA0DF21462D}" srcOrd="0" destOrd="0" presId="urn:microsoft.com/office/officeart/2005/8/layout/hProcess7"/>
    <dgm:cxn modelId="{67346FCF-8D2F-4349-82E7-5EF3375F16C9}" type="presOf" srcId="{A62F347C-6AB0-4BC4-A453-C4FD739A4A24}" destId="{85F20E2A-277B-4076-BF01-D00907B698CB}" srcOrd="0" destOrd="0" presId="urn:microsoft.com/office/officeart/2005/8/layout/hProcess7"/>
    <dgm:cxn modelId="{4D4D32D3-100E-447F-B775-6D0E102A502B}" type="presOf" srcId="{98C03F88-3FB5-470D-9F4F-57B3B90F9150}" destId="{6A458066-CE9A-4E95-A1A8-094BFACF089A}" srcOrd="0" destOrd="0" presId="urn:microsoft.com/office/officeart/2005/8/layout/hProcess7"/>
    <dgm:cxn modelId="{6B68E3E3-F858-4949-8F40-4D781BB03106}" srcId="{D62AB867-F5C8-4F2C-A380-080A899F4827}" destId="{1B866C3F-8B3B-4E5D-A7AD-52CFFDDE680A}" srcOrd="0" destOrd="0" parTransId="{45F477B3-6C09-4D30-999C-ED1BE849D5D2}" sibTransId="{A0B1AB78-E8F9-4B0F-B43D-7DBC12CA5C40}"/>
    <dgm:cxn modelId="{856DF5F0-0F16-4539-BC6C-98CDAB789AD4}" type="presParOf" srcId="{CFF3DA2F-F23D-4BD5-A1C0-5DA0DF21462D}" destId="{C974CDF2-B9FB-4339-A581-17B076199A24}" srcOrd="0" destOrd="0" presId="urn:microsoft.com/office/officeart/2005/8/layout/hProcess7"/>
    <dgm:cxn modelId="{27B75985-A8D0-4627-A540-D8A3145B2722}" type="presParOf" srcId="{C974CDF2-B9FB-4339-A581-17B076199A24}" destId="{AFCD69F8-B30C-4658-9E16-81BB75D3AF78}" srcOrd="0" destOrd="0" presId="urn:microsoft.com/office/officeart/2005/8/layout/hProcess7"/>
    <dgm:cxn modelId="{3BFD0CD0-DE3E-400C-B7CB-18E9EB60471D}" type="presParOf" srcId="{C974CDF2-B9FB-4339-A581-17B076199A24}" destId="{9B18CC17-4935-4D85-B46D-96B25E7563E4}" srcOrd="1" destOrd="0" presId="urn:microsoft.com/office/officeart/2005/8/layout/hProcess7"/>
    <dgm:cxn modelId="{72E731C3-47CE-4002-9B41-C967C940A1D0}" type="presParOf" srcId="{C974CDF2-B9FB-4339-A581-17B076199A24}" destId="{F632C33D-40A4-48AE-B1DB-9C918CD6945D}" srcOrd="2" destOrd="0" presId="urn:microsoft.com/office/officeart/2005/8/layout/hProcess7"/>
    <dgm:cxn modelId="{1B31C720-F92C-4FF0-8A97-18C0CCF66665}" type="presParOf" srcId="{CFF3DA2F-F23D-4BD5-A1C0-5DA0DF21462D}" destId="{7BDB3BE1-0D59-4ACB-965F-A132C655C721}" srcOrd="1" destOrd="0" presId="urn:microsoft.com/office/officeart/2005/8/layout/hProcess7"/>
    <dgm:cxn modelId="{C6009356-5FFC-47CF-A6D9-0A5B67C633EE}" type="presParOf" srcId="{CFF3DA2F-F23D-4BD5-A1C0-5DA0DF21462D}" destId="{4119F4BB-0C7D-4347-BA09-AF96AE49D9AC}" srcOrd="2" destOrd="0" presId="urn:microsoft.com/office/officeart/2005/8/layout/hProcess7"/>
    <dgm:cxn modelId="{4F1746FC-BDB7-47BD-8E74-77F956D00716}" type="presParOf" srcId="{4119F4BB-0C7D-4347-BA09-AF96AE49D9AC}" destId="{17A4CDF5-0BEC-49D1-86FE-BE6325B75416}" srcOrd="0" destOrd="0" presId="urn:microsoft.com/office/officeart/2005/8/layout/hProcess7"/>
    <dgm:cxn modelId="{F86D2653-CB86-4160-B5FF-C32A71891C60}" type="presParOf" srcId="{4119F4BB-0C7D-4347-BA09-AF96AE49D9AC}" destId="{4E8D279A-6C25-4BF4-8930-0A4D7547C04B}" srcOrd="1" destOrd="0" presId="urn:microsoft.com/office/officeart/2005/8/layout/hProcess7"/>
    <dgm:cxn modelId="{51C5DAE9-452F-4FFD-B178-DD4F8FDFCAE4}" type="presParOf" srcId="{4119F4BB-0C7D-4347-BA09-AF96AE49D9AC}" destId="{774B01B6-CAEA-4F9C-B563-7EF0E931D0B7}" srcOrd="2" destOrd="0" presId="urn:microsoft.com/office/officeart/2005/8/layout/hProcess7"/>
    <dgm:cxn modelId="{E864D040-4283-4686-80D9-BC998E08FCCF}" type="presParOf" srcId="{CFF3DA2F-F23D-4BD5-A1C0-5DA0DF21462D}" destId="{C8E974DA-782E-4FD8-8AE6-65259DAE27F6}" srcOrd="3" destOrd="0" presId="urn:microsoft.com/office/officeart/2005/8/layout/hProcess7"/>
    <dgm:cxn modelId="{C8ADE44D-C1C5-4185-87C2-95EFA5ABB057}" type="presParOf" srcId="{CFF3DA2F-F23D-4BD5-A1C0-5DA0DF21462D}" destId="{872C4C6F-5863-4574-8708-CFA7FBF3AE08}" srcOrd="4" destOrd="0" presId="urn:microsoft.com/office/officeart/2005/8/layout/hProcess7"/>
    <dgm:cxn modelId="{F8F45440-1E08-44CE-87F3-9C2CFA33B189}" type="presParOf" srcId="{872C4C6F-5863-4574-8708-CFA7FBF3AE08}" destId="{85F20E2A-277B-4076-BF01-D00907B698CB}" srcOrd="0" destOrd="0" presId="urn:microsoft.com/office/officeart/2005/8/layout/hProcess7"/>
    <dgm:cxn modelId="{E666702E-25F6-41B4-88AE-4EBCA39FFCC3}" type="presParOf" srcId="{872C4C6F-5863-4574-8708-CFA7FBF3AE08}" destId="{D851CA49-4D31-4C8F-B39D-91D2D9F7CCE1}" srcOrd="1" destOrd="0" presId="urn:microsoft.com/office/officeart/2005/8/layout/hProcess7"/>
    <dgm:cxn modelId="{0F46F8B7-6C04-4C61-8611-C7D6D3711111}" type="presParOf" srcId="{872C4C6F-5863-4574-8708-CFA7FBF3AE08}" destId="{6A458066-CE9A-4E95-A1A8-094BFACF089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2CA9AA-1D8A-4B96-89A2-90FF8B45BF92}" type="doc">
      <dgm:prSet loTypeId="urn:microsoft.com/office/officeart/2005/8/layout/venn2" loCatId="relationship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12795628-1B23-4F5E-8352-B3D81C8F90F0}">
      <dgm:prSet phldrT="[Текст]" custT="1"/>
      <dgm:spPr>
        <a:solidFill>
          <a:schemeClr val="tx1">
            <a:lumMod val="75000"/>
          </a:schemeClr>
        </a:solidFill>
      </dgm:spPr>
      <dgm:t>
        <a:bodyPr/>
        <a:lstStyle/>
        <a:p>
          <a:r>
            <a:rPr lang="en-US" sz="1600" dirty="0"/>
            <a:t>TAM</a:t>
          </a:r>
        </a:p>
      </dgm:t>
    </dgm:pt>
    <dgm:pt modelId="{59575FE9-6AAD-48F6-897E-03D36DE1890E}" type="parTrans" cxnId="{76E56075-9E94-4CE9-8B68-372D48ADC7E1}">
      <dgm:prSet/>
      <dgm:spPr/>
      <dgm:t>
        <a:bodyPr/>
        <a:lstStyle/>
        <a:p>
          <a:endParaRPr lang="ru-RU"/>
        </a:p>
      </dgm:t>
    </dgm:pt>
    <dgm:pt modelId="{71F5594C-371A-4D9A-95F9-05573887AE63}" type="sibTrans" cxnId="{76E56075-9E94-4CE9-8B68-372D48ADC7E1}">
      <dgm:prSet/>
      <dgm:spPr/>
      <dgm:t>
        <a:bodyPr/>
        <a:lstStyle/>
        <a:p>
          <a:endParaRPr lang="ru-RU"/>
        </a:p>
      </dgm:t>
    </dgm:pt>
    <dgm:pt modelId="{A8D32A64-60D6-4E75-B119-D95B0513E58B}">
      <dgm:prSet phldrT="[Текст]" custT="1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r>
            <a:rPr lang="en-US" sz="1600" dirty="0"/>
            <a:t>SAM</a:t>
          </a:r>
          <a:endParaRPr lang="ru-RU" sz="1600" dirty="0"/>
        </a:p>
      </dgm:t>
    </dgm:pt>
    <dgm:pt modelId="{964F7391-1929-4C84-826C-217030EB5865}" type="parTrans" cxnId="{6A048748-7C3C-4429-8224-B0C2DBDB9203}">
      <dgm:prSet/>
      <dgm:spPr/>
      <dgm:t>
        <a:bodyPr/>
        <a:lstStyle/>
        <a:p>
          <a:endParaRPr lang="ru-RU"/>
        </a:p>
      </dgm:t>
    </dgm:pt>
    <dgm:pt modelId="{02FED066-77EA-4941-AE8B-C4BEE1199B10}" type="sibTrans" cxnId="{6A048748-7C3C-4429-8224-B0C2DBDB9203}">
      <dgm:prSet/>
      <dgm:spPr/>
      <dgm:t>
        <a:bodyPr/>
        <a:lstStyle/>
        <a:p>
          <a:endParaRPr lang="ru-RU"/>
        </a:p>
      </dgm:t>
    </dgm:pt>
    <dgm:pt modelId="{9856EFCA-FCAC-4607-986F-4F085213C33B}">
      <dgm:prSet phldrT="[Текст]" custT="1"/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r>
            <a:rPr lang="en-US" sz="1600" dirty="0"/>
            <a:t>SOM</a:t>
          </a:r>
        </a:p>
        <a:p>
          <a:endParaRPr lang="ru-RU" sz="1000" dirty="0"/>
        </a:p>
      </dgm:t>
    </dgm:pt>
    <dgm:pt modelId="{085D338B-CB20-4F31-8CF4-05463F16FE54}" type="parTrans" cxnId="{9BC3078C-45DF-4C6C-A9EF-2CE05D90CEAE}">
      <dgm:prSet/>
      <dgm:spPr/>
      <dgm:t>
        <a:bodyPr/>
        <a:lstStyle/>
        <a:p>
          <a:endParaRPr lang="ru-RU"/>
        </a:p>
      </dgm:t>
    </dgm:pt>
    <dgm:pt modelId="{550EF50E-3053-42EA-BFF8-D8A28E76AEE5}" type="sibTrans" cxnId="{9BC3078C-45DF-4C6C-A9EF-2CE05D90CEAE}">
      <dgm:prSet/>
      <dgm:spPr/>
      <dgm:t>
        <a:bodyPr/>
        <a:lstStyle/>
        <a:p>
          <a:endParaRPr lang="ru-RU"/>
        </a:p>
      </dgm:t>
    </dgm:pt>
    <dgm:pt modelId="{EBA0A6A7-4289-4C90-9FF6-828C3D6A777D}" type="pres">
      <dgm:prSet presAssocID="{0F2CA9AA-1D8A-4B96-89A2-90FF8B45BF92}" presName="Name0" presStyleCnt="0">
        <dgm:presLayoutVars>
          <dgm:chMax val="7"/>
          <dgm:resizeHandles val="exact"/>
        </dgm:presLayoutVars>
      </dgm:prSet>
      <dgm:spPr/>
    </dgm:pt>
    <dgm:pt modelId="{9CBC91A2-DBFE-4CB3-BBFD-EA0562F45E63}" type="pres">
      <dgm:prSet presAssocID="{0F2CA9AA-1D8A-4B96-89A2-90FF8B45BF92}" presName="comp1" presStyleCnt="0"/>
      <dgm:spPr/>
    </dgm:pt>
    <dgm:pt modelId="{C2B5B5B0-C100-4B23-B93F-F204D48A6E7C}" type="pres">
      <dgm:prSet presAssocID="{0F2CA9AA-1D8A-4B96-89A2-90FF8B45BF92}" presName="circle1" presStyleLbl="node1" presStyleIdx="0" presStyleCnt="3"/>
      <dgm:spPr/>
    </dgm:pt>
    <dgm:pt modelId="{58131B98-6668-4637-AF62-EBF1CD36A3A4}" type="pres">
      <dgm:prSet presAssocID="{0F2CA9AA-1D8A-4B96-89A2-90FF8B45BF92}" presName="c1text" presStyleLbl="node1" presStyleIdx="0" presStyleCnt="3">
        <dgm:presLayoutVars>
          <dgm:bulletEnabled val="1"/>
        </dgm:presLayoutVars>
      </dgm:prSet>
      <dgm:spPr/>
    </dgm:pt>
    <dgm:pt modelId="{9D9742E2-9A0D-4BCB-A733-B8BE90F7B253}" type="pres">
      <dgm:prSet presAssocID="{0F2CA9AA-1D8A-4B96-89A2-90FF8B45BF92}" presName="comp2" presStyleCnt="0"/>
      <dgm:spPr/>
    </dgm:pt>
    <dgm:pt modelId="{60ECE122-5C38-428F-B1A9-A78AA67C1E30}" type="pres">
      <dgm:prSet presAssocID="{0F2CA9AA-1D8A-4B96-89A2-90FF8B45BF92}" presName="circle2" presStyleLbl="node1" presStyleIdx="1" presStyleCnt="3"/>
      <dgm:spPr/>
    </dgm:pt>
    <dgm:pt modelId="{8E4CB50A-41A5-4129-8088-7462956A3751}" type="pres">
      <dgm:prSet presAssocID="{0F2CA9AA-1D8A-4B96-89A2-90FF8B45BF92}" presName="c2text" presStyleLbl="node1" presStyleIdx="1" presStyleCnt="3">
        <dgm:presLayoutVars>
          <dgm:bulletEnabled val="1"/>
        </dgm:presLayoutVars>
      </dgm:prSet>
      <dgm:spPr/>
    </dgm:pt>
    <dgm:pt modelId="{34BAFA6B-FFD6-4EFD-AFD3-1696018528AC}" type="pres">
      <dgm:prSet presAssocID="{0F2CA9AA-1D8A-4B96-89A2-90FF8B45BF92}" presName="comp3" presStyleCnt="0"/>
      <dgm:spPr/>
    </dgm:pt>
    <dgm:pt modelId="{B428E979-B30F-4519-BE0D-497B55CDC51C}" type="pres">
      <dgm:prSet presAssocID="{0F2CA9AA-1D8A-4B96-89A2-90FF8B45BF92}" presName="circle3" presStyleLbl="node1" presStyleIdx="2" presStyleCnt="3"/>
      <dgm:spPr/>
    </dgm:pt>
    <dgm:pt modelId="{E48C4FCC-BFAD-4F40-979B-86D717F6882B}" type="pres">
      <dgm:prSet presAssocID="{0F2CA9AA-1D8A-4B96-89A2-90FF8B45BF92}" presName="c3text" presStyleLbl="node1" presStyleIdx="2" presStyleCnt="3">
        <dgm:presLayoutVars>
          <dgm:bulletEnabled val="1"/>
        </dgm:presLayoutVars>
      </dgm:prSet>
      <dgm:spPr/>
    </dgm:pt>
  </dgm:ptLst>
  <dgm:cxnLst>
    <dgm:cxn modelId="{B9518815-B8A2-470C-905C-74D1F2E8854A}" type="presOf" srcId="{12795628-1B23-4F5E-8352-B3D81C8F90F0}" destId="{58131B98-6668-4637-AF62-EBF1CD36A3A4}" srcOrd="1" destOrd="0" presId="urn:microsoft.com/office/officeart/2005/8/layout/venn2"/>
    <dgm:cxn modelId="{07515C1F-314A-4D88-8472-BD66F63115B1}" type="presOf" srcId="{9856EFCA-FCAC-4607-986F-4F085213C33B}" destId="{B428E979-B30F-4519-BE0D-497B55CDC51C}" srcOrd="0" destOrd="0" presId="urn:microsoft.com/office/officeart/2005/8/layout/venn2"/>
    <dgm:cxn modelId="{4E923A41-048B-439B-A730-9E3BA7EF6249}" type="presOf" srcId="{A8D32A64-60D6-4E75-B119-D95B0513E58B}" destId="{60ECE122-5C38-428F-B1A9-A78AA67C1E30}" srcOrd="0" destOrd="0" presId="urn:microsoft.com/office/officeart/2005/8/layout/venn2"/>
    <dgm:cxn modelId="{6A048748-7C3C-4429-8224-B0C2DBDB9203}" srcId="{0F2CA9AA-1D8A-4B96-89A2-90FF8B45BF92}" destId="{A8D32A64-60D6-4E75-B119-D95B0513E58B}" srcOrd="1" destOrd="0" parTransId="{964F7391-1929-4C84-826C-217030EB5865}" sibTransId="{02FED066-77EA-4941-AE8B-C4BEE1199B10}"/>
    <dgm:cxn modelId="{E9C50F71-BE2D-45A3-820E-B73F96CC1F63}" type="presOf" srcId="{12795628-1B23-4F5E-8352-B3D81C8F90F0}" destId="{C2B5B5B0-C100-4B23-B93F-F204D48A6E7C}" srcOrd="0" destOrd="0" presId="urn:microsoft.com/office/officeart/2005/8/layout/venn2"/>
    <dgm:cxn modelId="{76E56075-9E94-4CE9-8B68-372D48ADC7E1}" srcId="{0F2CA9AA-1D8A-4B96-89A2-90FF8B45BF92}" destId="{12795628-1B23-4F5E-8352-B3D81C8F90F0}" srcOrd="0" destOrd="0" parTransId="{59575FE9-6AAD-48F6-897E-03D36DE1890E}" sibTransId="{71F5594C-371A-4D9A-95F9-05573887AE63}"/>
    <dgm:cxn modelId="{AEAF6155-5C0B-4A06-8ECE-D5185C8CE9E1}" type="presOf" srcId="{A8D32A64-60D6-4E75-B119-D95B0513E58B}" destId="{8E4CB50A-41A5-4129-8088-7462956A3751}" srcOrd="1" destOrd="0" presId="urn:microsoft.com/office/officeart/2005/8/layout/venn2"/>
    <dgm:cxn modelId="{9BC3078C-45DF-4C6C-A9EF-2CE05D90CEAE}" srcId="{0F2CA9AA-1D8A-4B96-89A2-90FF8B45BF92}" destId="{9856EFCA-FCAC-4607-986F-4F085213C33B}" srcOrd="2" destOrd="0" parTransId="{085D338B-CB20-4F31-8CF4-05463F16FE54}" sibTransId="{550EF50E-3053-42EA-BFF8-D8A28E76AEE5}"/>
    <dgm:cxn modelId="{BB245994-3ECE-4032-9D54-49F8040941DF}" type="presOf" srcId="{9856EFCA-FCAC-4607-986F-4F085213C33B}" destId="{E48C4FCC-BFAD-4F40-979B-86D717F6882B}" srcOrd="1" destOrd="0" presId="urn:microsoft.com/office/officeart/2005/8/layout/venn2"/>
    <dgm:cxn modelId="{F1442A9A-5117-4F2F-A5BD-2B366AD74238}" type="presOf" srcId="{0F2CA9AA-1D8A-4B96-89A2-90FF8B45BF92}" destId="{EBA0A6A7-4289-4C90-9FF6-828C3D6A777D}" srcOrd="0" destOrd="0" presId="urn:microsoft.com/office/officeart/2005/8/layout/venn2"/>
    <dgm:cxn modelId="{0B67017F-88FC-4413-BF78-B93ED86458CF}" type="presParOf" srcId="{EBA0A6A7-4289-4C90-9FF6-828C3D6A777D}" destId="{9CBC91A2-DBFE-4CB3-BBFD-EA0562F45E63}" srcOrd="0" destOrd="0" presId="urn:microsoft.com/office/officeart/2005/8/layout/venn2"/>
    <dgm:cxn modelId="{382DB8D1-D8F2-4FB0-A922-1254383F4801}" type="presParOf" srcId="{9CBC91A2-DBFE-4CB3-BBFD-EA0562F45E63}" destId="{C2B5B5B0-C100-4B23-B93F-F204D48A6E7C}" srcOrd="0" destOrd="0" presId="urn:microsoft.com/office/officeart/2005/8/layout/venn2"/>
    <dgm:cxn modelId="{5F377068-ED1D-48CD-83FD-23FF1691BA3D}" type="presParOf" srcId="{9CBC91A2-DBFE-4CB3-BBFD-EA0562F45E63}" destId="{58131B98-6668-4637-AF62-EBF1CD36A3A4}" srcOrd="1" destOrd="0" presId="urn:microsoft.com/office/officeart/2005/8/layout/venn2"/>
    <dgm:cxn modelId="{B35E396D-0F3A-4C54-AD79-11F43E26257B}" type="presParOf" srcId="{EBA0A6A7-4289-4C90-9FF6-828C3D6A777D}" destId="{9D9742E2-9A0D-4BCB-A733-B8BE90F7B253}" srcOrd="1" destOrd="0" presId="urn:microsoft.com/office/officeart/2005/8/layout/venn2"/>
    <dgm:cxn modelId="{EF6400D6-6AE8-4FFA-A215-BF66CD27031E}" type="presParOf" srcId="{9D9742E2-9A0D-4BCB-A733-B8BE90F7B253}" destId="{60ECE122-5C38-428F-B1A9-A78AA67C1E30}" srcOrd="0" destOrd="0" presId="urn:microsoft.com/office/officeart/2005/8/layout/venn2"/>
    <dgm:cxn modelId="{5F9F5C67-CA57-4914-8758-E15CFFBB4D77}" type="presParOf" srcId="{9D9742E2-9A0D-4BCB-A733-B8BE90F7B253}" destId="{8E4CB50A-41A5-4129-8088-7462956A3751}" srcOrd="1" destOrd="0" presId="urn:microsoft.com/office/officeart/2005/8/layout/venn2"/>
    <dgm:cxn modelId="{285B7712-1D71-459B-8A53-75E74BDE9C11}" type="presParOf" srcId="{EBA0A6A7-4289-4C90-9FF6-828C3D6A777D}" destId="{34BAFA6B-FFD6-4EFD-AFD3-1696018528AC}" srcOrd="2" destOrd="0" presId="urn:microsoft.com/office/officeart/2005/8/layout/venn2"/>
    <dgm:cxn modelId="{0E24BD58-CB74-4AD8-B1E7-D7031A33B38A}" type="presParOf" srcId="{34BAFA6B-FFD6-4EFD-AFD3-1696018528AC}" destId="{B428E979-B30F-4519-BE0D-497B55CDC51C}" srcOrd="0" destOrd="0" presId="urn:microsoft.com/office/officeart/2005/8/layout/venn2"/>
    <dgm:cxn modelId="{DE2936C9-807E-4BA9-AD3D-FC7977B949F8}" type="presParOf" srcId="{34BAFA6B-FFD6-4EFD-AFD3-1696018528AC}" destId="{E48C4FCC-BFAD-4F40-979B-86D717F6882B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E2A247-8E75-4562-9955-F13AC4B8F174}" type="doc">
      <dgm:prSet loTypeId="urn:microsoft.com/office/officeart/2005/8/layout/gear1" loCatId="cycle" qsTypeId="urn:microsoft.com/office/officeart/2005/8/quickstyle/simple1" qsCatId="simple" csTypeId="urn:microsoft.com/office/officeart/2005/8/colors/accent0_1" csCatId="mainScheme" phldr="1"/>
      <dgm:spPr/>
    </dgm:pt>
    <dgm:pt modelId="{721E24F7-8ED4-4B40-928A-CAC94DC305F9}">
      <dgm:prSet phldrT="[Текст]" custT="1"/>
      <dgm:spPr/>
      <dgm:t>
        <a:bodyPr/>
        <a:lstStyle/>
        <a:p>
          <a:pPr>
            <a:buClr>
              <a:srgbClr val="000000"/>
            </a:buClr>
            <a:buSzPts val="1150"/>
            <a:buFont typeface="Arial"/>
            <a:buNone/>
          </a:pPr>
          <a:r>
            <a:rPr lang="ru-RU" sz="1400" dirty="0">
              <a:solidFill>
                <a:srgbClr val="333333"/>
              </a:solidFill>
              <a:latin typeface="+mn-lt"/>
              <a:ea typeface="Raleway"/>
              <a:cs typeface="Raleway"/>
              <a:sym typeface="Raleway"/>
            </a:rPr>
            <a:t>в</a:t>
          </a:r>
          <a:r>
            <a:rPr lang="ru-RU" sz="1400" i="0" u="none" strike="noStrike" cap="none" dirty="0">
              <a:solidFill>
                <a:srgbClr val="333333"/>
              </a:solidFill>
              <a:latin typeface="+mn-lt"/>
              <a:ea typeface="Raleway"/>
              <a:cs typeface="Raleway"/>
              <a:sym typeface="Raleway"/>
            </a:rPr>
            <a:t>едение сайта, социальных сетей</a:t>
          </a:r>
          <a:endParaRPr lang="ru-RU" sz="1400" dirty="0">
            <a:latin typeface="+mn-lt"/>
          </a:endParaRPr>
        </a:p>
      </dgm:t>
    </dgm:pt>
    <dgm:pt modelId="{8A142CD6-6ED0-4209-ABAC-6516D29C0C75}" type="parTrans" cxnId="{85AB1BB4-0AE8-4C34-8AE7-2A8158B189DF}">
      <dgm:prSet/>
      <dgm:spPr/>
      <dgm:t>
        <a:bodyPr/>
        <a:lstStyle/>
        <a:p>
          <a:endParaRPr lang="ru-RU"/>
        </a:p>
      </dgm:t>
    </dgm:pt>
    <dgm:pt modelId="{9470BC1D-AC56-48EF-8114-B5235019701B}" type="sibTrans" cxnId="{85AB1BB4-0AE8-4C34-8AE7-2A8158B189DF}">
      <dgm:prSet/>
      <dgm:spPr/>
      <dgm:t>
        <a:bodyPr/>
        <a:lstStyle/>
        <a:p>
          <a:endParaRPr lang="ru-RU"/>
        </a:p>
      </dgm:t>
    </dgm:pt>
    <dgm:pt modelId="{20DAD98A-31DA-4202-9C07-2688E2D052B8}">
      <dgm:prSet phldrT="[Текст]"/>
      <dgm:spPr/>
      <dgm:t>
        <a:bodyPr/>
        <a:lstStyle/>
        <a:p>
          <a:pPr>
            <a:buClr>
              <a:srgbClr val="000000"/>
            </a:buClr>
            <a:buSzPts val="1400"/>
            <a:buFont typeface="Arial"/>
            <a:buNone/>
          </a:pPr>
          <a:r>
            <a:rPr lang="ru-RU" b="0" i="0" u="none" strike="noStrike" cap="none" dirty="0">
              <a:solidFill>
                <a:srgbClr val="000000"/>
              </a:solidFill>
              <a:latin typeface="+mn-lt"/>
              <a:ea typeface="Raleway"/>
              <a:cs typeface="Raleway"/>
              <a:sym typeface="Raleway"/>
            </a:rPr>
            <a:t>личные продажи курса</a:t>
          </a:r>
          <a:endParaRPr lang="ru-RU" dirty="0">
            <a:latin typeface="+mn-lt"/>
          </a:endParaRPr>
        </a:p>
      </dgm:t>
    </dgm:pt>
    <dgm:pt modelId="{D8B88B25-CDAD-4888-8623-D56D9A0B430A}" type="parTrans" cxnId="{998282CB-B6A2-49ED-83FB-F04423EBCE38}">
      <dgm:prSet/>
      <dgm:spPr/>
      <dgm:t>
        <a:bodyPr/>
        <a:lstStyle/>
        <a:p>
          <a:endParaRPr lang="ru-RU"/>
        </a:p>
      </dgm:t>
    </dgm:pt>
    <dgm:pt modelId="{CE34EC20-2BA0-41F7-870A-2BFA01B1B309}" type="sibTrans" cxnId="{998282CB-B6A2-49ED-83FB-F04423EBCE38}">
      <dgm:prSet/>
      <dgm:spPr/>
      <dgm:t>
        <a:bodyPr/>
        <a:lstStyle/>
        <a:p>
          <a:endParaRPr lang="ru-RU"/>
        </a:p>
      </dgm:t>
    </dgm:pt>
    <dgm:pt modelId="{4A125BBD-F799-4D36-9C6B-B835871EF8EC}">
      <dgm:prSet phldrT="[Текст]"/>
      <dgm:spPr/>
      <dgm:t>
        <a:bodyPr/>
        <a:lstStyle/>
        <a:p>
          <a:r>
            <a:rPr lang="ru-RU" dirty="0">
              <a:solidFill>
                <a:schemeClr val="bg2"/>
              </a:solidFill>
            </a:rPr>
            <a:t>Событийный маркетинг</a:t>
          </a:r>
        </a:p>
      </dgm:t>
    </dgm:pt>
    <dgm:pt modelId="{8A05BFBA-5FA2-4DCD-A7A5-ADDE7B70E534}" type="parTrans" cxnId="{263B4DF3-172B-447B-8C60-43148F9C61FA}">
      <dgm:prSet/>
      <dgm:spPr/>
      <dgm:t>
        <a:bodyPr/>
        <a:lstStyle/>
        <a:p>
          <a:endParaRPr lang="ru-RU"/>
        </a:p>
      </dgm:t>
    </dgm:pt>
    <dgm:pt modelId="{BFA3A914-976C-4440-8FDA-E76EA7CF02FF}" type="sibTrans" cxnId="{263B4DF3-172B-447B-8C60-43148F9C61FA}">
      <dgm:prSet/>
      <dgm:spPr/>
      <dgm:t>
        <a:bodyPr/>
        <a:lstStyle/>
        <a:p>
          <a:endParaRPr lang="ru-RU" b="1"/>
        </a:p>
      </dgm:t>
    </dgm:pt>
    <dgm:pt modelId="{C83F5A95-AC07-4D4B-BD90-2EB0F9B78A20}">
      <dgm:prSet phldrT="[Текст]"/>
      <dgm:spPr/>
    </dgm:pt>
    <dgm:pt modelId="{DB175356-F58A-443F-A0D9-CF03C4F84418}" type="parTrans" cxnId="{5862759D-A750-4D73-BC2C-C3DEF1C4A281}">
      <dgm:prSet/>
      <dgm:spPr/>
      <dgm:t>
        <a:bodyPr/>
        <a:lstStyle/>
        <a:p>
          <a:endParaRPr lang="ru-RU"/>
        </a:p>
      </dgm:t>
    </dgm:pt>
    <dgm:pt modelId="{A3FC35D2-6082-4F34-BCD2-11E87BAB7383}" type="sibTrans" cxnId="{5862759D-A750-4D73-BC2C-C3DEF1C4A281}">
      <dgm:prSet/>
      <dgm:spPr/>
      <dgm:t>
        <a:bodyPr/>
        <a:lstStyle/>
        <a:p>
          <a:endParaRPr lang="ru-RU"/>
        </a:p>
      </dgm:t>
    </dgm:pt>
    <dgm:pt modelId="{F3A7C211-A52D-4332-BEE1-3A6E0C5357B0}">
      <dgm:prSet phldrT="[Текст]"/>
      <dgm:spPr/>
    </dgm:pt>
    <dgm:pt modelId="{2C947B92-45B2-4C22-8926-5D11121190D8}" type="parTrans" cxnId="{5A8F16DC-4C63-4996-8439-8C8AE7BA81C9}">
      <dgm:prSet/>
      <dgm:spPr/>
      <dgm:t>
        <a:bodyPr/>
        <a:lstStyle/>
        <a:p>
          <a:endParaRPr lang="ru-RU"/>
        </a:p>
      </dgm:t>
    </dgm:pt>
    <dgm:pt modelId="{0B8B91B3-14BA-4D1A-97B5-3B51C44A41A7}" type="sibTrans" cxnId="{5A8F16DC-4C63-4996-8439-8C8AE7BA81C9}">
      <dgm:prSet/>
      <dgm:spPr/>
      <dgm:t>
        <a:bodyPr/>
        <a:lstStyle/>
        <a:p>
          <a:endParaRPr lang="ru-RU"/>
        </a:p>
      </dgm:t>
    </dgm:pt>
    <dgm:pt modelId="{897F8563-C63C-4C11-90B5-88114BC9AADA}" type="pres">
      <dgm:prSet presAssocID="{77E2A247-8E75-4562-9955-F13AC4B8F17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98B3A9B0-9903-4ABD-AF95-DC28AA183146}" type="pres">
      <dgm:prSet presAssocID="{721E24F7-8ED4-4B40-928A-CAC94DC305F9}" presName="gear1" presStyleLbl="node1" presStyleIdx="0" presStyleCnt="3">
        <dgm:presLayoutVars>
          <dgm:chMax val="1"/>
          <dgm:bulletEnabled val="1"/>
        </dgm:presLayoutVars>
      </dgm:prSet>
      <dgm:spPr/>
    </dgm:pt>
    <dgm:pt modelId="{602E0C60-2E24-4A5E-899C-B84E2802E9EF}" type="pres">
      <dgm:prSet presAssocID="{721E24F7-8ED4-4B40-928A-CAC94DC305F9}" presName="gear1srcNode" presStyleLbl="node1" presStyleIdx="0" presStyleCnt="3"/>
      <dgm:spPr/>
    </dgm:pt>
    <dgm:pt modelId="{B95A30CB-509C-4F90-BB89-DD656A00D974}" type="pres">
      <dgm:prSet presAssocID="{721E24F7-8ED4-4B40-928A-CAC94DC305F9}" presName="gear1dstNode" presStyleLbl="node1" presStyleIdx="0" presStyleCnt="3"/>
      <dgm:spPr/>
    </dgm:pt>
    <dgm:pt modelId="{0E5F6F00-BA84-415C-BF02-B6A68EFD84DE}" type="pres">
      <dgm:prSet presAssocID="{20DAD98A-31DA-4202-9C07-2688E2D052B8}" presName="gear2" presStyleLbl="node1" presStyleIdx="1" presStyleCnt="3">
        <dgm:presLayoutVars>
          <dgm:chMax val="1"/>
          <dgm:bulletEnabled val="1"/>
        </dgm:presLayoutVars>
      </dgm:prSet>
      <dgm:spPr/>
    </dgm:pt>
    <dgm:pt modelId="{C023336F-8389-41CE-81D1-6C4B84315D88}" type="pres">
      <dgm:prSet presAssocID="{20DAD98A-31DA-4202-9C07-2688E2D052B8}" presName="gear2srcNode" presStyleLbl="node1" presStyleIdx="1" presStyleCnt="3"/>
      <dgm:spPr/>
    </dgm:pt>
    <dgm:pt modelId="{182BD2FA-6B0C-4467-92E7-8E19EA8BD55A}" type="pres">
      <dgm:prSet presAssocID="{20DAD98A-31DA-4202-9C07-2688E2D052B8}" presName="gear2dstNode" presStyleLbl="node1" presStyleIdx="1" presStyleCnt="3"/>
      <dgm:spPr/>
    </dgm:pt>
    <dgm:pt modelId="{20CFC554-1573-4A19-9A49-1E9BD4447AC7}" type="pres">
      <dgm:prSet presAssocID="{4A125BBD-F799-4D36-9C6B-B835871EF8EC}" presName="gear3" presStyleLbl="node1" presStyleIdx="2" presStyleCnt="3"/>
      <dgm:spPr/>
    </dgm:pt>
    <dgm:pt modelId="{73B7D9C4-501C-4C0C-BDCC-B7847CF12A29}" type="pres">
      <dgm:prSet presAssocID="{4A125BBD-F799-4D36-9C6B-B835871EF8EC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E1EA4998-1902-445B-A09E-1DE2E1746EB8}" type="pres">
      <dgm:prSet presAssocID="{4A125BBD-F799-4D36-9C6B-B835871EF8EC}" presName="gear3srcNode" presStyleLbl="node1" presStyleIdx="2" presStyleCnt="3"/>
      <dgm:spPr/>
    </dgm:pt>
    <dgm:pt modelId="{B336B8A3-1C60-4016-9D7B-611A37D4B01F}" type="pres">
      <dgm:prSet presAssocID="{4A125BBD-F799-4D36-9C6B-B835871EF8EC}" presName="gear3dstNode" presStyleLbl="node1" presStyleIdx="2" presStyleCnt="3"/>
      <dgm:spPr/>
    </dgm:pt>
    <dgm:pt modelId="{3BDA39E9-7C77-43D5-A1DB-93F80F4DB04F}" type="pres">
      <dgm:prSet presAssocID="{9470BC1D-AC56-48EF-8114-B5235019701B}" presName="connector1" presStyleLbl="sibTrans2D1" presStyleIdx="0" presStyleCnt="3"/>
      <dgm:spPr/>
    </dgm:pt>
    <dgm:pt modelId="{779F58A4-975A-48AA-89FB-84AD9B26789C}" type="pres">
      <dgm:prSet presAssocID="{CE34EC20-2BA0-41F7-870A-2BFA01B1B309}" presName="connector2" presStyleLbl="sibTrans2D1" presStyleIdx="1" presStyleCnt="3"/>
      <dgm:spPr/>
    </dgm:pt>
    <dgm:pt modelId="{BC6448C6-8066-44AC-A1B3-FF226978CC27}" type="pres">
      <dgm:prSet presAssocID="{BFA3A914-976C-4440-8FDA-E76EA7CF02FF}" presName="connector3" presStyleLbl="sibTrans2D1" presStyleIdx="2" presStyleCnt="3"/>
      <dgm:spPr/>
    </dgm:pt>
  </dgm:ptLst>
  <dgm:cxnLst>
    <dgm:cxn modelId="{4109F102-2B93-41BC-97A7-14D425A079D8}" type="presOf" srcId="{4A125BBD-F799-4D36-9C6B-B835871EF8EC}" destId="{B336B8A3-1C60-4016-9D7B-611A37D4B01F}" srcOrd="3" destOrd="0" presId="urn:microsoft.com/office/officeart/2005/8/layout/gear1"/>
    <dgm:cxn modelId="{F6AFB609-594A-41D2-B9AB-74178AEF70D5}" type="presOf" srcId="{721E24F7-8ED4-4B40-928A-CAC94DC305F9}" destId="{B95A30CB-509C-4F90-BB89-DD656A00D974}" srcOrd="2" destOrd="0" presId="urn:microsoft.com/office/officeart/2005/8/layout/gear1"/>
    <dgm:cxn modelId="{731D4933-B36B-4A04-8A8F-25DE5122C4B0}" type="presOf" srcId="{20DAD98A-31DA-4202-9C07-2688E2D052B8}" destId="{182BD2FA-6B0C-4467-92E7-8E19EA8BD55A}" srcOrd="2" destOrd="0" presId="urn:microsoft.com/office/officeart/2005/8/layout/gear1"/>
    <dgm:cxn modelId="{5A9F023D-1BE2-456F-940A-2AE63E9F03C7}" type="presOf" srcId="{4A125BBD-F799-4D36-9C6B-B835871EF8EC}" destId="{E1EA4998-1902-445B-A09E-1DE2E1746EB8}" srcOrd="2" destOrd="0" presId="urn:microsoft.com/office/officeart/2005/8/layout/gear1"/>
    <dgm:cxn modelId="{1DD1E540-AAE1-40B8-B989-D32F7C54DA0E}" type="presOf" srcId="{721E24F7-8ED4-4B40-928A-CAC94DC305F9}" destId="{98B3A9B0-9903-4ABD-AF95-DC28AA183146}" srcOrd="0" destOrd="0" presId="urn:microsoft.com/office/officeart/2005/8/layout/gear1"/>
    <dgm:cxn modelId="{40B7D481-C9A5-4451-9168-6D2E2B66CCDD}" type="presOf" srcId="{9470BC1D-AC56-48EF-8114-B5235019701B}" destId="{3BDA39E9-7C77-43D5-A1DB-93F80F4DB04F}" srcOrd="0" destOrd="0" presId="urn:microsoft.com/office/officeart/2005/8/layout/gear1"/>
    <dgm:cxn modelId="{0C37E38C-883B-4596-A367-18D965AFBBC1}" type="presOf" srcId="{CE34EC20-2BA0-41F7-870A-2BFA01B1B309}" destId="{779F58A4-975A-48AA-89FB-84AD9B26789C}" srcOrd="0" destOrd="0" presId="urn:microsoft.com/office/officeart/2005/8/layout/gear1"/>
    <dgm:cxn modelId="{6A12D48D-6195-48E5-BF28-5C15EF23FA0B}" type="presOf" srcId="{4A125BBD-F799-4D36-9C6B-B835871EF8EC}" destId="{20CFC554-1573-4A19-9A49-1E9BD4447AC7}" srcOrd="0" destOrd="0" presId="urn:microsoft.com/office/officeart/2005/8/layout/gear1"/>
    <dgm:cxn modelId="{52275893-7235-453F-81C7-61E6EBBBD909}" type="presOf" srcId="{721E24F7-8ED4-4B40-928A-CAC94DC305F9}" destId="{602E0C60-2E24-4A5E-899C-B84E2802E9EF}" srcOrd="1" destOrd="0" presId="urn:microsoft.com/office/officeart/2005/8/layout/gear1"/>
    <dgm:cxn modelId="{5862759D-A750-4D73-BC2C-C3DEF1C4A281}" srcId="{77E2A247-8E75-4562-9955-F13AC4B8F174}" destId="{C83F5A95-AC07-4D4B-BD90-2EB0F9B78A20}" srcOrd="3" destOrd="0" parTransId="{DB175356-F58A-443F-A0D9-CF03C4F84418}" sibTransId="{A3FC35D2-6082-4F34-BCD2-11E87BAB7383}"/>
    <dgm:cxn modelId="{FF6424AD-6E0A-4725-A08F-31A09DAB5A03}" type="presOf" srcId="{20DAD98A-31DA-4202-9C07-2688E2D052B8}" destId="{C023336F-8389-41CE-81D1-6C4B84315D88}" srcOrd="1" destOrd="0" presId="urn:microsoft.com/office/officeart/2005/8/layout/gear1"/>
    <dgm:cxn modelId="{85AB1BB4-0AE8-4C34-8AE7-2A8158B189DF}" srcId="{77E2A247-8E75-4562-9955-F13AC4B8F174}" destId="{721E24F7-8ED4-4B40-928A-CAC94DC305F9}" srcOrd="0" destOrd="0" parTransId="{8A142CD6-6ED0-4209-ABAC-6516D29C0C75}" sibTransId="{9470BC1D-AC56-48EF-8114-B5235019701B}"/>
    <dgm:cxn modelId="{93F011B9-9A0F-4431-AC8F-047630CC3D62}" type="presOf" srcId="{BFA3A914-976C-4440-8FDA-E76EA7CF02FF}" destId="{BC6448C6-8066-44AC-A1B3-FF226978CC27}" srcOrd="0" destOrd="0" presId="urn:microsoft.com/office/officeart/2005/8/layout/gear1"/>
    <dgm:cxn modelId="{998282CB-B6A2-49ED-83FB-F04423EBCE38}" srcId="{77E2A247-8E75-4562-9955-F13AC4B8F174}" destId="{20DAD98A-31DA-4202-9C07-2688E2D052B8}" srcOrd="1" destOrd="0" parTransId="{D8B88B25-CDAD-4888-8623-D56D9A0B430A}" sibTransId="{CE34EC20-2BA0-41F7-870A-2BFA01B1B309}"/>
    <dgm:cxn modelId="{04EDC5CE-DF53-4E5B-941E-2D54918C0449}" type="presOf" srcId="{4A125BBD-F799-4D36-9C6B-B835871EF8EC}" destId="{73B7D9C4-501C-4C0C-BDCC-B7847CF12A29}" srcOrd="1" destOrd="0" presId="urn:microsoft.com/office/officeart/2005/8/layout/gear1"/>
    <dgm:cxn modelId="{BF4526D0-3B5A-4055-B7FA-2CB9C599FA2C}" type="presOf" srcId="{77E2A247-8E75-4562-9955-F13AC4B8F174}" destId="{897F8563-C63C-4C11-90B5-88114BC9AADA}" srcOrd="0" destOrd="0" presId="urn:microsoft.com/office/officeart/2005/8/layout/gear1"/>
    <dgm:cxn modelId="{5A8F16DC-4C63-4996-8439-8C8AE7BA81C9}" srcId="{77E2A247-8E75-4562-9955-F13AC4B8F174}" destId="{F3A7C211-A52D-4332-BEE1-3A6E0C5357B0}" srcOrd="4" destOrd="0" parTransId="{2C947B92-45B2-4C22-8926-5D11121190D8}" sibTransId="{0B8B91B3-14BA-4D1A-97B5-3B51C44A41A7}"/>
    <dgm:cxn modelId="{263B4DF3-172B-447B-8C60-43148F9C61FA}" srcId="{77E2A247-8E75-4562-9955-F13AC4B8F174}" destId="{4A125BBD-F799-4D36-9C6B-B835871EF8EC}" srcOrd="2" destOrd="0" parTransId="{8A05BFBA-5FA2-4DCD-A7A5-ADDE7B70E534}" sibTransId="{BFA3A914-976C-4440-8FDA-E76EA7CF02FF}"/>
    <dgm:cxn modelId="{82EEF3F5-A302-4D7B-94DB-9EB3D0CC755F}" type="presOf" srcId="{20DAD98A-31DA-4202-9C07-2688E2D052B8}" destId="{0E5F6F00-BA84-415C-BF02-B6A68EFD84DE}" srcOrd="0" destOrd="0" presId="urn:microsoft.com/office/officeart/2005/8/layout/gear1"/>
    <dgm:cxn modelId="{81E8F783-6A4C-44E4-90EB-396D5A85133A}" type="presParOf" srcId="{897F8563-C63C-4C11-90B5-88114BC9AADA}" destId="{98B3A9B0-9903-4ABD-AF95-DC28AA183146}" srcOrd="0" destOrd="0" presId="urn:microsoft.com/office/officeart/2005/8/layout/gear1"/>
    <dgm:cxn modelId="{2698AD70-1277-4F48-943F-CA898B496A89}" type="presParOf" srcId="{897F8563-C63C-4C11-90B5-88114BC9AADA}" destId="{602E0C60-2E24-4A5E-899C-B84E2802E9EF}" srcOrd="1" destOrd="0" presId="urn:microsoft.com/office/officeart/2005/8/layout/gear1"/>
    <dgm:cxn modelId="{F5DC7C07-D143-436D-94AF-C08E53594836}" type="presParOf" srcId="{897F8563-C63C-4C11-90B5-88114BC9AADA}" destId="{B95A30CB-509C-4F90-BB89-DD656A00D974}" srcOrd="2" destOrd="0" presId="urn:microsoft.com/office/officeart/2005/8/layout/gear1"/>
    <dgm:cxn modelId="{1602F4C4-7AFD-4D8F-AB9D-90C76053780E}" type="presParOf" srcId="{897F8563-C63C-4C11-90B5-88114BC9AADA}" destId="{0E5F6F00-BA84-415C-BF02-B6A68EFD84DE}" srcOrd="3" destOrd="0" presId="urn:microsoft.com/office/officeart/2005/8/layout/gear1"/>
    <dgm:cxn modelId="{4A06787E-1893-454C-A160-F7D0C4E5CE7E}" type="presParOf" srcId="{897F8563-C63C-4C11-90B5-88114BC9AADA}" destId="{C023336F-8389-41CE-81D1-6C4B84315D88}" srcOrd="4" destOrd="0" presId="urn:microsoft.com/office/officeart/2005/8/layout/gear1"/>
    <dgm:cxn modelId="{F78891C7-859B-46D0-B7B5-8EBDA06FC7B7}" type="presParOf" srcId="{897F8563-C63C-4C11-90B5-88114BC9AADA}" destId="{182BD2FA-6B0C-4467-92E7-8E19EA8BD55A}" srcOrd="5" destOrd="0" presId="urn:microsoft.com/office/officeart/2005/8/layout/gear1"/>
    <dgm:cxn modelId="{2D064F18-764F-40BB-8C55-7BEA6AE288FD}" type="presParOf" srcId="{897F8563-C63C-4C11-90B5-88114BC9AADA}" destId="{20CFC554-1573-4A19-9A49-1E9BD4447AC7}" srcOrd="6" destOrd="0" presId="urn:microsoft.com/office/officeart/2005/8/layout/gear1"/>
    <dgm:cxn modelId="{7EA28547-FDAB-470B-BCCC-AD0096ADFC9E}" type="presParOf" srcId="{897F8563-C63C-4C11-90B5-88114BC9AADA}" destId="{73B7D9C4-501C-4C0C-BDCC-B7847CF12A29}" srcOrd="7" destOrd="0" presId="urn:microsoft.com/office/officeart/2005/8/layout/gear1"/>
    <dgm:cxn modelId="{A99C4CE4-7235-4E5D-A95E-7615DD305547}" type="presParOf" srcId="{897F8563-C63C-4C11-90B5-88114BC9AADA}" destId="{E1EA4998-1902-445B-A09E-1DE2E1746EB8}" srcOrd="8" destOrd="0" presId="urn:microsoft.com/office/officeart/2005/8/layout/gear1"/>
    <dgm:cxn modelId="{B67BE4F1-C97C-49D8-AD49-CFC11E500B96}" type="presParOf" srcId="{897F8563-C63C-4C11-90B5-88114BC9AADA}" destId="{B336B8A3-1C60-4016-9D7B-611A37D4B01F}" srcOrd="9" destOrd="0" presId="urn:microsoft.com/office/officeart/2005/8/layout/gear1"/>
    <dgm:cxn modelId="{0E6FB2E3-D04F-4B5D-ACD7-F7F64810F30C}" type="presParOf" srcId="{897F8563-C63C-4C11-90B5-88114BC9AADA}" destId="{3BDA39E9-7C77-43D5-A1DB-93F80F4DB04F}" srcOrd="10" destOrd="0" presId="urn:microsoft.com/office/officeart/2005/8/layout/gear1"/>
    <dgm:cxn modelId="{4C322366-84EA-4501-AFD7-7967741E8496}" type="presParOf" srcId="{897F8563-C63C-4C11-90B5-88114BC9AADA}" destId="{779F58A4-975A-48AA-89FB-84AD9B26789C}" srcOrd="11" destOrd="0" presId="urn:microsoft.com/office/officeart/2005/8/layout/gear1"/>
    <dgm:cxn modelId="{C3C46031-F6A7-446C-97CF-4942908CA587}" type="presParOf" srcId="{897F8563-C63C-4C11-90B5-88114BC9AADA}" destId="{BC6448C6-8066-44AC-A1B3-FF226978CC2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CD69F8-B30C-4658-9E16-81BB75D3AF78}">
      <dsp:nvSpPr>
        <dsp:cNvPr id="0" name=""/>
        <dsp:cNvSpPr/>
      </dsp:nvSpPr>
      <dsp:spPr>
        <a:xfrm>
          <a:off x="911" y="513860"/>
          <a:ext cx="2285151" cy="2582334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1</a:t>
          </a:r>
        </a:p>
      </dsp:txBody>
      <dsp:txXfrm rot="16200000">
        <a:off x="-829330" y="1344102"/>
        <a:ext cx="2117514" cy="457030"/>
      </dsp:txXfrm>
    </dsp:sp>
    <dsp:sp modelId="{F632C33D-40A4-48AE-B1DB-9C918CD6945D}">
      <dsp:nvSpPr>
        <dsp:cNvPr id="0" name=""/>
        <dsp:cNvSpPr/>
      </dsp:nvSpPr>
      <dsp:spPr>
        <a:xfrm>
          <a:off x="448284" y="513860"/>
          <a:ext cx="1702437" cy="258233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strike="noStrike" kern="1200" spc="-1" dirty="0">
              <a:solidFill>
                <a:srgbClr val="000000"/>
              </a:solidFill>
              <a:latin typeface="Arial"/>
              <a:ea typeface="Open Sans Light"/>
            </a:rPr>
            <a:t>Необходимы эффективные курсы по изучению делового этикета и протокола.</a:t>
          </a:r>
          <a:endParaRPr lang="en-US" sz="1400" b="0" strike="noStrike" kern="1200" spc="-1" dirty="0">
            <a:solidFill>
              <a:srgbClr val="000000"/>
            </a:solidFill>
            <a:latin typeface="Arial"/>
            <a:ea typeface="Open Sans Light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/>
            <a:t>86% </a:t>
          </a:r>
          <a:r>
            <a:rPr lang="ru-RU" sz="1400" i="1" kern="1200" dirty="0"/>
            <a:t>респондентов отметили важность изучения делового этикета и протокола</a:t>
          </a:r>
          <a:r>
            <a:rPr lang="ru-RU" sz="1400" kern="1200" dirty="0"/>
            <a:t>.</a:t>
          </a:r>
        </a:p>
      </dsp:txBody>
      <dsp:txXfrm>
        <a:off x="448284" y="513860"/>
        <a:ext cx="1702437" cy="2582334"/>
      </dsp:txXfrm>
    </dsp:sp>
    <dsp:sp modelId="{85F20E2A-277B-4076-BF01-D00907B698CB}">
      <dsp:nvSpPr>
        <dsp:cNvPr id="0" name=""/>
        <dsp:cNvSpPr/>
      </dsp:nvSpPr>
      <dsp:spPr>
        <a:xfrm>
          <a:off x="2361380" y="513860"/>
          <a:ext cx="2428126" cy="2582334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2</a:t>
          </a:r>
        </a:p>
      </dsp:txBody>
      <dsp:txXfrm rot="16200000">
        <a:off x="1545435" y="1329804"/>
        <a:ext cx="2117514" cy="485625"/>
      </dsp:txXfrm>
    </dsp:sp>
    <dsp:sp modelId="{4E8D279A-6C25-4BF4-8930-0A4D7547C04B}">
      <dsp:nvSpPr>
        <dsp:cNvPr id="0" name=""/>
        <dsp:cNvSpPr/>
      </dsp:nvSpPr>
      <dsp:spPr>
        <a:xfrm rot="5400000">
          <a:off x="2182268" y="2567635"/>
          <a:ext cx="379743" cy="32279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458066-CE9A-4E95-A1A8-094BFACF089A}">
      <dsp:nvSpPr>
        <dsp:cNvPr id="0" name=""/>
        <dsp:cNvSpPr/>
      </dsp:nvSpPr>
      <dsp:spPr>
        <a:xfrm>
          <a:off x="2826982" y="513860"/>
          <a:ext cx="1808954" cy="258233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bg2"/>
              </a:solidFill>
            </a:rPr>
            <a:t>Развитие обучения посредством </a:t>
          </a:r>
          <a:r>
            <a:rPr lang="en-US" sz="1400" kern="1200" dirty="0">
              <a:solidFill>
                <a:schemeClr val="bg2"/>
              </a:solidFill>
            </a:rPr>
            <a:t>VR-</a:t>
          </a:r>
          <a:r>
            <a:rPr lang="ru-RU" sz="1400" kern="1200">
              <a:solidFill>
                <a:schemeClr val="bg2"/>
              </a:solidFill>
            </a:rPr>
            <a:t>технологий.</a:t>
          </a:r>
          <a:endParaRPr lang="ru-RU" sz="1400" kern="1200" dirty="0">
            <a:solidFill>
              <a:schemeClr val="bg2"/>
            </a:solidFill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chemeClr val="bg2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i="1" kern="1200" dirty="0"/>
            <a:t>75% </a:t>
          </a:r>
          <a:r>
            <a:rPr lang="ru-RU" sz="1400" i="1" kern="1200" dirty="0"/>
            <a:t>респондентов отметили заинтересован-</a:t>
          </a:r>
          <a:r>
            <a:rPr lang="ru-RU" sz="1400" i="1" kern="1200" dirty="0" err="1"/>
            <a:t>ность</a:t>
          </a:r>
          <a:r>
            <a:rPr lang="ru-RU" sz="1400" i="1" kern="1200" dirty="0"/>
            <a:t> в изучении дисциплин посредством </a:t>
          </a:r>
          <a:r>
            <a:rPr lang="en-US" sz="1400" i="1" kern="1200" dirty="0"/>
            <a:t>VR-</a:t>
          </a:r>
          <a:r>
            <a:rPr lang="ru-RU" sz="1400" i="1" kern="1200" dirty="0"/>
            <a:t>технологий</a:t>
          </a:r>
        </a:p>
      </dsp:txBody>
      <dsp:txXfrm>
        <a:off x="2826982" y="513860"/>
        <a:ext cx="1808954" cy="25823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B5B5B0-C100-4B23-B93F-F204D48A6E7C}">
      <dsp:nvSpPr>
        <dsp:cNvPr id="0" name=""/>
        <dsp:cNvSpPr/>
      </dsp:nvSpPr>
      <dsp:spPr>
        <a:xfrm>
          <a:off x="887263" y="0"/>
          <a:ext cx="3495675" cy="3495675"/>
        </a:xfrm>
        <a:prstGeom prst="ellipse">
          <a:avLst/>
        </a:prstGeom>
        <a:solidFill>
          <a:schemeClr val="tx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TAM</a:t>
          </a:r>
        </a:p>
      </dsp:txBody>
      <dsp:txXfrm>
        <a:off x="2024231" y="174783"/>
        <a:ext cx="1221738" cy="524351"/>
      </dsp:txXfrm>
    </dsp:sp>
    <dsp:sp modelId="{60ECE122-5C38-428F-B1A9-A78AA67C1E30}">
      <dsp:nvSpPr>
        <dsp:cNvPr id="0" name=""/>
        <dsp:cNvSpPr/>
      </dsp:nvSpPr>
      <dsp:spPr>
        <a:xfrm>
          <a:off x="1324222" y="873918"/>
          <a:ext cx="2621756" cy="2621756"/>
        </a:xfrm>
        <a:prstGeom prst="ellipse">
          <a:avLst/>
        </a:prstGeom>
        <a:solidFill>
          <a:schemeClr val="tx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SAM</a:t>
          </a:r>
          <a:endParaRPr lang="ru-RU" sz="1600" kern="1200" dirty="0"/>
        </a:p>
      </dsp:txBody>
      <dsp:txXfrm>
        <a:off x="2024231" y="1037778"/>
        <a:ext cx="1221738" cy="491579"/>
      </dsp:txXfrm>
    </dsp:sp>
    <dsp:sp modelId="{B428E979-B30F-4519-BE0D-497B55CDC51C}">
      <dsp:nvSpPr>
        <dsp:cNvPr id="0" name=""/>
        <dsp:cNvSpPr/>
      </dsp:nvSpPr>
      <dsp:spPr>
        <a:xfrm>
          <a:off x="1761182" y="1747837"/>
          <a:ext cx="1747837" cy="1747837"/>
        </a:xfrm>
        <a:prstGeom prst="ellipse">
          <a:avLst/>
        </a:prstGeom>
        <a:solidFill>
          <a:schemeClr val="tx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SOM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/>
        </a:p>
      </dsp:txBody>
      <dsp:txXfrm>
        <a:off x="2017147" y="2184796"/>
        <a:ext cx="1235907" cy="8739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B3A9B0-9903-4ABD-AF95-DC28AA183146}">
      <dsp:nvSpPr>
        <dsp:cNvPr id="0" name=""/>
        <dsp:cNvSpPr/>
      </dsp:nvSpPr>
      <dsp:spPr>
        <a:xfrm>
          <a:off x="2844800" y="1828800"/>
          <a:ext cx="2235200" cy="2235200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150"/>
            <a:buFont typeface="Arial"/>
            <a:buNone/>
          </a:pPr>
          <a:r>
            <a:rPr lang="ru-RU" sz="1400" kern="1200" dirty="0">
              <a:solidFill>
                <a:srgbClr val="333333"/>
              </a:solidFill>
              <a:latin typeface="+mn-lt"/>
              <a:ea typeface="Raleway"/>
              <a:cs typeface="Raleway"/>
              <a:sym typeface="Raleway"/>
            </a:rPr>
            <a:t>в</a:t>
          </a:r>
          <a:r>
            <a:rPr lang="ru-RU" sz="1400" i="0" u="none" strike="noStrike" kern="1200" cap="none" dirty="0">
              <a:solidFill>
                <a:srgbClr val="333333"/>
              </a:solidFill>
              <a:latin typeface="+mn-lt"/>
              <a:ea typeface="Raleway"/>
              <a:cs typeface="Raleway"/>
              <a:sym typeface="Raleway"/>
            </a:rPr>
            <a:t>едение сайта, социальных сетей</a:t>
          </a:r>
          <a:endParaRPr lang="ru-RU" sz="1400" kern="1200" dirty="0">
            <a:latin typeface="+mn-lt"/>
          </a:endParaRPr>
        </a:p>
      </dsp:txBody>
      <dsp:txXfrm>
        <a:off x="3294175" y="2352385"/>
        <a:ext cx="1336450" cy="1148939"/>
      </dsp:txXfrm>
    </dsp:sp>
    <dsp:sp modelId="{0E5F6F00-BA84-415C-BF02-B6A68EFD84DE}">
      <dsp:nvSpPr>
        <dsp:cNvPr id="0" name=""/>
        <dsp:cNvSpPr/>
      </dsp:nvSpPr>
      <dsp:spPr>
        <a:xfrm>
          <a:off x="1544320" y="1300480"/>
          <a:ext cx="1625600" cy="1625600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400"/>
            <a:buFont typeface="Arial"/>
            <a:buNone/>
          </a:pPr>
          <a:r>
            <a:rPr lang="ru-RU" sz="1100" b="0" i="0" u="none" strike="noStrike" kern="1200" cap="none" dirty="0">
              <a:solidFill>
                <a:srgbClr val="000000"/>
              </a:solidFill>
              <a:latin typeface="+mn-lt"/>
              <a:ea typeface="Raleway"/>
              <a:cs typeface="Raleway"/>
              <a:sym typeface="Raleway"/>
            </a:rPr>
            <a:t>личные продажи курса</a:t>
          </a:r>
          <a:endParaRPr lang="ru-RU" sz="1100" kern="1200" dirty="0">
            <a:latin typeface="+mn-lt"/>
          </a:endParaRPr>
        </a:p>
      </dsp:txBody>
      <dsp:txXfrm>
        <a:off x="1953570" y="1712203"/>
        <a:ext cx="807100" cy="802154"/>
      </dsp:txXfrm>
    </dsp:sp>
    <dsp:sp modelId="{20CFC554-1573-4A19-9A49-1E9BD4447AC7}">
      <dsp:nvSpPr>
        <dsp:cNvPr id="0" name=""/>
        <dsp:cNvSpPr/>
      </dsp:nvSpPr>
      <dsp:spPr>
        <a:xfrm rot="20700000">
          <a:off x="2454821" y="178981"/>
          <a:ext cx="1592756" cy="1592756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2"/>
              </a:solidFill>
            </a:rPr>
            <a:t>Событийный маркетинг</a:t>
          </a:r>
        </a:p>
      </dsp:txBody>
      <dsp:txXfrm rot="-20700000">
        <a:off x="2804160" y="528320"/>
        <a:ext cx="894080" cy="894080"/>
      </dsp:txXfrm>
    </dsp:sp>
    <dsp:sp modelId="{3BDA39E9-7C77-43D5-A1DB-93F80F4DB04F}">
      <dsp:nvSpPr>
        <dsp:cNvPr id="0" name=""/>
        <dsp:cNvSpPr/>
      </dsp:nvSpPr>
      <dsp:spPr>
        <a:xfrm>
          <a:off x="2671505" y="1492320"/>
          <a:ext cx="2861056" cy="2861056"/>
        </a:xfrm>
        <a:prstGeom prst="circularArrow">
          <a:avLst>
            <a:gd name="adj1" fmla="val 4687"/>
            <a:gd name="adj2" fmla="val 299029"/>
            <a:gd name="adj3" fmla="val 2513083"/>
            <a:gd name="adj4" fmla="val 15867933"/>
            <a:gd name="adj5" fmla="val 5469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9F58A4-975A-48AA-89FB-84AD9B26789C}">
      <dsp:nvSpPr>
        <dsp:cNvPr id="0" name=""/>
        <dsp:cNvSpPr/>
      </dsp:nvSpPr>
      <dsp:spPr>
        <a:xfrm>
          <a:off x="1256429" y="941355"/>
          <a:ext cx="2078736" cy="20787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6448C6-8066-44AC-A1B3-FF226978CC27}">
      <dsp:nvSpPr>
        <dsp:cNvPr id="0" name=""/>
        <dsp:cNvSpPr/>
      </dsp:nvSpPr>
      <dsp:spPr>
        <a:xfrm>
          <a:off x="2086400" y="-169332"/>
          <a:ext cx="2241296" cy="224129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5736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02772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8" name="Google Shape;2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5" name="Google Shape;22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4247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9315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0" name="Google Shape;28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5" r:id="rId6"/>
    <p:sldLayoutId id="2147483667" r:id="rId7"/>
    <p:sldLayoutId id="214748366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chart" Target="../charts/chart3.xml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6.jp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7.png"/><Relationship Id="rId9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24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1286704" y="1768838"/>
            <a:ext cx="2942973" cy="1294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54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VR-ETIK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693596" y="3013777"/>
            <a:ext cx="4129187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 i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Погрузись в мир делового этикета</a:t>
            </a: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96897" y="3834675"/>
            <a:ext cx="1086600" cy="1022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102699" y="87935"/>
            <a:ext cx="4103344" cy="526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24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24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94EE0AD-1AB6-8786-7DEA-C6ACBC0B2A52}"/>
              </a:ext>
            </a:extLst>
          </p:cNvPr>
          <p:cNvSpPr txBox="1"/>
          <p:nvPr/>
        </p:nvSpPr>
        <p:spPr>
          <a:xfrm>
            <a:off x="1986399" y="384165"/>
            <a:ext cx="3514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1,9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3AE958B-F4D8-9E03-EA08-4F175446B552}"/>
              </a:ext>
            </a:extLst>
          </p:cNvPr>
          <p:cNvSpPr/>
          <p:nvPr/>
        </p:nvSpPr>
        <p:spPr>
          <a:xfrm>
            <a:off x="7097475" y="0"/>
            <a:ext cx="1914000" cy="51263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3" name="Google Shape;133;p26"/>
          <p:cNvGrpSpPr/>
          <p:nvPr/>
        </p:nvGrpSpPr>
        <p:grpSpPr>
          <a:xfrm>
            <a:off x="-1" y="614285"/>
            <a:ext cx="5472433" cy="16484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19A7D245-8BB2-C69F-6958-EE0058DD2B10}"/>
              </a:ext>
            </a:extLst>
          </p:cNvPr>
          <p:cNvSpPr txBox="1"/>
          <p:nvPr/>
        </p:nvSpPr>
        <p:spPr>
          <a:xfrm>
            <a:off x="3228157" y="1167301"/>
            <a:ext cx="3514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3,5</a:t>
            </a:r>
          </a:p>
        </p:txBody>
      </p:sp>
      <p:graphicFrame>
        <p:nvGraphicFramePr>
          <p:cNvPr id="65" name="Диаграмма 6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7502567"/>
              </p:ext>
            </p:extLst>
          </p:nvPr>
        </p:nvGraphicFramePr>
        <p:xfrm>
          <a:off x="5407529" y="190739"/>
          <a:ext cx="3850801" cy="2332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7" name="Диаграмма 6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595605"/>
              </p:ext>
            </p:extLst>
          </p:nvPr>
        </p:nvGraphicFramePr>
        <p:xfrm>
          <a:off x="5537337" y="2583592"/>
          <a:ext cx="3617295" cy="2275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8445CE06-75E4-E4F6-15E4-C989D2A728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7" y="779125"/>
            <a:ext cx="2860041" cy="300921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242E61F-F825-A740-BB78-91FF2D6419EE}"/>
              </a:ext>
            </a:extLst>
          </p:cNvPr>
          <p:cNvSpPr/>
          <p:nvPr/>
        </p:nvSpPr>
        <p:spPr>
          <a:xfrm>
            <a:off x="2745490" y="779125"/>
            <a:ext cx="2736394" cy="4347195"/>
          </a:xfrm>
          <a:prstGeom prst="rect">
            <a:avLst/>
          </a:prstGeom>
          <a:solidFill>
            <a:srgbClr val="F3BBD7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84D17-5B6C-AEAD-6340-2B84C5A173A5}"/>
              </a:ext>
            </a:extLst>
          </p:cNvPr>
          <p:cNvSpPr txBox="1"/>
          <p:nvPr/>
        </p:nvSpPr>
        <p:spPr>
          <a:xfrm>
            <a:off x="2830455" y="860897"/>
            <a:ext cx="2521621" cy="1600438"/>
          </a:xfrm>
          <a:custGeom>
            <a:avLst/>
            <a:gdLst>
              <a:gd name="connsiteX0" fmla="*/ 0 w 2179808"/>
              <a:gd name="connsiteY0" fmla="*/ 0 h 1815882"/>
              <a:gd name="connsiteX1" fmla="*/ 2179808 w 2179808"/>
              <a:gd name="connsiteY1" fmla="*/ 0 h 1815882"/>
              <a:gd name="connsiteX2" fmla="*/ 2179808 w 2179808"/>
              <a:gd name="connsiteY2" fmla="*/ 1815882 h 1815882"/>
              <a:gd name="connsiteX3" fmla="*/ 0 w 2179808"/>
              <a:gd name="connsiteY3" fmla="*/ 1815882 h 1815882"/>
              <a:gd name="connsiteX4" fmla="*/ 0 w 2179808"/>
              <a:gd name="connsiteY4" fmla="*/ 0 h 1815882"/>
              <a:gd name="connsiteX0" fmla="*/ 0 w 2644152"/>
              <a:gd name="connsiteY0" fmla="*/ 0 h 1858744"/>
              <a:gd name="connsiteX1" fmla="*/ 2644152 w 2644152"/>
              <a:gd name="connsiteY1" fmla="*/ 42862 h 1858744"/>
              <a:gd name="connsiteX2" fmla="*/ 2644152 w 2644152"/>
              <a:gd name="connsiteY2" fmla="*/ 1858744 h 1858744"/>
              <a:gd name="connsiteX3" fmla="*/ 464344 w 2644152"/>
              <a:gd name="connsiteY3" fmla="*/ 1858744 h 1858744"/>
              <a:gd name="connsiteX4" fmla="*/ 0 w 2644152"/>
              <a:gd name="connsiteY4" fmla="*/ 0 h 1858744"/>
              <a:gd name="connsiteX0" fmla="*/ 0 w 2644152"/>
              <a:gd name="connsiteY0" fmla="*/ 0 h 1858744"/>
              <a:gd name="connsiteX1" fmla="*/ 2644152 w 2644152"/>
              <a:gd name="connsiteY1" fmla="*/ 42862 h 1858744"/>
              <a:gd name="connsiteX2" fmla="*/ 2644152 w 2644152"/>
              <a:gd name="connsiteY2" fmla="*/ 1858744 h 1858744"/>
              <a:gd name="connsiteX3" fmla="*/ 464344 w 2644152"/>
              <a:gd name="connsiteY3" fmla="*/ 1858744 h 1858744"/>
              <a:gd name="connsiteX4" fmla="*/ 0 w 2644152"/>
              <a:gd name="connsiteY4" fmla="*/ 0 h 1858744"/>
              <a:gd name="connsiteX0" fmla="*/ 0 w 2644152"/>
              <a:gd name="connsiteY0" fmla="*/ 0 h 1858744"/>
              <a:gd name="connsiteX1" fmla="*/ 2644152 w 2644152"/>
              <a:gd name="connsiteY1" fmla="*/ 42862 h 1858744"/>
              <a:gd name="connsiteX2" fmla="*/ 2644152 w 2644152"/>
              <a:gd name="connsiteY2" fmla="*/ 1858744 h 1858744"/>
              <a:gd name="connsiteX3" fmla="*/ 464344 w 2644152"/>
              <a:gd name="connsiteY3" fmla="*/ 1858744 h 1858744"/>
              <a:gd name="connsiteX4" fmla="*/ 0 w 2644152"/>
              <a:gd name="connsiteY4" fmla="*/ 0 h 1858744"/>
              <a:gd name="connsiteX0" fmla="*/ 0 w 2644152"/>
              <a:gd name="connsiteY0" fmla="*/ 0 h 1901606"/>
              <a:gd name="connsiteX1" fmla="*/ 2644152 w 2644152"/>
              <a:gd name="connsiteY1" fmla="*/ 42862 h 1901606"/>
              <a:gd name="connsiteX2" fmla="*/ 2644152 w 2644152"/>
              <a:gd name="connsiteY2" fmla="*/ 1858744 h 1901606"/>
              <a:gd name="connsiteX3" fmla="*/ 85725 w 2644152"/>
              <a:gd name="connsiteY3" fmla="*/ 1901606 h 1901606"/>
              <a:gd name="connsiteX4" fmla="*/ 0 w 2644152"/>
              <a:gd name="connsiteY4" fmla="*/ 0 h 190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4152" h="1901606">
                <a:moveTo>
                  <a:pt x="0" y="0"/>
                </a:moveTo>
                <a:lnTo>
                  <a:pt x="2644152" y="42862"/>
                </a:lnTo>
                <a:lnTo>
                  <a:pt x="2644152" y="1858744"/>
                </a:lnTo>
                <a:lnTo>
                  <a:pt x="85725" y="1901606"/>
                </a:lnTo>
                <a:cubicBezTo>
                  <a:pt x="-69056" y="1282025"/>
                  <a:pt x="1104899" y="948194"/>
                  <a:pt x="0" y="0"/>
                </a:cubicBez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dirty="0">
                <a:solidFill>
                  <a:srgbClr val="9900FF"/>
                </a:solidFill>
                <a:latin typeface="+mn-lt"/>
                <a:ea typeface="Raleway SemiBold"/>
                <a:cs typeface="Raleway SemiBold"/>
                <a:sym typeface="Raleway SemiBold"/>
              </a:rPr>
              <a:t>Деловой этикет – </a:t>
            </a:r>
          </a:p>
          <a:p>
            <a:pPr lvl="0" algn="just"/>
            <a:r>
              <a:rPr lang="ru-RU" dirty="0">
                <a:solidFill>
                  <a:schemeClr val="tx1"/>
                </a:solidFill>
                <a:latin typeface="+mn-lt"/>
                <a:ea typeface="Raleway SemiBold"/>
                <a:cs typeface="Raleway SemiBold"/>
                <a:sym typeface="Raleway SemiBold"/>
              </a:rPr>
              <a:t>это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развитие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soft skills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lvl="0" algn="just"/>
            <a:endParaRPr lang="ru-RU" dirty="0">
              <a:latin typeface="+mn-lt"/>
            </a:endParaRPr>
          </a:p>
          <a:p>
            <a:pPr lvl="0" algn="just"/>
            <a:r>
              <a:rPr lang="ru-RU" b="1" dirty="0">
                <a:solidFill>
                  <a:srgbClr val="9900FF"/>
                </a:solidFill>
                <a:latin typeface="+mn-lt"/>
                <a:ea typeface="Raleway SemiBold"/>
                <a:cs typeface="Raleway SemiBold"/>
                <a:sym typeface="Raleway SemiBold"/>
              </a:rPr>
              <a:t>Деловой этикет с VR – </a:t>
            </a:r>
            <a:r>
              <a:rPr lang="ru-RU" dirty="0">
                <a:solidFill>
                  <a:schemeClr val="tx1"/>
                </a:solidFill>
                <a:latin typeface="+mn-lt"/>
                <a:ea typeface="Raleway SemiBold"/>
                <a:cs typeface="Raleway SemiBold"/>
                <a:sym typeface="Raleway SemiBold"/>
              </a:rPr>
              <a:t>это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погружение в деловую смоделированную ситуацию.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88100" y="2687901"/>
            <a:ext cx="2633850" cy="2206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+mn-lt"/>
              </a:rPr>
              <a:t>В России, с 2018 года, запущен целый ряд крупных образовательных VR-проектов: 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9900FF"/>
                </a:solidFill>
                <a:latin typeface="+mn-lt"/>
              </a:rPr>
              <a:t>«Образование-2024»;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9900FF"/>
                </a:solidFill>
                <a:latin typeface="+mn-lt"/>
              </a:rPr>
              <a:t>«Цифровая школа»;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9900FF"/>
                </a:solidFill>
                <a:latin typeface="+mn-lt"/>
              </a:rPr>
              <a:t>«Цифровая экономика Российской Федерации».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3;p27">
            <a:extLst>
              <a:ext uri="{FF2B5EF4-FFF2-40B4-BE49-F238E27FC236}">
                <a16:creationId xmlns:a16="http://schemas.microsoft.com/office/drawing/2014/main" id="{9EEDA4C8-130A-8559-16E2-F171F9D1674A}"/>
              </a:ext>
            </a:extLst>
          </p:cNvPr>
          <p:cNvSpPr txBox="1">
            <a:spLocks/>
          </p:cNvSpPr>
          <p:nvPr/>
        </p:nvSpPr>
        <p:spPr>
          <a:xfrm>
            <a:off x="761812" y="5414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2800"/>
            </a:pPr>
            <a:r>
              <a:rPr lang="ru-RU" sz="3000" dirty="0">
                <a:solidFill>
                  <a:srgbClr val="9900FF"/>
                </a:solidFill>
              </a:rPr>
              <a:t>ЦЕЛЕВАЯ АУДИТОРИЯ</a:t>
            </a:r>
          </a:p>
        </p:txBody>
      </p:sp>
      <p:sp>
        <p:nvSpPr>
          <p:cNvPr id="5" name="Google Shape;147;p27">
            <a:extLst>
              <a:ext uri="{FF2B5EF4-FFF2-40B4-BE49-F238E27FC236}">
                <a16:creationId xmlns:a16="http://schemas.microsoft.com/office/drawing/2014/main" id="{61923330-2D7B-B4F0-2D20-0F5AF9E1E232}"/>
              </a:ext>
            </a:extLst>
          </p:cNvPr>
          <p:cNvSpPr/>
          <p:nvPr/>
        </p:nvSpPr>
        <p:spPr>
          <a:xfrm>
            <a:off x="0" y="0"/>
            <a:ext cx="687900" cy="687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CAF1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152;p27">
            <a:extLst>
              <a:ext uri="{FF2B5EF4-FFF2-40B4-BE49-F238E27FC236}">
                <a16:creationId xmlns:a16="http://schemas.microsoft.com/office/drawing/2014/main" id="{85267B6F-D553-5325-5CBD-B493D3DE45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912" y="7397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45;p27">
            <a:extLst>
              <a:ext uri="{FF2B5EF4-FFF2-40B4-BE49-F238E27FC236}">
                <a16:creationId xmlns:a16="http://schemas.microsoft.com/office/drawing/2014/main" id="{0003109E-F8D3-0669-CE36-C7C2B81A7F00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146;p27">
            <a:extLst>
              <a:ext uri="{FF2B5EF4-FFF2-40B4-BE49-F238E27FC236}">
                <a16:creationId xmlns:a16="http://schemas.microsoft.com/office/drawing/2014/main" id="{2018FC74-6B5F-D730-C6B9-4FE0A501FEA0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48;p27">
            <a:extLst>
              <a:ext uri="{FF2B5EF4-FFF2-40B4-BE49-F238E27FC236}">
                <a16:creationId xmlns:a16="http://schemas.microsoft.com/office/drawing/2014/main" id="{AB29B474-0DA0-24E5-A0D8-81B1BC1EC8EB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149;p27">
            <a:extLst>
              <a:ext uri="{FF2B5EF4-FFF2-40B4-BE49-F238E27FC236}">
                <a16:creationId xmlns:a16="http://schemas.microsoft.com/office/drawing/2014/main" id="{5C9963F3-08A4-A23C-501D-84C4B468F335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Google Shape;150;p27">
            <a:extLst>
              <a:ext uri="{FF2B5EF4-FFF2-40B4-BE49-F238E27FC236}">
                <a16:creationId xmlns:a16="http://schemas.microsoft.com/office/drawing/2014/main" id="{2C9F4438-8EA7-99C3-1689-62978BB72A79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Google Shape;151;p27">
            <a:extLst>
              <a:ext uri="{FF2B5EF4-FFF2-40B4-BE49-F238E27FC236}">
                <a16:creationId xmlns:a16="http://schemas.microsoft.com/office/drawing/2014/main" id="{47D5EE59-A453-8DD1-C96E-9387503BF6DA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3A8C92E-F2B8-21EB-C751-A8BE802E45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25" t="10698" r="225" b="4938"/>
          <a:stretch/>
        </p:blipFill>
        <p:spPr>
          <a:xfrm>
            <a:off x="1136967" y="487289"/>
            <a:ext cx="6363971" cy="4656211"/>
          </a:xfrm>
          <a:prstGeom prst="rect">
            <a:avLst/>
          </a:prstGeom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651D6BF-25A9-F766-3AAD-BEA83CA05B80}"/>
              </a:ext>
            </a:extLst>
          </p:cNvPr>
          <p:cNvSpPr/>
          <p:nvPr/>
        </p:nvSpPr>
        <p:spPr>
          <a:xfrm>
            <a:off x="1643062" y="1014413"/>
            <a:ext cx="2521734" cy="750093"/>
          </a:xfrm>
          <a:prstGeom prst="roundRect">
            <a:avLst>
              <a:gd name="adj" fmla="val 38572"/>
            </a:avLst>
          </a:prstGeom>
          <a:solidFill>
            <a:srgbClr val="F20050"/>
          </a:solidFill>
          <a:ln>
            <a:solidFill>
              <a:srgbClr val="F20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9FA3AD5-DD33-88A4-A8FF-8C3EAC1ADBEA}"/>
              </a:ext>
            </a:extLst>
          </p:cNvPr>
          <p:cNvSpPr/>
          <p:nvPr/>
        </p:nvSpPr>
        <p:spPr>
          <a:xfrm>
            <a:off x="7443816" y="1607344"/>
            <a:ext cx="1344391" cy="179419"/>
          </a:xfrm>
          <a:prstGeom prst="rect">
            <a:avLst/>
          </a:prstGeom>
          <a:solidFill>
            <a:srgbClr val="E50077"/>
          </a:solidFill>
          <a:ln>
            <a:solidFill>
              <a:srgbClr val="E500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5945F577-783A-A3CE-8FEB-D2FEC1CAA948}"/>
              </a:ext>
            </a:extLst>
          </p:cNvPr>
          <p:cNvSpPr/>
          <p:nvPr/>
        </p:nvSpPr>
        <p:spPr>
          <a:xfrm>
            <a:off x="292894" y="2455880"/>
            <a:ext cx="2619186" cy="750093"/>
          </a:xfrm>
          <a:prstGeom prst="roundRect">
            <a:avLst>
              <a:gd name="adj" fmla="val 38572"/>
            </a:avLst>
          </a:prstGeom>
          <a:solidFill>
            <a:srgbClr val="14B493"/>
          </a:solidFill>
          <a:ln>
            <a:solidFill>
              <a:srgbClr val="14B4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1401B57-732F-382C-0CA3-F0AA2CDFBFA4}"/>
              </a:ext>
            </a:extLst>
          </p:cNvPr>
          <p:cNvSpPr/>
          <p:nvPr/>
        </p:nvSpPr>
        <p:spPr>
          <a:xfrm>
            <a:off x="6085918" y="2455880"/>
            <a:ext cx="2150268" cy="750093"/>
          </a:xfrm>
          <a:prstGeom prst="roundRect">
            <a:avLst>
              <a:gd name="adj" fmla="val 38572"/>
            </a:avLst>
          </a:prstGeom>
          <a:solidFill>
            <a:srgbClr val="127FC3"/>
          </a:solidFill>
          <a:ln>
            <a:solidFill>
              <a:srgbClr val="127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7EB34657-03A2-C10E-A172-9303CFDE1F17}"/>
              </a:ext>
            </a:extLst>
          </p:cNvPr>
          <p:cNvSpPr/>
          <p:nvPr/>
        </p:nvSpPr>
        <p:spPr>
          <a:xfrm>
            <a:off x="4517222" y="3906118"/>
            <a:ext cx="2397928" cy="750093"/>
          </a:xfrm>
          <a:prstGeom prst="roundRect">
            <a:avLst>
              <a:gd name="adj" fmla="val 38572"/>
            </a:avLst>
          </a:prstGeom>
          <a:solidFill>
            <a:srgbClr val="FF6D11"/>
          </a:solidFill>
          <a:ln>
            <a:solidFill>
              <a:srgbClr val="FF6D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69AFBD1-0A3C-9E86-4E1E-A59023D3B895}"/>
              </a:ext>
            </a:extLst>
          </p:cNvPr>
          <p:cNvSpPr/>
          <p:nvPr/>
        </p:nvSpPr>
        <p:spPr>
          <a:xfrm>
            <a:off x="15704" y="3897347"/>
            <a:ext cx="1344391" cy="179419"/>
          </a:xfrm>
          <a:prstGeom prst="rect">
            <a:avLst/>
          </a:prstGeom>
          <a:solidFill>
            <a:srgbClr val="FF5D17"/>
          </a:solidFill>
          <a:ln>
            <a:solidFill>
              <a:srgbClr val="FF5D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C4258D-2910-E7C5-014A-741FA947ADC5}"/>
              </a:ext>
            </a:extLst>
          </p:cNvPr>
          <p:cNvSpPr txBox="1"/>
          <p:nvPr/>
        </p:nvSpPr>
        <p:spPr>
          <a:xfrm>
            <a:off x="1643062" y="1020127"/>
            <a:ext cx="28842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Организации, реализующие образовательные программы в сфере делового этикета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578B0E-FE60-E173-0BC4-A294FFFBFE19}"/>
              </a:ext>
            </a:extLst>
          </p:cNvPr>
          <p:cNvSpPr txBox="1"/>
          <p:nvPr/>
        </p:nvSpPr>
        <p:spPr>
          <a:xfrm>
            <a:off x="292895" y="2510031"/>
            <a:ext cx="26191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ВУЗы, обучающие по направлению подготовки 41.03.05 «Международные отношения»</a:t>
            </a:r>
            <a:endParaRPr lang="ru-RU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3A6212-9CB9-DF92-8777-D0676A0A5734}"/>
              </a:ext>
            </a:extLst>
          </p:cNvPr>
          <p:cNvSpPr txBox="1"/>
          <p:nvPr/>
        </p:nvSpPr>
        <p:spPr>
          <a:xfrm>
            <a:off x="5716186" y="2558215"/>
            <a:ext cx="23979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Министерство иностранных дел Российской Федерации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598711-53F1-7838-F194-422D90A5114D}"/>
              </a:ext>
            </a:extLst>
          </p:cNvPr>
          <p:cNvSpPr txBox="1"/>
          <p:nvPr/>
        </p:nvSpPr>
        <p:spPr>
          <a:xfrm>
            <a:off x="4839835" y="4127275"/>
            <a:ext cx="17527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Банк России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E28927F-64BB-8341-64A7-8591B3CAA9C0}"/>
              </a:ext>
            </a:extLst>
          </p:cNvPr>
          <p:cNvSpPr/>
          <p:nvPr/>
        </p:nvSpPr>
        <p:spPr>
          <a:xfrm>
            <a:off x="70082" y="483266"/>
            <a:ext cx="14927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B2B</a:t>
            </a:r>
            <a:endParaRPr lang="ru-RU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F4103F1-A3BA-8D6D-ADCB-43D5CA8F88F7}"/>
              </a:ext>
            </a:extLst>
          </p:cNvPr>
          <p:cNvSpPr/>
          <p:nvPr/>
        </p:nvSpPr>
        <p:spPr>
          <a:xfrm>
            <a:off x="7037073" y="3706526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B2G</a:t>
            </a:r>
            <a:endParaRPr lang="ru-RU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3681DB4-9113-1DDE-8EFC-844A63AD1B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935" t="30221" r="34710" b="53773"/>
          <a:stretch/>
        </p:blipFill>
        <p:spPr>
          <a:xfrm>
            <a:off x="6318066" y="957534"/>
            <a:ext cx="1894308" cy="601510"/>
          </a:xfrm>
          <a:prstGeom prst="rect">
            <a:avLst/>
          </a:prstGeom>
        </p:spPr>
      </p:pic>
      <p:pic>
        <p:nvPicPr>
          <p:cNvPr id="34" name="Picture 2" descr="https://sun6-20.userapi.com/s/v1/ig2/YK0qwV3fPsV79wdvoV6xcHuvw13fyc3gThPSvDMu2tsJUUdKOItpTXsNx5yTvIt-r2lp0xXFky2knT_PBgNn6cGi.jpg?size=957x957&amp;quality=95&amp;crop=161,1,957,957&amp;ava=1">
            <a:extLst>
              <a:ext uri="{FF2B5EF4-FFF2-40B4-BE49-F238E27FC236}">
                <a16:creationId xmlns:a16="http://schemas.microsoft.com/office/drawing/2014/main" id="{982B2A3D-BEE2-D967-9563-4282D942F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524" y="84294"/>
            <a:ext cx="860637" cy="86063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https://sun6-20.userapi.com/s/v1/if1/6j-FSQumS1hpPNrhOjizk_gZU8tC3is65CysIvPqUKqATVRljfXhxL1A-Uw1zDtDVK36eA.jpg?size=1539x1540&amp;quality=96&amp;crop=483,84,1539,1540&amp;ava=1">
            <a:extLst>
              <a:ext uri="{FF2B5EF4-FFF2-40B4-BE49-F238E27FC236}">
                <a16:creationId xmlns:a16="http://schemas.microsoft.com/office/drawing/2014/main" id="{AE3B2491-9C49-5A0E-219C-77F28C97D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31" y="4127275"/>
            <a:ext cx="949503" cy="95011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36A0D67-BEF4-6869-766F-050C2DED4E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85" y="1628811"/>
            <a:ext cx="782564" cy="766668"/>
          </a:xfrm>
          <a:prstGeom prst="ellipse">
            <a:avLst/>
          </a:prstGeom>
        </p:spPr>
      </p:pic>
      <p:pic>
        <p:nvPicPr>
          <p:cNvPr id="37" name="Picture 4" descr="https://sun6-23.userapi.com/s/v1/if1/usJtqB1lYzOZAUxcaaR1PpPVPZE1OpEUHLAhFjP-F-6CJHOkH_mPz6xXd2rwRaKF1KJGTCz7.jpg?size=779x779&amp;quality=96&amp;crop=10,0,779,779&amp;ava=1">
            <a:extLst>
              <a:ext uri="{FF2B5EF4-FFF2-40B4-BE49-F238E27FC236}">
                <a16:creationId xmlns:a16="http://schemas.microsoft.com/office/drawing/2014/main" id="{72C1BFB7-2CF3-3F89-C0DC-137F1BBA7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6" y="1406596"/>
            <a:ext cx="942663" cy="9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Рисунок 37" descr="Изображение выглядит как Шрифт, рукописный текст, текс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A29E7CB-5FDB-58EA-77F9-43DC2CA1A5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96957" y="4068967"/>
            <a:ext cx="1066734" cy="106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99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756723" y="51632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756722" y="628872"/>
            <a:ext cx="7503357" cy="1356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1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Проект будет оказывать </a:t>
            </a:r>
            <a:r>
              <a:rPr lang="ru" sz="1400" b="1" i="1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положительное воздействие на межличностные отношения в сфере деловых коммуникаций</a:t>
            </a:r>
            <a:r>
              <a:rPr lang="ru" sz="1400" i="1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sz="1400" i="1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400" i="1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-5084" y="0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23" y="73917"/>
            <a:ext cx="539947" cy="5399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6FCA3EB4-1EB5-2D8A-26E5-68502DCD13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4989457"/>
              </p:ext>
            </p:extLst>
          </p:nvPr>
        </p:nvGraphicFramePr>
        <p:xfrm>
          <a:off x="4572000" y="951123"/>
          <a:ext cx="4352361" cy="3380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53FB080C-54C9-3CE8-5785-22379AC54A82}"/>
              </a:ext>
            </a:extLst>
          </p:cNvPr>
          <p:cNvSpPr txBox="1"/>
          <p:nvPr/>
        </p:nvSpPr>
        <p:spPr>
          <a:xfrm>
            <a:off x="4979194" y="4302784"/>
            <a:ext cx="38337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F10F9B"/>
                </a:solidFill>
              </a:rPr>
              <a:t>В целом 68% (по данным </a:t>
            </a:r>
            <a:r>
              <a:rPr lang="en-US" sz="1200" b="1" i="1" dirty="0">
                <a:solidFill>
                  <a:srgbClr val="F10F9B"/>
                </a:solidFill>
                <a:effectLst/>
                <a:latin typeface="PF Regal Text Pro RegularA"/>
              </a:rPr>
              <a:t>Booking.com</a:t>
            </a:r>
            <a:r>
              <a:rPr lang="ru-RU" sz="1200" b="0" i="0" dirty="0">
                <a:solidFill>
                  <a:srgbClr val="F10F9B"/>
                </a:solidFill>
                <a:effectLst/>
                <a:latin typeface="PF Regal Text Pro RegularA"/>
              </a:rPr>
              <a:t>)</a:t>
            </a:r>
            <a:r>
              <a:rPr lang="ru-RU" sz="1200" dirty="0">
                <a:solidFill>
                  <a:srgbClr val="F10F9B"/>
                </a:solidFill>
              </a:rPr>
              <a:t> респондентов подтвердили, что недостаток знаний в сфере делового этикета влияет на собственную репутацию.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34BE008-74AD-23B3-2B71-1FBF6E1AB7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1531091"/>
              </p:ext>
            </p:extLst>
          </p:nvPr>
        </p:nvGraphicFramePr>
        <p:xfrm>
          <a:off x="338795" y="1107280"/>
          <a:ext cx="4790418" cy="3610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42F5AA6-3D4C-5B9E-AFCA-04E6CD7A68C4}"/>
              </a:ext>
            </a:extLst>
          </p:cNvPr>
          <p:cNvSpPr/>
          <p:nvPr/>
        </p:nvSpPr>
        <p:spPr>
          <a:xfrm>
            <a:off x="463996" y="1257896"/>
            <a:ext cx="2879313" cy="2821285"/>
          </a:xfrm>
          <a:prstGeom prst="rect">
            <a:avLst/>
          </a:prstGeom>
          <a:solidFill>
            <a:srgbClr val="FCAF17"/>
          </a:solidFill>
          <a:ln>
            <a:solidFill>
              <a:srgbClr val="FCAF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2003671" y="191214"/>
            <a:ext cx="61215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VR как решение проблемы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451904" y="658082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2" name="Google Shape;18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5880" y="73134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E63CDE-53D6-46C8-D425-6E00E92725F5}"/>
              </a:ext>
            </a:extLst>
          </p:cNvPr>
          <p:cNvSpPr txBox="1"/>
          <p:nvPr/>
        </p:nvSpPr>
        <p:spPr>
          <a:xfrm>
            <a:off x="451904" y="1257796"/>
            <a:ext cx="286409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buClr>
                <a:schemeClr val="tx1"/>
              </a:buClr>
              <a:buSzPct val="107000"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VR</a:t>
            </a:r>
            <a:r>
              <a:rPr lang="ru-RU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Clr>
                <a:schemeClr val="tx1"/>
              </a:buClr>
              <a:buSzPct val="107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Формирует виртуальный мир</a:t>
            </a: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Clr>
                <a:schemeClr val="tx1"/>
              </a:buClr>
              <a:buSzPct val="107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Создает </a:t>
            </a:r>
            <a:r>
              <a:rPr lang="en-US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WOW-</a:t>
            </a: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эффект</a:t>
            </a: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Clr>
                <a:schemeClr val="tx1"/>
              </a:buClr>
              <a:buSzPct val="107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Обеспечивает максимальный уровень правдоподобия происходящего</a:t>
            </a: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52D9728B-8FEA-FE8B-4171-86DE0B1B38C2}"/>
              </a:ext>
            </a:extLst>
          </p:cNvPr>
          <p:cNvSpPr/>
          <p:nvPr/>
        </p:nvSpPr>
        <p:spPr>
          <a:xfrm>
            <a:off x="3563749" y="864606"/>
            <a:ext cx="4917776" cy="1577743"/>
          </a:xfrm>
          <a:custGeom>
            <a:avLst/>
            <a:gdLst>
              <a:gd name="connsiteX0" fmla="*/ 57151 w 1771650"/>
              <a:gd name="connsiteY0" fmla="*/ 0 h 1066283"/>
              <a:gd name="connsiteX1" fmla="*/ 1714499 w 1771650"/>
              <a:gd name="connsiteY1" fmla="*/ 0 h 1066283"/>
              <a:gd name="connsiteX2" fmla="*/ 1771650 w 1771650"/>
              <a:gd name="connsiteY2" fmla="*/ 57151 h 1066283"/>
              <a:gd name="connsiteX3" fmla="*/ 1771650 w 1771650"/>
              <a:gd name="connsiteY3" fmla="*/ 285749 h 1066283"/>
              <a:gd name="connsiteX4" fmla="*/ 1769097 w 1771650"/>
              <a:gd name="connsiteY4" fmla="*/ 291914 h 1066283"/>
              <a:gd name="connsiteX5" fmla="*/ 1771594 w 1771650"/>
              <a:gd name="connsiteY5" fmla="*/ 304286 h 1066283"/>
              <a:gd name="connsiteX6" fmla="*/ 1771594 w 1771650"/>
              <a:gd name="connsiteY6" fmla="*/ 913880 h 1066283"/>
              <a:gd name="connsiteX7" fmla="*/ 1619191 w 1771650"/>
              <a:gd name="connsiteY7" fmla="*/ 1066283 h 1066283"/>
              <a:gd name="connsiteX8" fmla="*/ 1009597 w 1771650"/>
              <a:gd name="connsiteY8" fmla="*/ 1066283 h 1066283"/>
              <a:gd name="connsiteX9" fmla="*/ 857194 w 1771650"/>
              <a:gd name="connsiteY9" fmla="*/ 913880 h 1066283"/>
              <a:gd name="connsiteX10" fmla="*/ 857194 w 1771650"/>
              <a:gd name="connsiteY10" fmla="*/ 342900 h 1066283"/>
              <a:gd name="connsiteX11" fmla="*/ 57151 w 1771650"/>
              <a:gd name="connsiteY11" fmla="*/ 342900 h 1066283"/>
              <a:gd name="connsiteX12" fmla="*/ 0 w 1771650"/>
              <a:gd name="connsiteY12" fmla="*/ 285749 h 1066283"/>
              <a:gd name="connsiteX13" fmla="*/ 0 w 1771650"/>
              <a:gd name="connsiteY13" fmla="*/ 57151 h 1066283"/>
              <a:gd name="connsiteX14" fmla="*/ 57151 w 1771650"/>
              <a:gd name="connsiteY14" fmla="*/ 0 h 1066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71650" h="1066283">
                <a:moveTo>
                  <a:pt x="57151" y="0"/>
                </a:moveTo>
                <a:lnTo>
                  <a:pt x="1714499" y="0"/>
                </a:lnTo>
                <a:cubicBezTo>
                  <a:pt x="1746063" y="0"/>
                  <a:pt x="1771650" y="25587"/>
                  <a:pt x="1771650" y="57151"/>
                </a:cubicBezTo>
                <a:lnTo>
                  <a:pt x="1771650" y="285749"/>
                </a:lnTo>
                <a:lnTo>
                  <a:pt x="1769097" y="291914"/>
                </a:lnTo>
                <a:lnTo>
                  <a:pt x="1771594" y="304286"/>
                </a:lnTo>
                <a:lnTo>
                  <a:pt x="1771594" y="913880"/>
                </a:lnTo>
                <a:cubicBezTo>
                  <a:pt x="1771594" y="998050"/>
                  <a:pt x="1703361" y="1066283"/>
                  <a:pt x="1619191" y="1066283"/>
                </a:cubicBezTo>
                <a:lnTo>
                  <a:pt x="1009597" y="1066283"/>
                </a:lnTo>
                <a:cubicBezTo>
                  <a:pt x="925427" y="1066283"/>
                  <a:pt x="857194" y="998050"/>
                  <a:pt x="857194" y="913880"/>
                </a:cubicBezTo>
                <a:lnTo>
                  <a:pt x="857194" y="342900"/>
                </a:lnTo>
                <a:lnTo>
                  <a:pt x="57151" y="342900"/>
                </a:lnTo>
                <a:cubicBezTo>
                  <a:pt x="25587" y="342900"/>
                  <a:pt x="0" y="317313"/>
                  <a:pt x="0" y="285749"/>
                </a:cubicBezTo>
                <a:lnTo>
                  <a:pt x="0" y="57151"/>
                </a:lnTo>
                <a:cubicBezTo>
                  <a:pt x="0" y="25587"/>
                  <a:pt x="25587" y="0"/>
                  <a:pt x="57151" y="0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DA61B3C-A0FF-516B-C99C-964AFB4E95B1}"/>
              </a:ext>
            </a:extLst>
          </p:cNvPr>
          <p:cNvSpPr/>
          <p:nvPr/>
        </p:nvSpPr>
        <p:spPr>
          <a:xfrm>
            <a:off x="3563749" y="1288587"/>
            <a:ext cx="4917775" cy="3559395"/>
          </a:xfrm>
          <a:prstGeom prst="roundRect">
            <a:avLst>
              <a:gd name="adj" fmla="val 9152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83D678-C946-7041-7855-BAF4E59618F9}"/>
              </a:ext>
            </a:extLst>
          </p:cNvPr>
          <p:cNvSpPr txBox="1"/>
          <p:nvPr/>
        </p:nvSpPr>
        <p:spPr>
          <a:xfrm>
            <a:off x="3928879" y="914194"/>
            <a:ext cx="2664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</a:rPr>
              <a:t>ВЫГОДЫ </a:t>
            </a:r>
            <a:r>
              <a:rPr lang="en-US" sz="1800" b="1" dirty="0">
                <a:solidFill>
                  <a:schemeClr val="bg1"/>
                </a:solidFill>
              </a:rPr>
              <a:t>VR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38C8A0-5E53-3A49-35EB-E5A4B181D9A4}"/>
              </a:ext>
            </a:extLst>
          </p:cNvPr>
          <p:cNvSpPr txBox="1"/>
          <p:nvPr/>
        </p:nvSpPr>
        <p:spPr>
          <a:xfrm>
            <a:off x="3680835" y="1431967"/>
            <a:ext cx="4170146" cy="247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8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Минимальные затраты при обучении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Clr>
                <a:schemeClr val="bg1"/>
              </a:buClr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Эффективность обучения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Clr>
                <a:schemeClr val="bg1"/>
              </a:buClr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Концентрация клиента на конкретной задаче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Clr>
                <a:schemeClr val="bg1"/>
              </a:buClr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повторного прохождения ситуации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Clr>
                <a:schemeClr val="bg1"/>
              </a:buClr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Стандартизация условий обучения и тестирования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102" y="3366421"/>
            <a:ext cx="2083074" cy="20830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7;p30">
            <a:extLst>
              <a:ext uri="{FF2B5EF4-FFF2-40B4-BE49-F238E27FC236}">
                <a16:creationId xmlns:a16="http://schemas.microsoft.com/office/drawing/2014/main" id="{EEBB85DA-AF69-A6D9-AB50-EEA124DC6306}"/>
              </a:ext>
            </a:extLst>
          </p:cNvPr>
          <p:cNvSpPr txBox="1">
            <a:spLocks/>
          </p:cNvSpPr>
          <p:nvPr/>
        </p:nvSpPr>
        <p:spPr>
          <a:xfrm>
            <a:off x="1553368" y="272738"/>
            <a:ext cx="7415213" cy="104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2800"/>
            </a:pPr>
            <a:r>
              <a:rPr lang="ru-RU" sz="3000" dirty="0">
                <a:solidFill>
                  <a:schemeClr val="dk1"/>
                </a:solidFill>
              </a:rPr>
              <a:t>ЦЕННОСТЬ, </a:t>
            </a:r>
            <a:r>
              <a:rPr lang="ru-RU" sz="3000" dirty="0">
                <a:solidFill>
                  <a:srgbClr val="9900FF"/>
                </a:solidFill>
              </a:rPr>
              <a:t>ЦЕННОСТНОЕ </a:t>
            </a:r>
            <a:r>
              <a:rPr lang="ru-RU" sz="3000" dirty="0">
                <a:solidFill>
                  <a:schemeClr val="dk1"/>
                </a:solidFill>
              </a:rPr>
              <a:t>ПРЕДЛОЖЕНИЕ</a:t>
            </a:r>
          </a:p>
        </p:txBody>
      </p:sp>
      <p:pic>
        <p:nvPicPr>
          <p:cNvPr id="3" name="Google Shape;191;p30">
            <a:extLst>
              <a:ext uri="{FF2B5EF4-FFF2-40B4-BE49-F238E27FC236}">
                <a16:creationId xmlns:a16="http://schemas.microsoft.com/office/drawing/2014/main" id="{91A86B9C-BECC-7CCB-A0AD-E9B748C4A09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6363" t="6825" r="7326" b="13039"/>
          <a:stretch/>
        </p:blipFill>
        <p:spPr>
          <a:xfrm>
            <a:off x="367505" y="135085"/>
            <a:ext cx="1185863" cy="1045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A769100D-4795-E93A-FE98-F021CDA869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13" b="31520"/>
          <a:stretch/>
        </p:blipFill>
        <p:spPr bwMode="auto">
          <a:xfrm>
            <a:off x="0" y="1451459"/>
            <a:ext cx="9040076" cy="24633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204739C-05F1-A3F0-1B6A-9ABB7E0CDE5D}"/>
              </a:ext>
            </a:extLst>
          </p:cNvPr>
          <p:cNvSpPr/>
          <p:nvPr/>
        </p:nvSpPr>
        <p:spPr>
          <a:xfrm>
            <a:off x="1553368" y="2686050"/>
            <a:ext cx="582613" cy="1857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C5739D4-8A70-BD32-C2DB-8007EC77FC8E}"/>
              </a:ext>
            </a:extLst>
          </p:cNvPr>
          <p:cNvSpPr/>
          <p:nvPr/>
        </p:nvSpPr>
        <p:spPr>
          <a:xfrm>
            <a:off x="3398042" y="2720758"/>
            <a:ext cx="582613" cy="1857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2A5BB4A-B1D7-1C7C-3E77-0D239F080178}"/>
              </a:ext>
            </a:extLst>
          </p:cNvPr>
          <p:cNvSpPr/>
          <p:nvPr/>
        </p:nvSpPr>
        <p:spPr>
          <a:xfrm>
            <a:off x="5056187" y="2683117"/>
            <a:ext cx="582613" cy="1857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7005F6B-5098-FA92-EBF5-90AC620627F1}"/>
              </a:ext>
            </a:extLst>
          </p:cNvPr>
          <p:cNvSpPr/>
          <p:nvPr/>
        </p:nvSpPr>
        <p:spPr>
          <a:xfrm>
            <a:off x="6900861" y="2683117"/>
            <a:ext cx="582613" cy="1857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D4BC84-6607-1847-E59F-AACE96F3FC15}"/>
              </a:ext>
            </a:extLst>
          </p:cNvPr>
          <p:cNvSpPr txBox="1"/>
          <p:nvPr/>
        </p:nvSpPr>
        <p:spPr>
          <a:xfrm>
            <a:off x="818539" y="3914775"/>
            <a:ext cx="205227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b="0" i="0" u="none" strike="noStrike" cap="none" dirty="0">
                <a:solidFill>
                  <a:schemeClr val="accent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-RU" dirty="0">
                <a:solidFill>
                  <a:schemeClr val="accent2"/>
                </a:solidFill>
                <a:latin typeface="Raleway"/>
                <a:ea typeface="Raleway SemiBold"/>
                <a:cs typeface="Raleway SemiBold"/>
                <a:sym typeface="Raleway"/>
              </a:rPr>
              <a:t> юридическим лицам </a:t>
            </a:r>
            <a:r>
              <a:rPr lang="ru-RU" b="0" i="0" u="none" strike="noStrike" cap="none" dirty="0">
                <a:solidFill>
                  <a:schemeClr val="accent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-RU" b="0" i="0" u="none" strike="noStrike" cap="none" dirty="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dirty="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отсутствия практики делового общения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D2F5905-6D2F-DA04-8EAF-6D056BED996E}"/>
              </a:ext>
            </a:extLst>
          </p:cNvPr>
          <p:cNvSpPr txBox="1"/>
          <p:nvPr/>
        </p:nvSpPr>
        <p:spPr>
          <a:xfrm>
            <a:off x="2825352" y="3914775"/>
            <a:ext cx="174664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rgbClr val="F2005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Решаем</a:t>
            </a:r>
            <a:r>
              <a:rPr lang="ru-RU" b="0" i="0" u="none" strike="noStrike" cap="none" dirty="0">
                <a:solidFill>
                  <a:srgbClr val="F2005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проблему</a:t>
            </a:r>
            <a:r>
              <a:rPr lang="ru-RU" b="0" i="0" u="none" strike="noStrike" cap="none" dirty="0">
                <a:solidFill>
                  <a:srgbClr val="F20050"/>
                </a:solidFill>
                <a:latin typeface="Raleway"/>
                <a:ea typeface="Raleway"/>
                <a:cs typeface="Raleway"/>
                <a:sym typeface="Raleway"/>
              </a:rPr>
              <a:t> нехватки знаний в сфере делового этикета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1A4E4FB-8B12-960C-450D-038871F598FC}"/>
              </a:ext>
            </a:extLst>
          </p:cNvPr>
          <p:cNvSpPr txBox="1"/>
          <p:nvPr/>
        </p:nvSpPr>
        <p:spPr>
          <a:xfrm>
            <a:off x="4728779" y="3916655"/>
            <a:ext cx="1466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7030A0"/>
                </a:solidFill>
              </a:rPr>
              <a:t>Популяризуем использование </a:t>
            </a:r>
            <a:r>
              <a:rPr lang="en-US" dirty="0">
                <a:solidFill>
                  <a:srgbClr val="7030A0"/>
                </a:solidFill>
              </a:rPr>
              <a:t>VR-</a:t>
            </a:r>
            <a:r>
              <a:rPr lang="ru-RU" dirty="0">
                <a:solidFill>
                  <a:srgbClr val="7030A0"/>
                </a:solidFill>
              </a:rPr>
              <a:t>технологии при обучении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E7F7C60-3DBE-6125-17C1-E261A8F56C4F}"/>
              </a:ext>
            </a:extLst>
          </p:cNvPr>
          <p:cNvSpPr txBox="1"/>
          <p:nvPr/>
        </p:nvSpPr>
        <p:spPr>
          <a:xfrm>
            <a:off x="6410528" y="3914775"/>
            <a:ext cx="1563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55E2ED"/>
                </a:solidFill>
              </a:rPr>
              <a:t>Развиваем </a:t>
            </a:r>
            <a:r>
              <a:rPr lang="en-US" b="1" i="1" dirty="0">
                <a:solidFill>
                  <a:srgbClr val="55E2ED"/>
                </a:solidFill>
              </a:rPr>
              <a:t>hard</a:t>
            </a:r>
            <a:r>
              <a:rPr lang="en-US" dirty="0">
                <a:solidFill>
                  <a:srgbClr val="55E2ED"/>
                </a:solidFill>
              </a:rPr>
              <a:t> </a:t>
            </a:r>
            <a:r>
              <a:rPr lang="ru-RU" dirty="0">
                <a:solidFill>
                  <a:srgbClr val="55E2ED"/>
                </a:solidFill>
              </a:rPr>
              <a:t>и </a:t>
            </a:r>
            <a:r>
              <a:rPr lang="en-US" b="1" i="1" dirty="0">
                <a:solidFill>
                  <a:srgbClr val="55E2ED"/>
                </a:solidFill>
              </a:rPr>
              <a:t>soft skills</a:t>
            </a:r>
            <a:r>
              <a:rPr lang="ru-RU" b="1" i="1" dirty="0">
                <a:solidFill>
                  <a:srgbClr val="55E2ED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3092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1641163" y="244476"/>
            <a:ext cx="7147016" cy="69849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2024611" y="358252"/>
            <a:ext cx="2436731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5" name="Google Shape;205;p31"/>
          <p:cNvPicPr preferRelativeResize="0"/>
          <p:nvPr/>
        </p:nvPicPr>
        <p:blipFill rotWithShape="1">
          <a:blip r:embed="rId3">
            <a:alphaModFix/>
          </a:blip>
          <a:srcRect t="12210"/>
          <a:stretch/>
        </p:blipFill>
        <p:spPr>
          <a:xfrm>
            <a:off x="0" y="0"/>
            <a:ext cx="1761988" cy="1386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catherineasquithgallery.com/uploads/posts/2021-03/1614559696_11-p-rossiya-na-belom-fone-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553" y="-156209"/>
            <a:ext cx="3344351" cy="223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749825" y="2840182"/>
            <a:ext cx="0" cy="6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467685" y="1835934"/>
            <a:ext cx="44979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TAM</a:t>
            </a:r>
            <a:r>
              <a:rPr lang="ru-RU" dirty="0"/>
              <a:t>:</a:t>
            </a:r>
            <a:r>
              <a:rPr lang="en-US" dirty="0"/>
              <a:t> </a:t>
            </a:r>
            <a:r>
              <a:rPr lang="ru-RU" dirty="0"/>
              <a:t>Академии этикета в РФ (256) + Школы этикета в РФ (1147) + ВУЗы РФ (1024) + МИД + </a:t>
            </a:r>
            <a:r>
              <a:rPr lang="ru-RU" dirty="0" err="1"/>
              <a:t>ЦентроБанк</a:t>
            </a:r>
            <a:r>
              <a:rPr lang="ru-RU" dirty="0"/>
              <a:t> = 2429 * </a:t>
            </a:r>
            <a:r>
              <a:rPr lang="en-US" dirty="0"/>
              <a:t>5</a:t>
            </a:r>
            <a:r>
              <a:rPr lang="ru-RU" dirty="0"/>
              <a:t>00 000 = </a:t>
            </a:r>
            <a:r>
              <a:rPr lang="ru-RU" b="0" i="0" dirty="0">
                <a:effectLst/>
                <a:latin typeface="+mn-lt"/>
              </a:rPr>
              <a:t>1 214 500 000 </a:t>
            </a:r>
            <a:r>
              <a:rPr lang="ru-RU" dirty="0"/>
              <a:t>руб.</a:t>
            </a:r>
            <a:endParaRPr lang="en-US" dirty="0"/>
          </a:p>
          <a:p>
            <a:endParaRPr lang="ru-RU" dirty="0"/>
          </a:p>
          <a:p>
            <a:r>
              <a:rPr lang="en-US" sz="2000" b="1" dirty="0">
                <a:solidFill>
                  <a:schemeClr val="tx1"/>
                </a:solidFill>
              </a:rPr>
              <a:t>SAM</a:t>
            </a:r>
            <a:r>
              <a:rPr lang="en-US" dirty="0"/>
              <a:t>:</a:t>
            </a:r>
            <a:r>
              <a:rPr lang="ru-RU" dirty="0"/>
              <a:t> Организации обучения этикету, использующие </a:t>
            </a:r>
            <a:r>
              <a:rPr lang="en-US" dirty="0"/>
              <a:t>VR-</a:t>
            </a:r>
            <a:r>
              <a:rPr lang="ru-RU" dirty="0"/>
              <a:t>технологии (1045)</a:t>
            </a:r>
            <a:r>
              <a:rPr lang="en-US" dirty="0"/>
              <a:t> </a:t>
            </a:r>
            <a:r>
              <a:rPr lang="ru-RU" dirty="0"/>
              <a:t>=</a:t>
            </a:r>
          </a:p>
          <a:p>
            <a:r>
              <a:rPr lang="ru-RU" dirty="0"/>
              <a:t>= 1045 * </a:t>
            </a:r>
            <a:r>
              <a:rPr lang="en-US" dirty="0"/>
              <a:t>5</a:t>
            </a:r>
            <a:r>
              <a:rPr lang="ru-RU" dirty="0"/>
              <a:t>00 000 = </a:t>
            </a:r>
            <a:r>
              <a:rPr lang="ru-RU" b="0" i="0" dirty="0">
                <a:effectLst/>
                <a:latin typeface="+mj-lt"/>
              </a:rPr>
              <a:t>522 500 000 </a:t>
            </a:r>
            <a:r>
              <a:rPr lang="ru-RU" dirty="0"/>
              <a:t>руб.</a:t>
            </a:r>
            <a:endParaRPr lang="en-US" dirty="0"/>
          </a:p>
          <a:p>
            <a:endParaRPr lang="en-US" dirty="0"/>
          </a:p>
          <a:p>
            <a:r>
              <a:rPr lang="en-US" sz="2000" b="1" dirty="0">
                <a:solidFill>
                  <a:schemeClr val="tx1"/>
                </a:solidFill>
              </a:rPr>
              <a:t>SOM</a:t>
            </a:r>
            <a:r>
              <a:rPr lang="en-US" dirty="0"/>
              <a:t>: </a:t>
            </a:r>
            <a:r>
              <a:rPr lang="ru-RU" dirty="0"/>
              <a:t>Организации образования, заинтересованные в приобретении данного продукта (115) = 115 * </a:t>
            </a:r>
            <a:r>
              <a:rPr lang="en-US" dirty="0"/>
              <a:t>5</a:t>
            </a:r>
            <a:r>
              <a:rPr lang="ru-RU" dirty="0"/>
              <a:t>00 000 = 57 500 000</a:t>
            </a:r>
            <a:r>
              <a:rPr lang="en-US" dirty="0"/>
              <a:t> </a:t>
            </a:r>
            <a:r>
              <a:rPr lang="ru-RU" dirty="0"/>
              <a:t>руб.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87D228F8-B8CD-A3B8-143D-C6F53C3CC6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0429813"/>
              </p:ext>
            </p:extLst>
          </p:nvPr>
        </p:nvGraphicFramePr>
        <p:xfrm>
          <a:off x="-312362" y="1468350"/>
          <a:ext cx="5270202" cy="3495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106274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190601" y="26227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190600" y="2277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5F0A4EE-E722-3099-727C-B8FE5984E9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583331"/>
              </p:ext>
            </p:extLst>
          </p:nvPr>
        </p:nvGraphicFramePr>
        <p:xfrm>
          <a:off x="401717" y="888196"/>
          <a:ext cx="7956472" cy="4103380"/>
        </p:xfrm>
        <a:graphic>
          <a:graphicData uri="http://schemas.openxmlformats.org/drawingml/2006/table">
            <a:tbl>
              <a:tblPr firstRow="1" bandRow="1">
                <a:tableStyleId>{B61E1900-6FC4-4FE9-848B-018F896DA16B}</a:tableStyleId>
              </a:tblPr>
              <a:tblGrid>
                <a:gridCol w="1441371">
                  <a:extLst>
                    <a:ext uri="{9D8B030D-6E8A-4147-A177-3AD203B41FA5}">
                      <a16:colId xmlns:a16="http://schemas.microsoft.com/office/drawing/2014/main" val="1752287730"/>
                    </a:ext>
                  </a:extLst>
                </a:gridCol>
                <a:gridCol w="2994573">
                  <a:extLst>
                    <a:ext uri="{9D8B030D-6E8A-4147-A177-3AD203B41FA5}">
                      <a16:colId xmlns:a16="http://schemas.microsoft.com/office/drawing/2014/main" val="3589023706"/>
                    </a:ext>
                  </a:extLst>
                </a:gridCol>
                <a:gridCol w="3520528">
                  <a:extLst>
                    <a:ext uri="{9D8B030D-6E8A-4147-A177-3AD203B41FA5}">
                      <a16:colId xmlns:a16="http://schemas.microsoft.com/office/drawing/2014/main" val="2855380946"/>
                    </a:ext>
                  </a:extLst>
                </a:gridCol>
              </a:tblGrid>
              <a:tr h="397679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Конкуренты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Высшие учебные заведения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Академии делового этикета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597929"/>
                  </a:ext>
                </a:extLst>
              </a:tr>
              <a:tr h="190738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594253"/>
                  </a:ext>
                </a:extLst>
              </a:tr>
              <a:tr h="165838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9900FF"/>
                          </a:solidFill>
                        </a:rPr>
                        <a:t>-наглядность;</a:t>
                      </a:r>
                      <a:endParaRPr lang="en-US" dirty="0">
                        <a:solidFill>
                          <a:srgbClr val="9900FF"/>
                        </a:solidFill>
                      </a:endParaRPr>
                    </a:p>
                    <a:p>
                      <a:r>
                        <a:rPr lang="ru-RU" dirty="0">
                          <a:solidFill>
                            <a:srgbClr val="9900FF"/>
                          </a:solidFill>
                        </a:rPr>
                        <a:t>-сосредоточенность; </a:t>
                      </a:r>
                      <a:endParaRPr lang="en-US" dirty="0">
                        <a:solidFill>
                          <a:srgbClr val="9900FF"/>
                        </a:solidFill>
                      </a:endParaRPr>
                    </a:p>
                    <a:p>
                      <a:pPr fontAlgn="base"/>
                      <a:r>
                        <a:rPr lang="ru-RU" sz="1400" b="0" i="0" u="none" strike="noStrike" cap="none" dirty="0">
                          <a:solidFill>
                            <a:srgbClr val="9900FF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-адаптивность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сценарии могут меняться в зависимости от потребностей;</a:t>
                      </a:r>
                    </a:p>
                    <a:p>
                      <a:pPr fontAlgn="base"/>
                      <a:r>
                        <a:rPr lang="ru-RU" sz="1400" b="0" i="0" u="none" strike="noStrike" cap="none" dirty="0">
                          <a:solidFill>
                            <a:srgbClr val="9900FF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-универсальность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один и тот же комплект оборудования может использоваться для различных VR-программ;</a:t>
                      </a:r>
                    </a:p>
                    <a:p>
                      <a:r>
                        <a:rPr lang="ru-RU" dirty="0">
                          <a:solidFill>
                            <a:srgbClr val="9900FF"/>
                          </a:solidFill>
                        </a:rPr>
                        <a:t>-эффективность. </a:t>
                      </a:r>
                      <a:r>
                        <a:rPr lang="ru-RU" i="1" dirty="0"/>
                        <a:t>Опираясь на уже проведенные эксперименты, можно утверждать, что результативность обучения с применением VR минимум на 10% выше, чем классического формата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311441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32B468-2083-1C44-CDB7-D35DF11F5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601" y="1409437"/>
            <a:ext cx="1865725" cy="478391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графический дизайн, График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1C49AB99-0E73-D6DC-9B81-18F00719F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259" y="1792401"/>
            <a:ext cx="1365662" cy="13143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1A2A28-531F-4A6B-4AE1-82371220A1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9600" y="2088579"/>
            <a:ext cx="2043479" cy="10181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FCAA3FD-2F4A-37A3-1EEB-78908FD0E8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7504" y="1348876"/>
            <a:ext cx="940417" cy="739703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Шрифт, рукописный текст, текс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59E190B-183F-1370-E5AC-5019839EB9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33" y="1286464"/>
            <a:ext cx="1173374" cy="1173374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коро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53347C8-69DE-8EB8-75DC-6818D429018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5162" b="30343"/>
          <a:stretch/>
        </p:blipFill>
        <p:spPr>
          <a:xfrm>
            <a:off x="4934533" y="2434382"/>
            <a:ext cx="1509130" cy="672332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Шрифт, черный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B29739E-98E3-4880-CDA6-71B5C9ABC6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2384" y="2344103"/>
            <a:ext cx="863234" cy="76261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EC1A0DE-58A1-FA2E-E9F0-4EBDBDB392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05449" y="1369843"/>
            <a:ext cx="1577900" cy="1055918"/>
          </a:xfrm>
          <a:prstGeom prst="rect">
            <a:avLst/>
          </a:prstGeom>
        </p:spPr>
      </p:pic>
      <p:pic>
        <p:nvPicPr>
          <p:cNvPr id="18" name="Google Shape;191;p30">
            <a:extLst>
              <a:ext uri="{FF2B5EF4-FFF2-40B4-BE49-F238E27FC236}">
                <a16:creationId xmlns:a16="http://schemas.microsoft.com/office/drawing/2014/main" id="{E3AE3855-A6C3-C15B-4714-35529A6C2DC8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91182" y="3248079"/>
            <a:ext cx="1287612" cy="1362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/>
        </p:nvSpPr>
        <p:spPr>
          <a:xfrm>
            <a:off x="359637" y="1005627"/>
            <a:ext cx="69366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1" i="0" u="none" strike="noStrike" cap="none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</a:t>
            </a:r>
            <a:r>
              <a:rPr lang="en-US" sz="1600" b="1" i="0" u="none" strike="noStrike" cap="none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B2B </a:t>
            </a:r>
            <a:r>
              <a:rPr lang="ru-RU" sz="1600" b="1" i="0" u="none" strike="noStrike" cap="none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и </a:t>
            </a:r>
            <a:r>
              <a:rPr lang="en-US" sz="1600" b="1" i="0" u="none" strike="noStrike" cap="none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B2G</a:t>
            </a:r>
            <a:endParaRPr b="1" i="0" u="none" strike="noStrike" cap="none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198316" y="273881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3"/>
          <p:cNvSpPr txBox="1">
            <a:spLocks noGrp="1"/>
          </p:cNvSpPr>
          <p:nvPr>
            <p:ph type="title"/>
          </p:nvPr>
        </p:nvSpPr>
        <p:spPr>
          <a:xfrm>
            <a:off x="198316" y="2219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БИЗНЕС-МОДЕЛЬ</a:t>
            </a:r>
            <a:endParaRPr lang="ru-RU" sz="3000" dirty="0">
              <a:solidFill>
                <a:schemeClr val="lt1"/>
              </a:solidFill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9FAE7D55-D6FD-1D18-E236-706ADF9FA5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4420014"/>
              </p:ext>
            </p:extLst>
          </p:nvPr>
        </p:nvGraphicFramePr>
        <p:xfrm>
          <a:off x="2876242" y="104094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35C62CF-C883-8EFF-EC2E-550ACD42C0C3}"/>
              </a:ext>
            </a:extLst>
          </p:cNvPr>
          <p:cNvSpPr/>
          <p:nvPr/>
        </p:nvSpPr>
        <p:spPr>
          <a:xfrm>
            <a:off x="304800" y="1434360"/>
            <a:ext cx="3528060" cy="355197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2A861-6E2B-57AD-6AD3-45A5BC6BC7C5}"/>
              </a:ext>
            </a:extLst>
          </p:cNvPr>
          <p:cNvSpPr txBox="1"/>
          <p:nvPr/>
        </p:nvSpPr>
        <p:spPr>
          <a:xfrm>
            <a:off x="401716" y="1517268"/>
            <a:ext cx="3263504" cy="3289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/>
              <a:t>100 ч. (полный курс);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/>
              <a:t>Чек-листы, смоделированные кейсы для </a:t>
            </a:r>
            <a:r>
              <a:rPr lang="en-US" sz="1600" dirty="0"/>
              <a:t>VR-</a:t>
            </a:r>
            <a:r>
              <a:rPr lang="ru-RU" sz="1600" dirty="0"/>
              <a:t>тренажёра;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VR-симуляторы по навыкам общения с клиентами;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Экскурсии с панорамами и видео 360.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1200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F9E5AD0-C881-C840-7162-B624DA33738F}"/>
              </a:ext>
            </a:extLst>
          </p:cNvPr>
          <p:cNvGrpSpPr/>
          <p:nvPr/>
        </p:nvGrpSpPr>
        <p:grpSpPr>
          <a:xfrm>
            <a:off x="6652894" y="650080"/>
            <a:ext cx="1539525" cy="1421133"/>
            <a:chOff x="2454821" y="178981"/>
            <a:chExt cx="1592756" cy="1592756"/>
          </a:xfrm>
        </p:grpSpPr>
        <p:sp>
          <p:nvSpPr>
            <p:cNvPr id="4" name="Shape 3">
              <a:extLst>
                <a:ext uri="{FF2B5EF4-FFF2-40B4-BE49-F238E27FC236}">
                  <a16:creationId xmlns:a16="http://schemas.microsoft.com/office/drawing/2014/main" id="{304325BB-51C8-5AE5-0125-4DDB9F3124C6}"/>
                </a:ext>
              </a:extLst>
            </p:cNvPr>
            <p:cNvSpPr/>
            <p:nvPr/>
          </p:nvSpPr>
          <p:spPr>
            <a:xfrm rot="20700000">
              <a:off x="2454821" y="178981"/>
              <a:ext cx="1592756" cy="1592756"/>
            </a:xfrm>
            <a:prstGeom prst="gear6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Shape 4">
              <a:extLst>
                <a:ext uri="{FF2B5EF4-FFF2-40B4-BE49-F238E27FC236}">
                  <a16:creationId xmlns:a16="http://schemas.microsoft.com/office/drawing/2014/main" id="{6556E5B8-91F3-9CF6-183B-C8F76D586B08}"/>
                </a:ext>
              </a:extLst>
            </p:cNvPr>
            <p:cNvSpPr txBox="1"/>
            <p:nvPr/>
          </p:nvSpPr>
          <p:spPr>
            <a:xfrm>
              <a:off x="2804160" y="528320"/>
              <a:ext cx="894080" cy="8940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050" kern="1200" dirty="0">
                  <a:solidFill>
                    <a:schemeClr val="bg2"/>
                  </a:solidFill>
                </a:rPr>
                <a:t>Взаимодействие с блогерами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7D100092-7A83-133E-107D-6860FD27A6E2}"/>
              </a:ext>
            </a:extLst>
          </p:cNvPr>
          <p:cNvGrpSpPr/>
          <p:nvPr/>
        </p:nvGrpSpPr>
        <p:grpSpPr>
          <a:xfrm>
            <a:off x="5719765" y="98064"/>
            <a:ext cx="1209112" cy="1143893"/>
            <a:chOff x="2454821" y="178981"/>
            <a:chExt cx="1592756" cy="1592756"/>
          </a:xfrm>
        </p:grpSpPr>
        <p:sp>
          <p:nvSpPr>
            <p:cNvPr id="9" name="Shape 8">
              <a:extLst>
                <a:ext uri="{FF2B5EF4-FFF2-40B4-BE49-F238E27FC236}">
                  <a16:creationId xmlns:a16="http://schemas.microsoft.com/office/drawing/2014/main" id="{829AB147-D0B3-598D-EC83-BA71A6C93FCE}"/>
                </a:ext>
              </a:extLst>
            </p:cNvPr>
            <p:cNvSpPr/>
            <p:nvPr/>
          </p:nvSpPr>
          <p:spPr>
            <a:xfrm rot="20700000">
              <a:off x="2454821" y="178981"/>
              <a:ext cx="1592756" cy="1592756"/>
            </a:xfrm>
            <a:prstGeom prst="gear6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Shape 4">
              <a:extLst>
                <a:ext uri="{FF2B5EF4-FFF2-40B4-BE49-F238E27FC236}">
                  <a16:creationId xmlns:a16="http://schemas.microsoft.com/office/drawing/2014/main" id="{838E3C08-18FD-8B1C-A9D9-6BF61DF22B5E}"/>
                </a:ext>
              </a:extLst>
            </p:cNvPr>
            <p:cNvSpPr txBox="1"/>
            <p:nvPr/>
          </p:nvSpPr>
          <p:spPr>
            <a:xfrm>
              <a:off x="2804160" y="528320"/>
              <a:ext cx="894080" cy="8940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900" kern="1200" dirty="0">
                  <a:solidFill>
                    <a:schemeClr val="bg2"/>
                  </a:solidFill>
                </a:rPr>
                <a:t>нетворкинг</a:t>
              </a:r>
            </a:p>
          </p:txBody>
        </p:sp>
      </p:grpSp>
      <p:sp>
        <p:nvSpPr>
          <p:cNvPr id="11" name="Стрелка: круговая 10">
            <a:extLst>
              <a:ext uri="{FF2B5EF4-FFF2-40B4-BE49-F238E27FC236}">
                <a16:creationId xmlns:a16="http://schemas.microsoft.com/office/drawing/2014/main" id="{C86A22E8-B24E-811E-829E-19E051D3C2A5}"/>
              </a:ext>
            </a:extLst>
          </p:cNvPr>
          <p:cNvSpPr/>
          <p:nvPr/>
        </p:nvSpPr>
        <p:spPr>
          <a:xfrm>
            <a:off x="6165194" y="221981"/>
            <a:ext cx="2326689" cy="2088599"/>
          </a:xfrm>
          <a:prstGeom prst="circularArrow">
            <a:avLst>
              <a:gd name="adj1" fmla="val 4687"/>
              <a:gd name="adj2" fmla="val 299029"/>
              <a:gd name="adj3" fmla="val 2513083"/>
              <a:gd name="adj4" fmla="val 18709852"/>
              <a:gd name="adj5" fmla="val 5469"/>
            </a:avLst>
          </a:prstGeom>
        </p:spPr>
        <p:style>
          <a:lnRef idx="0">
            <a:schemeClr val="dk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Стрелка: круговая 11">
            <a:extLst>
              <a:ext uri="{FF2B5EF4-FFF2-40B4-BE49-F238E27FC236}">
                <a16:creationId xmlns:a16="http://schemas.microsoft.com/office/drawing/2014/main" id="{A5E30CD5-AC67-BE9C-3730-39BD7ECDD4E9}"/>
              </a:ext>
            </a:extLst>
          </p:cNvPr>
          <p:cNvSpPr/>
          <p:nvPr/>
        </p:nvSpPr>
        <p:spPr>
          <a:xfrm rot="7503436">
            <a:off x="5537609" y="-192873"/>
            <a:ext cx="1693908" cy="1854950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</p:spPr>
        <p:style>
          <a:lnRef idx="0">
            <a:schemeClr val="dk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907865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8AD1711-616F-6FC9-A550-E013AB7D22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8" r="2627"/>
          <a:stretch/>
        </p:blipFill>
        <p:spPr>
          <a:xfrm>
            <a:off x="132737" y="785327"/>
            <a:ext cx="8426786" cy="4219975"/>
          </a:xfrm>
          <a:custGeom>
            <a:avLst/>
            <a:gdLst/>
            <a:ahLst/>
            <a:cxnLst/>
            <a:rect l="l" t="t" r="r" b="b"/>
            <a:pathLst>
              <a:path w="8426786" h="4219975">
                <a:moveTo>
                  <a:pt x="2646707" y="2648356"/>
                </a:moveTo>
                <a:cubicBezTo>
                  <a:pt x="2375666" y="2648356"/>
                  <a:pt x="2155943" y="2855311"/>
                  <a:pt x="2155943" y="3110602"/>
                </a:cubicBezTo>
                <a:cubicBezTo>
                  <a:pt x="2155943" y="3365893"/>
                  <a:pt x="2375666" y="3572848"/>
                  <a:pt x="2646707" y="3572848"/>
                </a:cubicBezTo>
                <a:cubicBezTo>
                  <a:pt x="2917748" y="3572848"/>
                  <a:pt x="3137471" y="3365893"/>
                  <a:pt x="3137471" y="3110602"/>
                </a:cubicBezTo>
                <a:cubicBezTo>
                  <a:pt x="3137471" y="2855311"/>
                  <a:pt x="2917748" y="2648356"/>
                  <a:pt x="2646707" y="2648356"/>
                </a:cubicBezTo>
                <a:close/>
                <a:moveTo>
                  <a:pt x="5773971" y="2618700"/>
                </a:moveTo>
                <a:cubicBezTo>
                  <a:pt x="5502930" y="2618700"/>
                  <a:pt x="5283207" y="2825655"/>
                  <a:pt x="5283207" y="3080946"/>
                </a:cubicBezTo>
                <a:cubicBezTo>
                  <a:pt x="5283207" y="3336237"/>
                  <a:pt x="5502930" y="3543192"/>
                  <a:pt x="5773971" y="3543192"/>
                </a:cubicBezTo>
                <a:cubicBezTo>
                  <a:pt x="6045012" y="3543192"/>
                  <a:pt x="6264735" y="3336237"/>
                  <a:pt x="6264735" y="3080946"/>
                </a:cubicBezTo>
                <a:cubicBezTo>
                  <a:pt x="6264735" y="2825655"/>
                  <a:pt x="6045012" y="2618700"/>
                  <a:pt x="5773971" y="2618700"/>
                </a:cubicBezTo>
                <a:close/>
                <a:moveTo>
                  <a:pt x="1117927" y="1623704"/>
                </a:moveTo>
                <a:cubicBezTo>
                  <a:pt x="846885" y="1623704"/>
                  <a:pt x="627162" y="1830659"/>
                  <a:pt x="627162" y="2085950"/>
                </a:cubicBezTo>
                <a:cubicBezTo>
                  <a:pt x="627162" y="2341241"/>
                  <a:pt x="846885" y="2548196"/>
                  <a:pt x="1117927" y="2548196"/>
                </a:cubicBezTo>
                <a:cubicBezTo>
                  <a:pt x="1388968" y="2548196"/>
                  <a:pt x="1608691" y="2341241"/>
                  <a:pt x="1608691" y="2085950"/>
                </a:cubicBezTo>
                <a:cubicBezTo>
                  <a:pt x="1608691" y="1830659"/>
                  <a:pt x="1388968" y="1623704"/>
                  <a:pt x="1117927" y="1623704"/>
                </a:cubicBezTo>
                <a:close/>
                <a:moveTo>
                  <a:pt x="7265190" y="1587092"/>
                </a:moveTo>
                <a:cubicBezTo>
                  <a:pt x="6923976" y="1587092"/>
                  <a:pt x="6647368" y="1794047"/>
                  <a:pt x="6647368" y="2049338"/>
                </a:cubicBezTo>
                <a:cubicBezTo>
                  <a:pt x="6647368" y="2304629"/>
                  <a:pt x="6923976" y="2511584"/>
                  <a:pt x="7265190" y="2511584"/>
                </a:cubicBezTo>
                <a:cubicBezTo>
                  <a:pt x="7606404" y="2511584"/>
                  <a:pt x="7883012" y="2304629"/>
                  <a:pt x="7883012" y="2049338"/>
                </a:cubicBezTo>
                <a:cubicBezTo>
                  <a:pt x="7883012" y="1794047"/>
                  <a:pt x="7606404" y="1587092"/>
                  <a:pt x="7265190" y="1587092"/>
                </a:cubicBezTo>
                <a:close/>
                <a:moveTo>
                  <a:pt x="4222093" y="1488641"/>
                </a:moveTo>
                <a:cubicBezTo>
                  <a:pt x="3847379" y="1488641"/>
                  <a:pt x="3543612" y="1756066"/>
                  <a:pt x="3543612" y="2085951"/>
                </a:cubicBezTo>
                <a:cubicBezTo>
                  <a:pt x="3543612" y="2415836"/>
                  <a:pt x="3847379" y="2683261"/>
                  <a:pt x="4222093" y="2683261"/>
                </a:cubicBezTo>
                <a:cubicBezTo>
                  <a:pt x="4596808" y="2683261"/>
                  <a:pt x="4900575" y="2415836"/>
                  <a:pt x="4900575" y="2085951"/>
                </a:cubicBezTo>
                <a:cubicBezTo>
                  <a:pt x="4900575" y="1756066"/>
                  <a:pt x="4596808" y="1488641"/>
                  <a:pt x="4222093" y="1488641"/>
                </a:cubicBezTo>
                <a:close/>
                <a:moveTo>
                  <a:pt x="5773972" y="662601"/>
                </a:moveTo>
                <a:cubicBezTo>
                  <a:pt x="5452221" y="662601"/>
                  <a:pt x="5191390" y="869556"/>
                  <a:pt x="5191390" y="1124847"/>
                </a:cubicBezTo>
                <a:cubicBezTo>
                  <a:pt x="5191390" y="1380138"/>
                  <a:pt x="5452221" y="1587093"/>
                  <a:pt x="5773972" y="1587093"/>
                </a:cubicBezTo>
                <a:cubicBezTo>
                  <a:pt x="6095723" y="1587093"/>
                  <a:pt x="6356554" y="1380138"/>
                  <a:pt x="6356554" y="1124847"/>
                </a:cubicBezTo>
                <a:cubicBezTo>
                  <a:pt x="6356554" y="869556"/>
                  <a:pt x="6095723" y="662601"/>
                  <a:pt x="5773972" y="662601"/>
                </a:cubicBezTo>
                <a:close/>
                <a:moveTo>
                  <a:pt x="2658776" y="645266"/>
                </a:moveTo>
                <a:cubicBezTo>
                  <a:pt x="2387735" y="645266"/>
                  <a:pt x="2168012" y="852221"/>
                  <a:pt x="2168012" y="1107512"/>
                </a:cubicBezTo>
                <a:cubicBezTo>
                  <a:pt x="2168012" y="1267069"/>
                  <a:pt x="2253841" y="1407745"/>
                  <a:pt x="2384386" y="1490814"/>
                </a:cubicBezTo>
                <a:lnTo>
                  <a:pt x="2390011" y="1493690"/>
                </a:lnTo>
                <a:lnTo>
                  <a:pt x="2404227" y="1518358"/>
                </a:lnTo>
                <a:cubicBezTo>
                  <a:pt x="2492421" y="1641316"/>
                  <a:pt x="2641775" y="1722158"/>
                  <a:pt x="2811176" y="1722158"/>
                </a:cubicBezTo>
                <a:cubicBezTo>
                  <a:pt x="3082217" y="1722158"/>
                  <a:pt x="3301940" y="1515203"/>
                  <a:pt x="3301940" y="1259912"/>
                </a:cubicBezTo>
                <a:cubicBezTo>
                  <a:pt x="3301940" y="1100356"/>
                  <a:pt x="3216111" y="959680"/>
                  <a:pt x="3085566" y="876611"/>
                </a:cubicBezTo>
                <a:lnTo>
                  <a:pt x="3079940" y="873735"/>
                </a:lnTo>
                <a:lnTo>
                  <a:pt x="3065725" y="849067"/>
                </a:lnTo>
                <a:cubicBezTo>
                  <a:pt x="2977531" y="726108"/>
                  <a:pt x="2828177" y="645266"/>
                  <a:pt x="2658776" y="645266"/>
                </a:cubicBezTo>
                <a:close/>
                <a:moveTo>
                  <a:pt x="0" y="0"/>
                </a:moveTo>
                <a:lnTo>
                  <a:pt x="8426786" y="0"/>
                </a:lnTo>
                <a:lnTo>
                  <a:pt x="8426786" y="4219975"/>
                </a:lnTo>
                <a:lnTo>
                  <a:pt x="0" y="4219975"/>
                </a:lnTo>
                <a:close/>
              </a:path>
            </a:pathLst>
          </a:custGeom>
        </p:spPr>
      </p:pic>
      <p:sp>
        <p:nvSpPr>
          <p:cNvPr id="242" name="Google Shape;242;p34"/>
          <p:cNvSpPr txBox="1">
            <a:spLocks noGrp="1"/>
          </p:cNvSpPr>
          <p:nvPr>
            <p:ph type="title"/>
          </p:nvPr>
        </p:nvSpPr>
        <p:spPr>
          <a:xfrm>
            <a:off x="192498" y="138198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B2F42F-486C-B72C-AC78-F59A2C0D9994}"/>
              </a:ext>
            </a:extLst>
          </p:cNvPr>
          <p:cNvSpPr txBox="1"/>
          <p:nvPr/>
        </p:nvSpPr>
        <p:spPr>
          <a:xfrm>
            <a:off x="6698081" y="2593458"/>
            <a:ext cx="1376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algn="ctr">
              <a:spcBef>
                <a:spcPts val="1200"/>
              </a:spcBef>
              <a:buSzPts val="1800"/>
            </a:pPr>
            <a:r>
              <a:rPr lang="ru" sz="1200" dirty="0">
                <a:solidFill>
                  <a:schemeClr val="bg2"/>
                </a:solidFill>
              </a:rPr>
              <a:t>определена целевая аудитория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F7AF1707-3CFF-19ED-3D44-D97A33A7EB51}"/>
              </a:ext>
            </a:extLst>
          </p:cNvPr>
          <p:cNvSpPr/>
          <p:nvPr/>
        </p:nvSpPr>
        <p:spPr>
          <a:xfrm>
            <a:off x="3612398" y="2187429"/>
            <a:ext cx="1467464" cy="1415772"/>
          </a:xfrm>
          <a:prstGeom prst="ellipse">
            <a:avLst/>
          </a:prstGeom>
          <a:solidFill>
            <a:srgbClr val="100433"/>
          </a:solidFill>
          <a:ln>
            <a:solidFill>
              <a:srgbClr val="1004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1B9043-E893-CE59-8D62-93F893A8152B}"/>
              </a:ext>
            </a:extLst>
          </p:cNvPr>
          <p:cNvSpPr txBox="1"/>
          <p:nvPr/>
        </p:nvSpPr>
        <p:spPr>
          <a:xfrm>
            <a:off x="2143104" y="1587265"/>
            <a:ext cx="13549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участие в акселерационной программе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DC5B127-08ED-AD47-E266-865730089D9E}"/>
              </a:ext>
            </a:extLst>
          </p:cNvPr>
          <p:cNvSpPr txBox="1"/>
          <p:nvPr/>
        </p:nvSpPr>
        <p:spPr>
          <a:xfrm>
            <a:off x="339921" y="2685792"/>
            <a:ext cx="1592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algn="ctr">
              <a:spcBef>
                <a:spcPts val="1200"/>
              </a:spcBef>
              <a:buSzPts val="1800"/>
            </a:pPr>
            <a:r>
              <a:rPr lang="ru" sz="1200" dirty="0">
                <a:solidFill>
                  <a:schemeClr val="bg2"/>
                </a:solidFill>
              </a:rPr>
              <a:t>проработана идея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AF368E-D581-03C7-35C4-29D41B4EF905}"/>
              </a:ext>
            </a:extLst>
          </p:cNvPr>
          <p:cNvSpPr txBox="1"/>
          <p:nvPr/>
        </p:nvSpPr>
        <p:spPr>
          <a:xfrm>
            <a:off x="2050884" y="3644851"/>
            <a:ext cx="13549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algn="ctr">
              <a:spcBef>
                <a:spcPts val="1200"/>
              </a:spcBef>
              <a:buSzPts val="1800"/>
            </a:pPr>
            <a:r>
              <a:rPr lang="ru" sz="1200" dirty="0">
                <a:solidFill>
                  <a:schemeClr val="bg2"/>
                </a:solidFill>
              </a:rPr>
              <a:t>проведен анализ рынка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2BFF0E-46B8-E7E2-C2B8-0A09D182B5F6}"/>
              </a:ext>
            </a:extLst>
          </p:cNvPr>
          <p:cNvSpPr txBox="1"/>
          <p:nvPr/>
        </p:nvSpPr>
        <p:spPr>
          <a:xfrm>
            <a:off x="5177693" y="1541098"/>
            <a:ext cx="14246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algn="ctr">
              <a:spcBef>
                <a:spcPts val="1200"/>
              </a:spcBef>
              <a:buSzPts val="1800"/>
            </a:pPr>
            <a:r>
              <a:rPr lang="ru-RU" sz="1200" dirty="0">
                <a:solidFill>
                  <a:schemeClr val="bg2"/>
                </a:solidFill>
              </a:rPr>
              <a:t>п</a:t>
            </a:r>
            <a:r>
              <a:rPr lang="ru" sz="1200" dirty="0">
                <a:solidFill>
                  <a:schemeClr val="bg2"/>
                </a:solidFill>
              </a:rPr>
              <a:t>роведен анализ конкурентов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E61478-6704-700A-46A5-C8F5EB7FF0D5}"/>
              </a:ext>
            </a:extLst>
          </p:cNvPr>
          <p:cNvSpPr txBox="1"/>
          <p:nvPr/>
        </p:nvSpPr>
        <p:spPr>
          <a:xfrm>
            <a:off x="5176654" y="3552517"/>
            <a:ext cx="14246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algn="ctr">
              <a:spcBef>
                <a:spcPts val="1200"/>
              </a:spcBef>
              <a:buSzPts val="1800"/>
            </a:pPr>
            <a:r>
              <a:rPr lang="ru-RU" sz="1200" dirty="0">
                <a:solidFill>
                  <a:schemeClr val="bg2"/>
                </a:solidFill>
              </a:rPr>
              <a:t>п</a:t>
            </a:r>
            <a:r>
              <a:rPr lang="ru" sz="1200" dirty="0">
                <a:solidFill>
                  <a:schemeClr val="bg2"/>
                </a:solidFill>
              </a:rPr>
              <a:t>роведен социальный опрос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07F501-3593-A807-7907-4C1BDA9EFAC7}"/>
              </a:ext>
            </a:extLst>
          </p:cNvPr>
          <p:cNvSpPr txBox="1"/>
          <p:nvPr/>
        </p:nvSpPr>
        <p:spPr>
          <a:xfrm>
            <a:off x="3670434" y="2741425"/>
            <a:ext cx="1409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РЕЗУЛЬТАТЫ</a:t>
            </a:r>
          </a:p>
        </p:txBody>
      </p:sp>
      <p:sp>
        <p:nvSpPr>
          <p:cNvPr id="31" name="Google Shape;228;p33">
            <a:extLst>
              <a:ext uri="{FF2B5EF4-FFF2-40B4-BE49-F238E27FC236}">
                <a16:creationId xmlns:a16="http://schemas.microsoft.com/office/drawing/2014/main" id="{BBBDCD93-F8D4-A771-1664-5B8CC78382AE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Google Shape;229;p33">
            <a:extLst>
              <a:ext uri="{FF2B5EF4-FFF2-40B4-BE49-F238E27FC236}">
                <a16:creationId xmlns:a16="http://schemas.microsoft.com/office/drawing/2014/main" id="{A7A75690-BFB7-37B5-2788-59466055639C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74340A-AC58-03A5-BBF4-FEDB32221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0487" y="286484"/>
            <a:ext cx="3813600" cy="646300"/>
          </a:xfrm>
        </p:spPr>
        <p:txBody>
          <a:bodyPr/>
          <a:lstStyle/>
          <a:p>
            <a:r>
              <a:rPr lang="ru-RU" dirty="0"/>
              <a:t>ПЛАН РАЗВИТИЯ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F2F395C-8692-3A30-686D-9BF383DD29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9" t="11351" r="6678" b="19743"/>
          <a:stretch/>
        </p:blipFill>
        <p:spPr bwMode="auto">
          <a:xfrm>
            <a:off x="3060" y="952190"/>
            <a:ext cx="9140940" cy="3621882"/>
          </a:xfrm>
          <a:custGeom>
            <a:avLst/>
            <a:gdLst>
              <a:gd name="connsiteX0" fmla="*/ 3824287 w 9140940"/>
              <a:gd name="connsiteY0" fmla="*/ 2324101 h 3621882"/>
              <a:gd name="connsiteX1" fmla="*/ 3824287 w 9140940"/>
              <a:gd name="connsiteY1" fmla="*/ 3167064 h 3621882"/>
              <a:gd name="connsiteX2" fmla="*/ 5438773 w 9140940"/>
              <a:gd name="connsiteY2" fmla="*/ 3167064 h 3621882"/>
              <a:gd name="connsiteX3" fmla="*/ 5438773 w 9140940"/>
              <a:gd name="connsiteY3" fmla="*/ 2324101 h 3621882"/>
              <a:gd name="connsiteX4" fmla="*/ 188119 w 9140940"/>
              <a:gd name="connsiteY4" fmla="*/ 2324101 h 3621882"/>
              <a:gd name="connsiteX5" fmla="*/ 188119 w 9140940"/>
              <a:gd name="connsiteY5" fmla="*/ 3167064 h 3621882"/>
              <a:gd name="connsiteX6" fmla="*/ 2035969 w 9140940"/>
              <a:gd name="connsiteY6" fmla="*/ 3167064 h 3621882"/>
              <a:gd name="connsiteX7" fmla="*/ 2035969 w 9140940"/>
              <a:gd name="connsiteY7" fmla="*/ 2324101 h 3621882"/>
              <a:gd name="connsiteX8" fmla="*/ 7439024 w 9140940"/>
              <a:gd name="connsiteY8" fmla="*/ 2321722 h 3621882"/>
              <a:gd name="connsiteX9" fmla="*/ 7439024 w 9140940"/>
              <a:gd name="connsiteY9" fmla="*/ 2350294 h 3621882"/>
              <a:gd name="connsiteX10" fmla="*/ 7408068 w 9140940"/>
              <a:gd name="connsiteY10" fmla="*/ 2350294 h 3621882"/>
              <a:gd name="connsiteX11" fmla="*/ 7408068 w 9140940"/>
              <a:gd name="connsiteY11" fmla="*/ 3193257 h 3621882"/>
              <a:gd name="connsiteX12" fmla="*/ 9022555 w 9140940"/>
              <a:gd name="connsiteY12" fmla="*/ 3193257 h 3621882"/>
              <a:gd name="connsiteX13" fmla="*/ 9022555 w 9140940"/>
              <a:gd name="connsiteY13" fmla="*/ 3164685 h 3621882"/>
              <a:gd name="connsiteX14" fmla="*/ 9053511 w 9140940"/>
              <a:gd name="connsiteY14" fmla="*/ 3164685 h 3621882"/>
              <a:gd name="connsiteX15" fmla="*/ 9053511 w 9140940"/>
              <a:gd name="connsiteY15" fmla="*/ 2321722 h 3621882"/>
              <a:gd name="connsiteX16" fmla="*/ 2035969 w 9140940"/>
              <a:gd name="connsiteY16" fmla="*/ 271463 h 3621882"/>
              <a:gd name="connsiteX17" fmla="*/ 2035969 w 9140940"/>
              <a:gd name="connsiteY17" fmla="*/ 1114426 h 3621882"/>
              <a:gd name="connsiteX18" fmla="*/ 3650456 w 9140940"/>
              <a:gd name="connsiteY18" fmla="*/ 1114426 h 3621882"/>
              <a:gd name="connsiteX19" fmla="*/ 3650456 w 9140940"/>
              <a:gd name="connsiteY19" fmla="*/ 271463 h 3621882"/>
              <a:gd name="connsiteX20" fmla="*/ 5945980 w 9140940"/>
              <a:gd name="connsiteY20" fmla="*/ 245268 h 3621882"/>
              <a:gd name="connsiteX21" fmla="*/ 5945980 w 9140940"/>
              <a:gd name="connsiteY21" fmla="*/ 271462 h 3621882"/>
              <a:gd name="connsiteX22" fmla="*/ 5588454 w 9140940"/>
              <a:gd name="connsiteY22" fmla="*/ 271462 h 3621882"/>
              <a:gd name="connsiteX23" fmla="*/ 5588454 w 9140940"/>
              <a:gd name="connsiteY23" fmla="*/ 1114425 h 3621882"/>
              <a:gd name="connsiteX24" fmla="*/ 7322343 w 9140940"/>
              <a:gd name="connsiteY24" fmla="*/ 1114425 h 3621882"/>
              <a:gd name="connsiteX25" fmla="*/ 7322343 w 9140940"/>
              <a:gd name="connsiteY25" fmla="*/ 692943 h 3621882"/>
              <a:gd name="connsiteX26" fmla="*/ 7560467 w 9140940"/>
              <a:gd name="connsiteY26" fmla="*/ 692943 h 3621882"/>
              <a:gd name="connsiteX27" fmla="*/ 7560467 w 9140940"/>
              <a:gd name="connsiteY27" fmla="*/ 245268 h 3621882"/>
              <a:gd name="connsiteX28" fmla="*/ 0 w 9140940"/>
              <a:gd name="connsiteY28" fmla="*/ 0 h 3621882"/>
              <a:gd name="connsiteX29" fmla="*/ 9140940 w 9140940"/>
              <a:gd name="connsiteY29" fmla="*/ 0 h 3621882"/>
              <a:gd name="connsiteX30" fmla="*/ 9140940 w 9140940"/>
              <a:gd name="connsiteY30" fmla="*/ 3621882 h 3621882"/>
              <a:gd name="connsiteX31" fmla="*/ 0 w 9140940"/>
              <a:gd name="connsiteY31" fmla="*/ 3621882 h 3621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140940" h="3621882">
                <a:moveTo>
                  <a:pt x="3824287" y="2324101"/>
                </a:moveTo>
                <a:lnTo>
                  <a:pt x="3824287" y="3167064"/>
                </a:lnTo>
                <a:lnTo>
                  <a:pt x="5438773" y="3167064"/>
                </a:lnTo>
                <a:lnTo>
                  <a:pt x="5438773" y="2324101"/>
                </a:lnTo>
                <a:close/>
                <a:moveTo>
                  <a:pt x="188119" y="2324101"/>
                </a:moveTo>
                <a:lnTo>
                  <a:pt x="188119" y="3167064"/>
                </a:lnTo>
                <a:lnTo>
                  <a:pt x="2035969" y="3167064"/>
                </a:lnTo>
                <a:lnTo>
                  <a:pt x="2035969" y="2324101"/>
                </a:lnTo>
                <a:close/>
                <a:moveTo>
                  <a:pt x="7439024" y="2321722"/>
                </a:moveTo>
                <a:lnTo>
                  <a:pt x="7439024" y="2350294"/>
                </a:lnTo>
                <a:lnTo>
                  <a:pt x="7408068" y="2350294"/>
                </a:lnTo>
                <a:lnTo>
                  <a:pt x="7408068" y="3193257"/>
                </a:lnTo>
                <a:lnTo>
                  <a:pt x="9022555" y="3193257"/>
                </a:lnTo>
                <a:lnTo>
                  <a:pt x="9022555" y="3164685"/>
                </a:lnTo>
                <a:lnTo>
                  <a:pt x="9053511" y="3164685"/>
                </a:lnTo>
                <a:lnTo>
                  <a:pt x="9053511" y="2321722"/>
                </a:lnTo>
                <a:close/>
                <a:moveTo>
                  <a:pt x="2035969" y="271463"/>
                </a:moveTo>
                <a:lnTo>
                  <a:pt x="2035969" y="1114426"/>
                </a:lnTo>
                <a:lnTo>
                  <a:pt x="3650456" y="1114426"/>
                </a:lnTo>
                <a:lnTo>
                  <a:pt x="3650456" y="271463"/>
                </a:lnTo>
                <a:close/>
                <a:moveTo>
                  <a:pt x="5945980" y="245268"/>
                </a:moveTo>
                <a:lnTo>
                  <a:pt x="5945980" y="271462"/>
                </a:lnTo>
                <a:lnTo>
                  <a:pt x="5588454" y="271462"/>
                </a:lnTo>
                <a:lnTo>
                  <a:pt x="5588454" y="1114425"/>
                </a:lnTo>
                <a:lnTo>
                  <a:pt x="7322343" y="1114425"/>
                </a:lnTo>
                <a:lnTo>
                  <a:pt x="7322343" y="692943"/>
                </a:lnTo>
                <a:lnTo>
                  <a:pt x="7560467" y="692943"/>
                </a:lnTo>
                <a:lnTo>
                  <a:pt x="7560467" y="245268"/>
                </a:lnTo>
                <a:close/>
                <a:moveTo>
                  <a:pt x="0" y="0"/>
                </a:moveTo>
                <a:lnTo>
                  <a:pt x="9140940" y="0"/>
                </a:lnTo>
                <a:lnTo>
                  <a:pt x="9140940" y="3621882"/>
                </a:lnTo>
                <a:lnTo>
                  <a:pt x="0" y="362188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BE10218-4BAB-C698-61C5-78D7C5BC07A6}"/>
              </a:ext>
            </a:extLst>
          </p:cNvPr>
          <p:cNvSpPr txBox="1"/>
          <p:nvPr/>
        </p:nvSpPr>
        <p:spPr>
          <a:xfrm>
            <a:off x="-146315" y="3305576"/>
            <a:ext cx="228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400" b="0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Укомплектовать команду</a:t>
            </a:r>
            <a:endParaRPr lang="ru-RU" sz="1400" b="0" u="none" strike="noStrike" cap="none" dirty="0">
              <a:solidFill>
                <a:schemeClr val="bg2"/>
              </a:solidFill>
              <a:latin typeface="Raleway" panose="020B060402020202020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43B2E5-3C18-0E4B-7261-CBB0FAE8B6E0}"/>
              </a:ext>
            </a:extLst>
          </p:cNvPr>
          <p:cNvSpPr txBox="1"/>
          <p:nvPr/>
        </p:nvSpPr>
        <p:spPr>
          <a:xfrm>
            <a:off x="5349542" y="1376260"/>
            <a:ext cx="1978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Запуск пилотного проекта</a:t>
            </a:r>
            <a:endParaRPr lang="ru-RU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C55442-0CCF-6DE4-3E68-C637843F3830}"/>
              </a:ext>
            </a:extLst>
          </p:cNvPr>
          <p:cNvSpPr txBox="1"/>
          <p:nvPr/>
        </p:nvSpPr>
        <p:spPr>
          <a:xfrm>
            <a:off x="7100887" y="3305576"/>
            <a:ext cx="20431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Запуск маркетинга и продвижение проекта </a:t>
            </a:r>
            <a:endParaRPr lang="ru-RU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F50021-074A-92DA-DF2E-412F3F6AF299}"/>
              </a:ext>
            </a:extLst>
          </p:cNvPr>
          <p:cNvSpPr txBox="1"/>
          <p:nvPr/>
        </p:nvSpPr>
        <p:spPr>
          <a:xfrm>
            <a:off x="3428172" y="3244020"/>
            <a:ext cx="238422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u="none" strike="noStrike" cap="none" dirty="0">
                <a:solidFill>
                  <a:schemeClr val="bg2"/>
                </a:solidFill>
                <a:latin typeface="Raleway" panose="020B0604020202020204" charset="-52"/>
              </a:rPr>
              <a:t>Разработать программное обеспечение для обучения деловому</a:t>
            </a:r>
            <a:r>
              <a:rPr lang="ru-RU" sz="1400" b="0" u="none" strike="noStrike" cap="none" baseline="0" dirty="0">
                <a:solidFill>
                  <a:schemeClr val="bg2"/>
                </a:solidFill>
                <a:latin typeface="Raleway" panose="020B0604020202020204" charset="-52"/>
              </a:rPr>
              <a:t> этикету</a:t>
            </a:r>
            <a:endParaRPr lang="ru-RU" sz="1400" b="0" u="none" strike="noStrike" cap="none" dirty="0">
              <a:solidFill>
                <a:schemeClr val="bg2"/>
              </a:solidFill>
              <a:latin typeface="Raleway" panose="020B0604020202020204" charset="-52"/>
            </a:endParaRPr>
          </a:p>
        </p:txBody>
      </p:sp>
      <p:sp>
        <p:nvSpPr>
          <p:cNvPr id="23" name="Google Shape;270;p36">
            <a:extLst>
              <a:ext uri="{FF2B5EF4-FFF2-40B4-BE49-F238E27FC236}">
                <a16:creationId xmlns:a16="http://schemas.microsoft.com/office/drawing/2014/main" id="{F1358386-356D-A99B-2E3A-A0E6B1CD2B49}"/>
              </a:ext>
            </a:extLst>
          </p:cNvPr>
          <p:cNvSpPr/>
          <p:nvPr/>
        </p:nvSpPr>
        <p:spPr>
          <a:xfrm>
            <a:off x="382762" y="14896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71;p36">
            <a:extLst>
              <a:ext uri="{FF2B5EF4-FFF2-40B4-BE49-F238E27FC236}">
                <a16:creationId xmlns:a16="http://schemas.microsoft.com/office/drawing/2014/main" id="{5D35C738-0F21-D151-10BD-58EBCB761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6738" y="22294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28;p33">
            <a:extLst>
              <a:ext uri="{FF2B5EF4-FFF2-40B4-BE49-F238E27FC236}">
                <a16:creationId xmlns:a16="http://schemas.microsoft.com/office/drawing/2014/main" id="{E1D418B5-85EC-DFDD-D767-4CE54CBF8047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" name="Google Shape;229;p33">
            <a:extLst>
              <a:ext uri="{FF2B5EF4-FFF2-40B4-BE49-F238E27FC236}">
                <a16:creationId xmlns:a16="http://schemas.microsoft.com/office/drawing/2014/main" id="{7D246822-D8C5-477D-2C46-B01831FE7CA3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22B3C1-B6B1-EE80-E0EA-46448FB790BA}"/>
              </a:ext>
            </a:extLst>
          </p:cNvPr>
          <p:cNvSpPr txBox="1"/>
          <p:nvPr/>
        </p:nvSpPr>
        <p:spPr>
          <a:xfrm>
            <a:off x="1632862" y="952190"/>
            <a:ext cx="241994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Подача заявки на конкурс с целью получения финансирования на реализацию пилотного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964194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>
            <a:spLocks noGrp="1"/>
          </p:cNvSpPr>
          <p:nvPr>
            <p:ph type="title"/>
          </p:nvPr>
        </p:nvSpPr>
        <p:spPr>
          <a:xfrm>
            <a:off x="401716" y="98047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  <p:graphicFrame>
        <p:nvGraphicFramePr>
          <p:cNvPr id="253" name="Google Shape;253;p35"/>
          <p:cNvGraphicFramePr/>
          <p:nvPr/>
        </p:nvGraphicFramePr>
        <p:xfrm>
          <a:off x="391832" y="1067342"/>
          <a:ext cx="7532109" cy="3234278"/>
        </p:xfrm>
        <a:graphic>
          <a:graphicData uri="http://schemas.openxmlformats.org/drawingml/2006/table">
            <a:tbl>
              <a:tblPr>
                <a:noFill/>
                <a:tableStyleId>{B61E1900-6FC4-4FE9-848B-018F896DA16B}</a:tableStyleId>
              </a:tblPr>
              <a:tblGrid>
                <a:gridCol w="251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69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Инфо об участнике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161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Окорокова Татьяна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Студентка</a:t>
                      </a:r>
                      <a:r>
                        <a:rPr lang="ru-RU" sz="1100" u="none" strike="noStrike" cap="none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2 курса, направления подготовки «Международные отношения»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161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Дырдова Мария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Студентка</a:t>
                      </a:r>
                      <a:r>
                        <a:rPr lang="ru-RU" sz="1100" u="none" strike="noStrike" cap="none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3 курса, направления подготовки «Международные отношения»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161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Голикова Арина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lang="ru"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Рыжков Роман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Белов Александр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Студенты</a:t>
                      </a:r>
                      <a:r>
                        <a:rPr lang="ru-RU" sz="1100" u="none" strike="noStrike" cap="none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2 и 3 курсов, направления подготовки «Международные отношения»</a:t>
                      </a:r>
                      <a:endParaRPr lang="ru-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6" name="Google Shape;25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673707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7"/>
          <p:cNvSpPr txBox="1">
            <a:spLocks noGrp="1"/>
          </p:cNvSpPr>
          <p:nvPr>
            <p:ph type="title"/>
          </p:nvPr>
        </p:nvSpPr>
        <p:spPr>
          <a:xfrm>
            <a:off x="1487692" y="6234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3" name="Google Shape;283;p37"/>
          <p:cNvSpPr txBox="1">
            <a:spLocks noGrp="1"/>
          </p:cNvSpPr>
          <p:nvPr>
            <p:ph type="body" idx="1"/>
          </p:nvPr>
        </p:nvSpPr>
        <p:spPr>
          <a:xfrm>
            <a:off x="2346050" y="1762250"/>
            <a:ext cx="42537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Окорокова Татьяна Геннадьевна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студентка 2-го курса ПГУ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Тел.: +7-965-880-08-84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e-mail: okorokova2021@inbox.ru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6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</TotalTime>
  <Words>631</Words>
  <Application>Microsoft Office PowerPoint</Application>
  <PresentationFormat>Экран (16:9)</PresentationFormat>
  <Paragraphs>131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Times New Roman</vt:lpstr>
      <vt:lpstr>Helvetica Neue</vt:lpstr>
      <vt:lpstr>Arial</vt:lpstr>
      <vt:lpstr>Calibri</vt:lpstr>
      <vt:lpstr>Raleway</vt:lpstr>
      <vt:lpstr>Raleway SemiBold</vt:lpstr>
      <vt:lpstr>PF Regal Text Pro RegularA</vt:lpstr>
      <vt:lpstr>Century Gothic</vt:lpstr>
      <vt:lpstr>Wingdings</vt:lpstr>
      <vt:lpstr>Simple Light</vt:lpstr>
      <vt:lpstr>Simple Light</vt:lpstr>
      <vt:lpstr>VR-ETIK</vt:lpstr>
      <vt:lpstr>Презентация PowerPoint</vt:lpstr>
      <vt:lpstr>Презентация PowerPoint</vt:lpstr>
      <vt:lpstr>ПРОБЛЕМА</vt:lpstr>
      <vt:lpstr>VR как решение проблемы</vt:lpstr>
      <vt:lpstr>Презентация PowerPoint</vt:lpstr>
      <vt:lpstr>РЫНОК</vt:lpstr>
      <vt:lpstr>КОНКУРЕНТЫ</vt:lpstr>
      <vt:lpstr>БИЗНЕС-МОДЕЛЬ</vt:lpstr>
      <vt:lpstr>ТЕКУЩИЕ РЕЗУЛЬТАТЫ</vt:lpstr>
      <vt:lpstr>ПЛАН РАЗВИТИЯ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VR-ETIK</dc:title>
  <dc:creator>Мария</dc:creator>
  <cp:lastModifiedBy>Мария Дырдова</cp:lastModifiedBy>
  <cp:revision>49</cp:revision>
  <dcterms:modified xsi:type="dcterms:W3CDTF">2023-11-12T18:45:20Z</dcterms:modified>
</cp:coreProperties>
</file>