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y="6858000" cx="12192000"/>
  <p:notesSz cx="6858000" cy="9144000"/>
  <p:embeddedFontLst>
    <p:embeddedFont>
      <p:font typeface="Montserrat SemiBold"/>
      <p:regular r:id="rId28"/>
      <p:bold r:id="rId29"/>
      <p:italic r:id="rId30"/>
      <p:boldItalic r:id="rId31"/>
    </p:embeddedFont>
    <p:embeddedFont>
      <p:font typeface="Montserrat"/>
      <p:regular r:id="rId32"/>
      <p:bold r:id="rId33"/>
      <p:italic r:id="rId34"/>
      <p:boldItalic r:id="rId3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36" roundtripDataSignature="AMtx7mg3nGIgCbyUGf1pdUZVYUfEhtyAO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font" Target="fonts/MontserratSemiBold-regular.fntdata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MontserratSemiBold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MontserratSemiBold-boldItalic.fntdata"/><Relationship Id="rId30" Type="http://schemas.openxmlformats.org/officeDocument/2006/relationships/font" Target="fonts/MontserratSemiBold-italic.fntdata"/><Relationship Id="rId11" Type="http://schemas.openxmlformats.org/officeDocument/2006/relationships/slide" Target="slides/slide6.xml"/><Relationship Id="rId33" Type="http://schemas.openxmlformats.org/officeDocument/2006/relationships/font" Target="fonts/Montserrat-bold.fntdata"/><Relationship Id="rId10" Type="http://schemas.openxmlformats.org/officeDocument/2006/relationships/slide" Target="slides/slide5.xml"/><Relationship Id="rId32" Type="http://schemas.openxmlformats.org/officeDocument/2006/relationships/font" Target="fonts/Montserrat-regular.fntdata"/><Relationship Id="rId13" Type="http://schemas.openxmlformats.org/officeDocument/2006/relationships/slide" Target="slides/slide8.xml"/><Relationship Id="rId35" Type="http://schemas.openxmlformats.org/officeDocument/2006/relationships/font" Target="fonts/Montserrat-boldItalic.fntdata"/><Relationship Id="rId12" Type="http://schemas.openxmlformats.org/officeDocument/2006/relationships/slide" Target="slides/slide7.xml"/><Relationship Id="rId34" Type="http://schemas.openxmlformats.org/officeDocument/2006/relationships/font" Target="fonts/Montserrat-italic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36" Type="http://customschemas.google.com/relationships/presentationmetadata" Target="meta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28cf0a8c3a1_0_2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28cf0a8c3a1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28cf0a8c3a1_0_3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28cf0a8c3a1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28cf0a8c3a1_0_4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28cf0a8c3a1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28cf0a8c3a1_0_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28cf0a8c3a1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28cf0a8c3a1_0_1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28cf0a8c3a1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28cf0a8c3a1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28cf0a8c3a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28cf0a8c3a1_2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g28cf0a8c3a1_2_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28cf0a8c3a1_0_5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28cf0a8c3a1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2.png"/><Relationship Id="rId3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4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1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>
  <p:cSld name="Титульный слайд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9"/>
          <p:cNvSpPr txBox="1"/>
          <p:nvPr>
            <p:ph type="ctrTitle"/>
          </p:nvPr>
        </p:nvSpPr>
        <p:spPr>
          <a:xfrm>
            <a:off x="838200" y="3699308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Montserrat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7" name="Google Shape;17;p1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34284">
            <a:off x="4980296" y="-2062469"/>
            <a:ext cx="9125111" cy="9125111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19"/>
          <p:cNvSpPr/>
          <p:nvPr>
            <p:ph idx="2" type="pic"/>
          </p:nvPr>
        </p:nvSpPr>
        <p:spPr>
          <a:xfrm rot="1524309">
            <a:off x="7955092" y="748640"/>
            <a:ext cx="3325214" cy="3077177"/>
          </a:xfrm>
          <a:prstGeom prst="rect">
            <a:avLst/>
          </a:prstGeom>
          <a:noFill/>
          <a:ln>
            <a:noFill/>
          </a:ln>
        </p:spPr>
      </p:sp>
      <p:pic>
        <p:nvPicPr>
          <p:cNvPr id="19" name="Google Shape;19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8200" y="561975"/>
            <a:ext cx="727204" cy="6717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2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3" name="Google Shape;23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Титульный слайд">
  <p:cSld name="1_Титульный слайд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1"/>
          <p:cNvSpPr txBox="1"/>
          <p:nvPr>
            <p:ph type="ctrTitle"/>
          </p:nvPr>
        </p:nvSpPr>
        <p:spPr>
          <a:xfrm>
            <a:off x="838200" y="3699308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Montserrat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31" name="Google Shape;31;p2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8200" y="561975"/>
            <a:ext cx="727204" cy="67173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32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26835" y="299248"/>
            <a:ext cx="1232612" cy="11971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33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26835" y="858729"/>
            <a:ext cx="1232612" cy="11971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34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26835" y="1381125"/>
            <a:ext cx="1232612" cy="11971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26835" y="1906064"/>
            <a:ext cx="1232612" cy="11971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6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26835" y="2431147"/>
            <a:ext cx="1232612" cy="11971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26835" y="2953543"/>
            <a:ext cx="1232612" cy="11971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22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22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>
  <p:cSld name="Заголовок раздела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Google Shape;46;p2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23"/>
          <p:cNvSpPr txBox="1"/>
          <p:nvPr>
            <p:ph type="title"/>
          </p:nvPr>
        </p:nvSpPr>
        <p:spPr>
          <a:xfrm>
            <a:off x="838200" y="768350"/>
            <a:ext cx="10515600" cy="96293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Montserrat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>
  <p:cSld name="Только заголовок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56" name="Google Shape;56;p2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097790" y="2197099"/>
            <a:ext cx="5586209" cy="3061619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24"/>
          <p:cNvSpPr txBox="1"/>
          <p:nvPr>
            <p:ph idx="1" type="body"/>
          </p:nvPr>
        </p:nvSpPr>
        <p:spPr>
          <a:xfrm>
            <a:off x="839788" y="1746250"/>
            <a:ext cx="5157787" cy="44434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>
  <p:cSld name="Пустой слайд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62" name="Google Shape;62;p2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25"/>
          <p:cNvSpPr txBox="1"/>
          <p:nvPr>
            <p:ph idx="1" type="body"/>
          </p:nvPr>
        </p:nvSpPr>
        <p:spPr>
          <a:xfrm>
            <a:off x="1085850" y="1924050"/>
            <a:ext cx="10267950" cy="33718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7" name="Google Shape;67;p2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8" name="Google Shape;68;p2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9" name="Google Shape;69;p2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0" name="Google Shape;70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Пустой слайд" type="blank">
  <p:cSld name="BLANK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77" name="Google Shape;77;p2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Пустой слайд">
  <p:cSld name="2_Пустой слайд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Montserrat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2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85" name="Google Shape;85;p2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86" name="Google Shape;86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3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Montserrat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30"/>
          <p:cNvSpPr/>
          <p:nvPr>
            <p:ph idx="2" type="pic"/>
          </p:nvPr>
        </p:nvSpPr>
        <p:spPr>
          <a:xfrm>
            <a:off x="5183188" y="943562"/>
            <a:ext cx="6172200" cy="4917488"/>
          </a:xfrm>
          <a:prstGeom prst="rect">
            <a:avLst/>
          </a:prstGeom>
          <a:noFill/>
          <a:ln>
            <a:noFill/>
          </a:ln>
        </p:spPr>
      </p:sp>
      <p:sp>
        <p:nvSpPr>
          <p:cNvPr id="92" name="Google Shape;92;p3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93" name="Google Shape;93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8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b="1" i="0" sz="4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" name="Google Shape;8;p1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indent="-3302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2.png"/><Relationship Id="rId4" Type="http://schemas.openxmlformats.org/officeDocument/2006/relationships/image" Target="../media/image10.png"/><Relationship Id="rId5" Type="http://schemas.openxmlformats.org/officeDocument/2006/relationships/image" Target="../media/image18.png"/><Relationship Id="rId6" Type="http://schemas.openxmlformats.org/officeDocument/2006/relationships/image" Target="../media/image35.png"/><Relationship Id="rId7" Type="http://schemas.openxmlformats.org/officeDocument/2006/relationships/image" Target="../media/image3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5.png"/><Relationship Id="rId4" Type="http://schemas.openxmlformats.org/officeDocument/2006/relationships/image" Target="../media/image24.png"/><Relationship Id="rId5" Type="http://schemas.openxmlformats.org/officeDocument/2006/relationships/image" Target="../media/image28.png"/><Relationship Id="rId6" Type="http://schemas.openxmlformats.org/officeDocument/2006/relationships/image" Target="../media/image23.png"/><Relationship Id="rId7" Type="http://schemas.openxmlformats.org/officeDocument/2006/relationships/image" Target="../media/image2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7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6.png"/><Relationship Id="rId4" Type="http://schemas.openxmlformats.org/officeDocument/2006/relationships/image" Target="../media/image30.png"/><Relationship Id="rId5" Type="http://schemas.openxmlformats.org/officeDocument/2006/relationships/image" Target="../media/image31.png"/><Relationship Id="rId6" Type="http://schemas.openxmlformats.org/officeDocument/2006/relationships/image" Target="../media/image40.png"/><Relationship Id="rId7" Type="http://schemas.openxmlformats.org/officeDocument/2006/relationships/image" Target="../media/image3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4.png"/><Relationship Id="rId4" Type="http://schemas.openxmlformats.org/officeDocument/2006/relationships/image" Target="../media/image37.png"/><Relationship Id="rId5" Type="http://schemas.openxmlformats.org/officeDocument/2006/relationships/image" Target="../media/image38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9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"/>
          <p:cNvSpPr txBox="1"/>
          <p:nvPr>
            <p:ph type="ctrTitle"/>
          </p:nvPr>
        </p:nvSpPr>
        <p:spPr>
          <a:xfrm>
            <a:off x="3920450" y="3337925"/>
            <a:ext cx="11166300" cy="177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Montserrat"/>
              <a:buNone/>
            </a:pPr>
            <a:r>
              <a:rPr lang="ru-RU"/>
              <a:t>Умный офис </a:t>
            </a:r>
            <a:br>
              <a:rPr lang="ru-RU"/>
            </a:br>
            <a:r>
              <a:rPr lang="ru-RU" sz="3600"/>
              <a:t>для умных компаний</a:t>
            </a:r>
            <a:endParaRPr sz="3600"/>
          </a:p>
        </p:txBody>
      </p:sp>
      <p:sp>
        <p:nvSpPr>
          <p:cNvPr id="101" name="Google Shape;101;p1"/>
          <p:cNvSpPr/>
          <p:nvPr/>
        </p:nvSpPr>
        <p:spPr>
          <a:xfrm>
            <a:off x="1703809" y="618580"/>
            <a:ext cx="1848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cap="none" strike="noStrike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кейс Smart Office</a:t>
            </a:r>
            <a:endParaRPr sz="18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1"/>
          <p:cNvSpPr txBox="1"/>
          <p:nvPr/>
        </p:nvSpPr>
        <p:spPr>
          <a:xfrm>
            <a:off x="3920444" y="5317878"/>
            <a:ext cx="3844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Приложение для смартфона </a:t>
            </a:r>
            <a:br>
              <a:rPr b="1" lang="ru-RU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lang="ru-RU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Веб-платформа</a:t>
            </a:r>
            <a:endParaRPr b="1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3" name="Google Shape;103;p1"/>
          <p:cNvPicPr preferRelativeResize="0"/>
          <p:nvPr>
            <p:ph idx="4294967295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82125" y="1342950"/>
            <a:ext cx="2407500" cy="524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"/>
          <p:cNvSpPr/>
          <p:nvPr/>
        </p:nvSpPr>
        <p:spPr>
          <a:xfrm>
            <a:off x="993475" y="1275650"/>
            <a:ext cx="2618100" cy="231000"/>
          </a:xfrm>
          <a:prstGeom prst="roundRect">
            <a:avLst>
              <a:gd fmla="val 16667" name="adj"/>
            </a:avLst>
          </a:prstGeom>
          <a:solidFill>
            <a:srgbClr val="01000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05" name="Google Shape;105;p1"/>
          <p:cNvSpPr/>
          <p:nvPr/>
        </p:nvSpPr>
        <p:spPr>
          <a:xfrm>
            <a:off x="8742518" y="6424325"/>
            <a:ext cx="3347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команда NullPointerException</a:t>
            </a:r>
            <a:endParaRPr sz="18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2"/>
          <p:cNvPicPr preferRelativeResize="0"/>
          <p:nvPr/>
        </p:nvPicPr>
        <p:blipFill rotWithShape="1">
          <a:blip r:embed="rId3">
            <a:alphaModFix amt="57000"/>
          </a:blip>
          <a:srcRect b="0" l="0" r="0" t="0"/>
          <a:stretch/>
        </p:blipFill>
        <p:spPr>
          <a:xfrm>
            <a:off x="2165007" y="176212"/>
            <a:ext cx="9753600" cy="6505575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</a:pPr>
            <a:r>
              <a:rPr lang="ru-RU"/>
              <a:t>Проблема и проблемная ситуация</a:t>
            </a:r>
            <a:endParaRPr/>
          </a:p>
        </p:txBody>
      </p:sp>
      <p:sp>
        <p:nvSpPr>
          <p:cNvPr id="112" name="Google Shape;112;p2"/>
          <p:cNvSpPr txBox="1"/>
          <p:nvPr>
            <p:ph idx="1" type="body"/>
          </p:nvPr>
        </p:nvSpPr>
        <p:spPr>
          <a:xfrm>
            <a:off x="838200" y="1817250"/>
            <a:ext cx="81270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b="1" lang="ru-RU" sz="1800">
                <a:latin typeface="Montserrat"/>
                <a:ea typeface="Montserrat"/>
                <a:cs typeface="Montserrat"/>
                <a:sym typeface="Montserrat"/>
              </a:rPr>
              <a:t>Большую часть жизни люди проводят на работе. Ведь не зря говорят, что работа – второй дом. Но очень часто в офисе сотрудников отвлекают бытовые факторы, на которые работодатели тратят деньги.</a:t>
            </a:r>
            <a:endParaRPr b="1"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t/>
            </a:r>
            <a:endParaRPr b="1"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b="1" lang="ru-RU" sz="1800">
                <a:latin typeface="Montserrat"/>
                <a:ea typeface="Montserrat"/>
                <a:cs typeface="Montserrat"/>
                <a:sym typeface="Montserrat"/>
              </a:rPr>
              <a:t>Работодателю также необходимо следить за потреблением ресурсов в офисе и оптимизировать их потребление.</a:t>
            </a:r>
            <a:endParaRPr b="1"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t/>
            </a:r>
            <a:endParaRPr b="1" sz="18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3"/>
          <p:cNvPicPr preferRelativeResize="0"/>
          <p:nvPr/>
        </p:nvPicPr>
        <p:blipFill rotWithShape="1">
          <a:blip r:embed="rId3">
            <a:alphaModFix amt="37000"/>
          </a:blip>
          <a:srcRect b="0" l="0" r="0" t="0"/>
          <a:stretch/>
        </p:blipFill>
        <p:spPr>
          <a:xfrm>
            <a:off x="0" y="0"/>
            <a:ext cx="9520237" cy="68580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  <a:reflection blurRad="0" dir="5400000" dist="38100" endA="0" endPos="30000" fadeDir="5400012" kx="0" rotWithShape="0" algn="bl" stPos="0" sy="-100000" ky="0"/>
          </a:effectLst>
        </p:spPr>
      </p:pic>
      <p:sp>
        <p:nvSpPr>
          <p:cNvPr id="118" name="Google Shape;118;p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</a:pPr>
            <a:r>
              <a:rPr lang="ru-RU"/>
              <a:t>Актуальность</a:t>
            </a:r>
            <a:endParaRPr/>
          </a:p>
        </p:txBody>
      </p:sp>
      <p:sp>
        <p:nvSpPr>
          <p:cNvPr id="119" name="Google Shape;119;p3"/>
          <p:cNvSpPr txBox="1"/>
          <p:nvPr>
            <p:ph idx="1" type="body"/>
          </p:nvPr>
        </p:nvSpPr>
        <p:spPr>
          <a:xfrm>
            <a:off x="838200" y="1508675"/>
            <a:ext cx="81270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b="1" lang="ru-RU" sz="2000">
                <a:latin typeface="Montserrat"/>
                <a:ea typeface="Montserrat"/>
                <a:cs typeface="Montserrat"/>
                <a:sym typeface="Montserrat"/>
              </a:rPr>
              <a:t>Все больше и больше компаний переходят на формат работы hot desk, а также увеличивается число работников устроенных удалённо, выбирающих коворкинг в качестве рабочего места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0" name="Google Shape;120;p3"/>
          <p:cNvSpPr txBox="1"/>
          <p:nvPr>
            <p:ph idx="1" type="body"/>
          </p:nvPr>
        </p:nvSpPr>
        <p:spPr>
          <a:xfrm>
            <a:off x="12275500" y="1253400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b="1" lang="ru-RU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Решение проектом основной проблемы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b="1" lang="ru-RU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Уникальность идеи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b="1" lang="ru-RU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Работоспособность прототипа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b="1" lang="ru-RU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UX|UI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b="1" lang="ru-RU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Монетизация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b="1" lang="ru-RU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Презентация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b="1" lang="ru-RU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Компетентность команды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</a:pPr>
            <a:r>
              <a:rPr lang="ru-RU"/>
              <a:t>Целевая Аудитория</a:t>
            </a:r>
            <a:endParaRPr/>
          </a:p>
        </p:txBody>
      </p:sp>
      <p:sp>
        <p:nvSpPr>
          <p:cNvPr id="126" name="Google Shape;126;p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❖"/>
            </a:pPr>
            <a:r>
              <a:rPr b="1" lang="ru-RU" sz="1800">
                <a:latin typeface="Montserrat"/>
                <a:ea typeface="Montserrat"/>
                <a:cs typeface="Montserrat"/>
                <a:sym typeface="Montserrat"/>
              </a:rPr>
              <a:t>Средние (от 50 чел.) и крупные фирмы (50+) с офисами</a:t>
            </a:r>
            <a:endParaRPr b="1"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❖"/>
            </a:pPr>
            <a:r>
              <a:rPr b="1" lang="ru-RU" sz="1800">
                <a:latin typeface="Montserrat"/>
                <a:ea typeface="Montserrat"/>
                <a:cs typeface="Montserrat"/>
                <a:sym typeface="Montserrat"/>
              </a:rPr>
              <a:t>Коворкинги</a:t>
            </a:r>
            <a:endParaRPr b="1"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7" name="Google Shape;127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71550" y="2279350"/>
            <a:ext cx="5783850" cy="4135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</a:pPr>
            <a:r>
              <a:rPr lang="ru-RU"/>
              <a:t>Цели и задачи </a:t>
            </a:r>
            <a:endParaRPr/>
          </a:p>
        </p:txBody>
      </p:sp>
      <p:sp>
        <p:nvSpPr>
          <p:cNvPr id="133" name="Google Shape;133;p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r>
              <a:rPr lang="ru-RU"/>
              <a:t>-научиться работать в команде, выйти на инвестиционный уровень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r>
              <a:t/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r>
              <a:rPr lang="ru-RU"/>
              <a:t>-разработать мобильное приложение и веб-платформу “умный офис”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24875" y="3231525"/>
            <a:ext cx="7142250" cy="3368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56463" y="180400"/>
            <a:ext cx="7079083" cy="2926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</a:pPr>
            <a:r>
              <a:rPr lang="ru-RU"/>
              <a:t>Описание</a:t>
            </a:r>
            <a:endParaRPr/>
          </a:p>
        </p:txBody>
      </p:sp>
      <p:pic>
        <p:nvPicPr>
          <p:cNvPr id="145" name="Google Shape;145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8200" y="1372035"/>
            <a:ext cx="10515600" cy="51938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28cf0a8c3a1_0_27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АРХИТЕКТУРА</a:t>
            </a:r>
            <a:endParaRPr/>
          </a:p>
        </p:txBody>
      </p:sp>
      <p:pic>
        <p:nvPicPr>
          <p:cNvPr id="151" name="Google Shape;151;g28cf0a8c3a1_0_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66525" y="1507325"/>
            <a:ext cx="9258944" cy="48623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28cf0a8c3a1_0_36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АРХИТЕКТУРА</a:t>
            </a:r>
            <a:endParaRPr/>
          </a:p>
        </p:txBody>
      </p:sp>
      <p:pic>
        <p:nvPicPr>
          <p:cNvPr id="157" name="Google Shape;157;g28cf0a8c3a1_0_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843225"/>
            <a:ext cx="11887200" cy="31505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28cf0a8c3a1_0_42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КОНЦЕПЦИЯ ПОСТРОЕНИЯ АРХИТЕКТУРЫ</a:t>
            </a:r>
            <a:endParaRPr/>
          </a:p>
        </p:txBody>
      </p:sp>
      <p:pic>
        <p:nvPicPr>
          <p:cNvPr id="163" name="Google Shape;163;g28cf0a8c3a1_0_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4950" y="1779725"/>
            <a:ext cx="7077350" cy="4006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g28cf0a8c3a1_0_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20950" y="1109975"/>
            <a:ext cx="4268550" cy="4869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</a:pPr>
            <a:r>
              <a:rPr lang="ru-RU"/>
              <a:t>РЕШЕНИЕ</a:t>
            </a:r>
            <a:endParaRPr/>
          </a:p>
        </p:txBody>
      </p:sp>
      <p:pic>
        <p:nvPicPr>
          <p:cNvPr id="170" name="Google Shape;170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46038" y="1690699"/>
            <a:ext cx="7899925" cy="4702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</a:pPr>
            <a:r>
              <a:rPr lang="ru-RU"/>
              <a:t>Роли в приложении</a:t>
            </a:r>
            <a:endParaRPr/>
          </a:p>
        </p:txBody>
      </p:sp>
      <p:sp>
        <p:nvSpPr>
          <p:cNvPr id="176" name="Google Shape;176;p12"/>
          <p:cNvSpPr txBox="1"/>
          <p:nvPr>
            <p:ph idx="1" type="body"/>
          </p:nvPr>
        </p:nvSpPr>
        <p:spPr>
          <a:xfrm>
            <a:off x="8442649" y="1690688"/>
            <a:ext cx="3565849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</a:pPr>
            <a:r>
              <a:rPr b="1" lang="ru-RU" sz="2400">
                <a:latin typeface="Montserrat"/>
                <a:ea typeface="Montserrat"/>
                <a:cs typeface="Montserrat"/>
                <a:sym typeface="Montserrat"/>
              </a:rPr>
              <a:t>Работник офиса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</a:pPr>
            <a:r>
              <a:rPr b="1" lang="ru-RU" sz="2400">
                <a:latin typeface="Montserrat"/>
                <a:ea typeface="Montserrat"/>
                <a:cs typeface="Montserrat"/>
                <a:sym typeface="Montserrat"/>
              </a:rPr>
              <a:t>Администратор офиса</a:t>
            </a:r>
            <a:endParaRPr/>
          </a:p>
        </p:txBody>
      </p:sp>
      <p:pic>
        <p:nvPicPr>
          <p:cNvPr id="177" name="Google Shape;177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8200" y="1690688"/>
            <a:ext cx="7510432" cy="49839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</a:pPr>
            <a:r>
              <a:rPr lang="ru-RU"/>
              <a:t>Интерфейс работника</a:t>
            </a:r>
            <a:endParaRPr/>
          </a:p>
        </p:txBody>
      </p:sp>
      <p:pic>
        <p:nvPicPr>
          <p:cNvPr id="183" name="Google Shape;183;p13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8200" y="1690688"/>
            <a:ext cx="1995247" cy="4351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119164" y="1690688"/>
            <a:ext cx="1956689" cy="4351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361570" y="1674009"/>
            <a:ext cx="1956689" cy="43846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603976" y="1657329"/>
            <a:ext cx="1992395" cy="43846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882100" y="1657325"/>
            <a:ext cx="1995250" cy="43405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</a:pPr>
            <a:r>
              <a:rPr lang="ru-RU"/>
              <a:t>Интерфейс работника</a:t>
            </a:r>
            <a:endParaRPr/>
          </a:p>
        </p:txBody>
      </p:sp>
      <p:pic>
        <p:nvPicPr>
          <p:cNvPr id="193" name="Google Shape;193;p1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6314" y="1690688"/>
            <a:ext cx="1967902" cy="4351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676953" y="1690688"/>
            <a:ext cx="1967902" cy="43731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949985" y="1690688"/>
            <a:ext cx="1902266" cy="4351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157381" y="1690688"/>
            <a:ext cx="2047600" cy="44364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1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592439" y="1690688"/>
            <a:ext cx="2011749" cy="44364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28cf0a8c3a1_0_10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Интерфейс работника</a:t>
            </a:r>
            <a:endParaRPr/>
          </a:p>
        </p:txBody>
      </p:sp>
      <p:sp>
        <p:nvSpPr>
          <p:cNvPr id="203" name="Google Shape;203;g28cf0a8c3a1_0_10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4" name="Google Shape;204;g28cf0a8c3a1_0_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9262" y="1540925"/>
            <a:ext cx="11573475" cy="4920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28cf0a8c3a1_0_16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Интерфейс работника</a:t>
            </a:r>
            <a:endParaRPr/>
          </a:p>
        </p:txBody>
      </p:sp>
      <p:pic>
        <p:nvPicPr>
          <p:cNvPr id="210" name="Google Shape;210;g28cf0a8c3a1_0_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8988" y="1421225"/>
            <a:ext cx="11894024" cy="5000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</a:pPr>
            <a:r>
              <a:rPr lang="ru-RU"/>
              <a:t>Интерфейс администратора</a:t>
            </a:r>
            <a:endParaRPr/>
          </a:p>
        </p:txBody>
      </p:sp>
      <p:pic>
        <p:nvPicPr>
          <p:cNvPr id="216" name="Google Shape;216;p1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0052" y="1690688"/>
            <a:ext cx="1998760" cy="4351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06571" y="1690688"/>
            <a:ext cx="1954678" cy="4351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189008" y="1690688"/>
            <a:ext cx="1957478" cy="4351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509902" y="1690689"/>
            <a:ext cx="1963104" cy="4351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1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792339" y="1690688"/>
            <a:ext cx="1976751" cy="43513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28cf0a8c3a1_0_0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Интерфейс администратора</a:t>
            </a:r>
            <a:endParaRPr/>
          </a:p>
        </p:txBody>
      </p:sp>
      <p:pic>
        <p:nvPicPr>
          <p:cNvPr id="226" name="Google Shape;226;g28cf0a8c3a1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33672" y="1641797"/>
            <a:ext cx="2276775" cy="477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g28cf0a8c3a1_0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02797" y="1598012"/>
            <a:ext cx="2176422" cy="4862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g28cf0a8c3a1_0_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89169" y="1598012"/>
            <a:ext cx="2204860" cy="48623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28cf0a8c3a1_2_1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</a:pPr>
            <a:r>
              <a:rPr lang="ru-RU"/>
              <a:t>Монетизация</a:t>
            </a:r>
            <a:endParaRPr/>
          </a:p>
        </p:txBody>
      </p:sp>
      <p:sp>
        <p:nvSpPr>
          <p:cNvPr id="234" name="Google Shape;234;g28cf0a8c3a1_2_11"/>
          <p:cNvSpPr txBox="1"/>
          <p:nvPr>
            <p:ph idx="1" type="body"/>
          </p:nvPr>
        </p:nvSpPr>
        <p:spPr>
          <a:xfrm>
            <a:off x="596725" y="1897550"/>
            <a:ext cx="50808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r>
              <a:rPr lang="ru-RU"/>
              <a:t>Расчёт стоимости подписки исходя из параметров: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r>
              <a:t/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r>
              <a:rPr lang="ru-RU"/>
              <a:t>рубль\место +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r>
              <a:rPr lang="ru-RU"/>
              <a:t>рубль\ кв. метр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r>
              <a:t/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r>
              <a:rPr lang="ru-RU"/>
              <a:t>Параметры зависят во многом от цен на IoT.</a:t>
            </a:r>
            <a:endParaRPr/>
          </a:p>
          <a:p>
            <a:pPr indent="0" lvl="0" marL="1778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235" name="Google Shape;235;g28cf0a8c3a1_2_11"/>
          <p:cNvSpPr txBox="1"/>
          <p:nvPr>
            <p:ph idx="1" type="body"/>
          </p:nvPr>
        </p:nvSpPr>
        <p:spPr>
          <a:xfrm>
            <a:off x="5860425" y="1897550"/>
            <a:ext cx="58407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1778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r>
              <a:rPr lang="ru-RU"/>
              <a:t>Бизнес-модель: </a:t>
            </a:r>
            <a:endParaRPr/>
          </a:p>
          <a:p>
            <a:pPr indent="0" lvl="0" marL="1778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r>
              <a:rPr lang="ru-RU"/>
              <a:t>1. Существующие офисы: подписка на использование системы</a:t>
            </a:r>
            <a:endParaRPr/>
          </a:p>
          <a:p>
            <a:pPr indent="0" lvl="0" marL="1778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r>
              <a:rPr lang="ru-RU"/>
              <a:t>2. Новые (проектируемые) офисы: снижение стоимости подписки, если проектные решения предусматривают умные системы.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6"/>
          <p:cNvSpPr txBox="1"/>
          <p:nvPr>
            <p:ph type="title"/>
          </p:nvPr>
        </p:nvSpPr>
        <p:spPr>
          <a:xfrm>
            <a:off x="838200" y="281150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</a:pPr>
            <a:r>
              <a:rPr lang="ru-RU"/>
              <a:t>Команда проекта</a:t>
            </a:r>
            <a:endParaRPr/>
          </a:p>
        </p:txBody>
      </p:sp>
      <p:sp>
        <p:nvSpPr>
          <p:cNvPr id="241" name="Google Shape;241;p1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r>
              <a:rPr b="1" lang="ru-RU" sz="3000">
                <a:latin typeface="Arial"/>
                <a:ea typeface="Arial"/>
                <a:cs typeface="Arial"/>
                <a:sym typeface="Arial"/>
              </a:rPr>
              <a:t>Курявая Ульяна-дизайнер</a:t>
            </a:r>
            <a:endParaRPr b="1" sz="30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r>
              <a:rPr b="1" lang="ru-RU" sz="3000">
                <a:latin typeface="Arial"/>
                <a:ea typeface="Arial"/>
                <a:cs typeface="Arial"/>
                <a:sym typeface="Arial"/>
              </a:rPr>
              <a:t>Чирков Дмитрий – проектный менеджер</a:t>
            </a:r>
            <a:endParaRPr b="1" sz="30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r>
              <a:rPr b="1" lang="ru-RU" sz="3000">
                <a:latin typeface="Arial"/>
                <a:ea typeface="Arial"/>
                <a:cs typeface="Arial"/>
                <a:sym typeface="Arial"/>
              </a:rPr>
              <a:t>Журавлев Павел </a:t>
            </a:r>
            <a:r>
              <a:rPr b="1" lang="ru-RU" sz="3000">
                <a:latin typeface="Arial"/>
                <a:ea typeface="Arial"/>
                <a:cs typeface="Arial"/>
                <a:sym typeface="Arial"/>
              </a:rPr>
              <a:t>– проектный менеджер</a:t>
            </a:r>
            <a:endParaRPr b="1" sz="30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r>
              <a:rPr b="1" lang="ru-RU" sz="3000">
                <a:latin typeface="Arial"/>
                <a:ea typeface="Arial"/>
                <a:cs typeface="Arial"/>
                <a:sym typeface="Arial"/>
              </a:rPr>
              <a:t>Роман Шехин - фронтенд</a:t>
            </a:r>
            <a:endParaRPr b="1" sz="30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r>
              <a:rPr b="1" lang="ru-RU" sz="3000">
                <a:latin typeface="Arial"/>
                <a:ea typeface="Arial"/>
                <a:cs typeface="Arial"/>
                <a:sym typeface="Arial"/>
              </a:rPr>
              <a:t>Харисов Ильяс Ренатович  - бэкендер</a:t>
            </a:r>
            <a:endParaRPr b="1" sz="30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r>
              <a:rPr b="1" lang="ru-RU" sz="3000">
                <a:latin typeface="Arial"/>
                <a:ea typeface="Arial"/>
                <a:cs typeface="Arial"/>
                <a:sym typeface="Arial"/>
              </a:rPr>
              <a:t>Барашенков Николай Андреевич - бэкендер</a:t>
            </a:r>
            <a:endParaRPr b="1" sz="30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r>
              <a:t/>
            </a:r>
            <a:endParaRPr b="1" sz="30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28cf0a8c3a1_0_52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Конкуренты</a:t>
            </a:r>
            <a:endParaRPr/>
          </a:p>
        </p:txBody>
      </p:sp>
      <p:pic>
        <p:nvPicPr>
          <p:cNvPr id="247" name="Google Shape;247;g28cf0a8c3a1_0_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1250" y="1614625"/>
            <a:ext cx="11089503" cy="48623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</a:pPr>
            <a:r>
              <a:rPr lang="ru-RU"/>
              <a:t>Спасибо за просмотр!</a:t>
            </a:r>
            <a:endParaRPr/>
          </a:p>
        </p:txBody>
      </p:sp>
      <p:sp>
        <p:nvSpPr>
          <p:cNvPr id="253" name="Google Shape;253;p17"/>
          <p:cNvSpPr txBox="1"/>
          <p:nvPr>
            <p:ph idx="1" type="body"/>
          </p:nvPr>
        </p:nvSpPr>
        <p:spPr>
          <a:xfrm>
            <a:off x="838200" y="19018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b="1" lang="ru-RU" sz="1800">
                <a:latin typeface="Montserrat"/>
                <a:ea typeface="Montserrat"/>
                <a:cs typeface="Montserrat"/>
                <a:sym typeface="Montserrat"/>
              </a:rPr>
              <a:t>В надеждах, чтобы наш проект был </a:t>
            </a:r>
            <a:r>
              <a:rPr b="1" lang="ru-RU" sz="1800">
                <a:latin typeface="Montserrat"/>
                <a:ea typeface="Montserrat"/>
                <a:cs typeface="Montserrat"/>
                <a:sym typeface="Montserrat"/>
              </a:rPr>
              <a:t>распространён</a:t>
            </a:r>
            <a:r>
              <a:rPr b="1" lang="ru-RU" sz="1800">
                <a:latin typeface="Montserrat"/>
                <a:ea typeface="Montserrat"/>
                <a:cs typeface="Montserrat"/>
                <a:sym typeface="Montserrat"/>
              </a:rPr>
              <a:t> и использован на всей территории страны, чтобы работа в офисе была легкой, понятной, структурированной и комфортной!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b="1" lang="ru-RU" sz="1800">
                <a:latin typeface="Montserrat"/>
                <a:ea typeface="Montserrat"/>
                <a:cs typeface="Montserrat"/>
                <a:sym typeface="Montserrat"/>
              </a:rPr>
              <a:t>Ради хорошо организованного рабочего процесса!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2022-08-16T19:04:18Z</dcterms:created>
  <dc:creator>ku Tim</dc:creator>
</cp:coreProperties>
</file>