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1" r:id="rId5"/>
    <p:sldId id="286" r:id="rId6"/>
    <p:sldId id="291" r:id="rId7"/>
    <p:sldId id="301" r:id="rId8"/>
    <p:sldId id="30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24" userDrawn="1">
          <p15:clr>
            <a:srgbClr val="A4A3A4"/>
          </p15:clr>
        </p15:guide>
        <p15:guide id="3" orient="horz" pos="14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78" y="132"/>
      </p:cViewPr>
      <p:guideLst>
        <p:guide orient="horz" pos="2160"/>
        <p:guide pos="424"/>
        <p:guide orient="horz" pos="14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72500"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Приложение по подбору жилья на основе психологического теста</a:t>
            </a:r>
            <a:endParaRPr lang="ru-RU" sz="4000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Казаков Евгений</a:t>
            </a:r>
            <a:endParaRPr lang="ru-RU" dirty="0"/>
          </a:p>
          <a:p>
            <a:pPr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Халитова Ангелина</a:t>
            </a:r>
            <a:endParaRPr lang="ru-RU" dirty="0"/>
          </a:p>
          <a:p>
            <a:pPr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Миронов Евгений</a:t>
            </a: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875" y="881380"/>
            <a:ext cx="8185150" cy="17519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решение-алгоритм подбора жилья </a:t>
            </a:r>
            <a:r>
              <a:rPr lang="en-US" sz="3600" dirty="0"/>
              <a:t>“</a:t>
            </a:r>
            <a:r>
              <a:rPr lang="ru-RU" sz="3600" dirty="0"/>
              <a:t>Подбирайка</a:t>
            </a:r>
            <a:r>
              <a:rPr lang="en-US" sz="3600" dirty="0"/>
              <a:t>”</a:t>
            </a:r>
            <a:endParaRPr lang="en-US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00" y="3001010"/>
            <a:ext cx="10992485" cy="479742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 dirty="0"/>
              <a:t>Технические параметры научно-технических решений: </a:t>
            </a:r>
            <a:br>
              <a:rPr sz="2400" dirty="0"/>
            </a:br>
            <a:r>
              <a:rPr sz="2400" dirty="0"/>
              <a:t>1. Скорость работы</a:t>
            </a:r>
            <a:r>
              <a:rPr lang="ru-RU" sz="2400" dirty="0"/>
              <a:t>(около 1мс)</a:t>
            </a:r>
            <a:r>
              <a:rPr sz="2400" dirty="0"/>
              <a:t> и отзывчивост</a:t>
            </a:r>
            <a:r>
              <a:rPr lang="ru-RU" sz="2400" dirty="0"/>
              <a:t>ь</a:t>
            </a:r>
            <a:r>
              <a:rPr sz="2400" dirty="0"/>
              <a:t>. </a:t>
            </a:r>
            <a:br>
              <a:rPr sz="2400" dirty="0"/>
            </a:br>
            <a:r>
              <a:rPr sz="2400" dirty="0"/>
              <a:t>2. Функциональность</a:t>
            </a:r>
            <a:r>
              <a:rPr lang="ru-RU" sz="2400" dirty="0"/>
              <a:t>(большой выбор функций)</a:t>
            </a:r>
            <a:r>
              <a:rPr sz="2400" dirty="0"/>
              <a:t>. </a:t>
            </a:r>
            <a:br>
              <a:rPr sz="2400" dirty="0"/>
            </a:br>
            <a:r>
              <a:rPr sz="2400" dirty="0"/>
              <a:t>3. Удобство использования</a:t>
            </a:r>
            <a:r>
              <a:rPr lang="ru-RU" sz="2400" dirty="0"/>
              <a:t>(красивый и понятный интерфейс)</a:t>
            </a:r>
            <a:r>
              <a:rPr sz="2400" dirty="0"/>
              <a:t>. </a:t>
            </a:r>
            <a:br>
              <a:rPr sz="2400" dirty="0"/>
            </a:br>
            <a:r>
              <a:rPr sz="2400" dirty="0"/>
              <a:t>4. Совместимость</a:t>
            </a:r>
            <a:r>
              <a:rPr lang="ru-RU" sz="2400" dirty="0"/>
              <a:t>(проста и скорость интеграции)</a:t>
            </a:r>
            <a:r>
              <a:rPr sz="2400" dirty="0"/>
              <a:t>. </a:t>
            </a:r>
            <a:br>
              <a:rPr sz="2400" dirty="0"/>
            </a:br>
            <a:r>
              <a:rPr sz="2400" dirty="0"/>
              <a:t>5. Поддержка и обновления</a:t>
            </a:r>
            <a:r>
              <a:rPr lang="ru-RU" sz="2400" dirty="0"/>
              <a:t>(постоянная поддержка продукта)</a:t>
            </a:r>
            <a:r>
              <a:rPr sz="2400" dirty="0"/>
              <a:t>.</a:t>
            </a:r>
            <a:br>
              <a:rPr sz="2400" dirty="0"/>
            </a:br>
            <a:r>
              <a:rPr lang="ru-RU" sz="2400" dirty="0"/>
              <a:t>Авторская методология подбора жилья на основе психотипов личности</a:t>
            </a:r>
            <a:r>
              <a:rPr lang="ru-RU" dirty="0"/>
              <a:t>.</a:t>
            </a: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336550" y="1587500"/>
            <a:ext cx="11438255" cy="47605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Мы продаем возможность </a:t>
            </a:r>
            <a:r>
              <a:rPr lang="ru-RU" sz="2000" b="1" dirty="0"/>
              <a:t>повышения охвата</a:t>
            </a:r>
            <a:r>
              <a:rPr lang="ru-RU" sz="2000" dirty="0"/>
              <a:t> аудитори </a:t>
            </a:r>
            <a:r>
              <a:rPr lang="ru-RU" sz="2000" b="1" dirty="0"/>
              <a:t>для крупных агрегаторов </a:t>
            </a:r>
            <a:r>
              <a:rPr lang="ru-RU" sz="2000" dirty="0"/>
              <a:t>по недвижимости, так как наш севрис является </a:t>
            </a:r>
            <a:r>
              <a:rPr lang="ru-RU" sz="2000" b="1" dirty="0"/>
              <a:t>привлекательным</a:t>
            </a:r>
            <a:r>
              <a:rPr lang="ru-RU" sz="2000" dirty="0"/>
              <a:t> и </a:t>
            </a:r>
            <a:r>
              <a:rPr lang="ru-RU" sz="2000" b="1" dirty="0"/>
              <a:t>удобным</a:t>
            </a:r>
            <a:r>
              <a:rPr lang="ru-RU" sz="2000" dirty="0"/>
              <a:t> для пользователей.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Модель ценообразования предполагает </a:t>
            </a:r>
            <a:r>
              <a:rPr lang="ru-RU" sz="2000" b="1" dirty="0"/>
              <a:t>ежемесячная</a:t>
            </a:r>
            <a:r>
              <a:rPr lang="en-US" sz="2000" b="1" dirty="0"/>
              <a:t>/</a:t>
            </a:r>
            <a:r>
              <a:rPr lang="ru-RU" sz="2000" b="1" dirty="0"/>
              <a:t>годовая подписк</a:t>
            </a:r>
            <a:r>
              <a:rPr lang="ru-RU" sz="2000" dirty="0"/>
              <a:t>а.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Для привлечения агригаторов инструменты </a:t>
            </a:r>
            <a:r>
              <a:rPr lang="en-US" sz="2000" b="1" dirty="0"/>
              <a:t>B2B </a:t>
            </a:r>
            <a:r>
              <a:rPr lang="ru-RU" sz="2000" b="1" dirty="0"/>
              <a:t>маркетинга</a:t>
            </a:r>
            <a:r>
              <a:rPr lang="ru-RU" sz="2000" dirty="0"/>
              <a:t>, а для привлечения пользователей </a:t>
            </a:r>
            <a:r>
              <a:rPr lang="en-US" sz="2000" b="1" dirty="0"/>
              <a:t>B2C</a:t>
            </a:r>
            <a:r>
              <a:rPr lang="ru-RU" sz="2000" b="1" dirty="0"/>
              <a:t> маркетинг</a:t>
            </a:r>
            <a:r>
              <a:rPr lang="ru-RU" sz="2000" dirty="0"/>
              <a:t>.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br>
              <a:rPr lang="ru-RU" sz="2000" dirty="0"/>
            </a:br>
            <a:r>
              <a:rPr lang="ru-RU" sz="2000" dirty="0"/>
              <a:t>Структура расходов :разработка методологии подбора жилья по психотипу клиента.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</p:txBody>
      </p:sp>
      <p:sp>
        <p:nvSpPr>
          <p:cNvPr id="12" name="Текст 2"/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  <a:endParaRPr lang="ru-RU" sz="3600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/>
          <p:cNvGraphicFramePr/>
          <p:nvPr/>
        </p:nvGraphicFramePr>
        <p:xfrm>
          <a:off x="623570" y="1633855"/>
          <a:ext cx="11141075" cy="415671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228215"/>
                <a:gridCol w="2228215"/>
                <a:gridCol w="2228215"/>
                <a:gridCol w="2228215"/>
                <a:gridCol w="2228215"/>
              </a:tblGrid>
              <a:tr h="138557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Скорость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Gilroy-Bold"/>
                          <a:ea typeface="Gilroy-Bold"/>
                          <a:cs typeface="Gilroy-Bold"/>
                        </a:rPr>
                        <a:t>Стоимость</a:t>
                      </a:r>
                      <a:endParaRPr lang="ru-RU" b="0" dirty="0">
                        <a:solidFill>
                          <a:schemeClr val="tx1"/>
                        </a:solidFill>
                        <a:latin typeface="Gilroy-Bold"/>
                        <a:ea typeface="Gilroy-Bold"/>
                        <a:cs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Gilroy-Bold"/>
                          <a:ea typeface="Gilroy-Bold"/>
                          <a:cs typeface="Gilroy-Bold"/>
                        </a:rPr>
                        <a:t>Точность подбора</a:t>
                      </a:r>
                      <a:endParaRPr lang="ru-RU" b="0" dirty="0">
                        <a:solidFill>
                          <a:schemeClr val="tx1"/>
                        </a:solidFill>
                        <a:latin typeface="Gilroy-Bold"/>
                        <a:ea typeface="Gilroy-Bold"/>
                        <a:cs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Gilroy-Bold"/>
                          <a:ea typeface="Gilroy-Bold"/>
                          <a:cs typeface="Gilroy-Bold"/>
                        </a:rPr>
                        <a:t>Надежность</a:t>
                      </a:r>
                      <a:endParaRPr lang="ru-RU" b="0" dirty="0">
                        <a:solidFill>
                          <a:schemeClr val="tx1"/>
                        </a:solidFill>
                        <a:latin typeface="Gilroy-Bold"/>
                        <a:ea typeface="Gilroy-Bold"/>
                        <a:cs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38557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Агент по недвижимости</a:t>
                      </a:r>
                      <a:endParaRPr lang="ru-RU" altLang="en-US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Подбор квартир по критерию осуществляется неделю</a:t>
                      </a:r>
                      <a:endParaRPr lang="ru-RU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Платит непосредственно покупатель квартиры</a:t>
                      </a:r>
                      <a:endParaRPr lang="ru-RU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Присутствует человеческий фактор</a:t>
                      </a:r>
                      <a:endParaRPr lang="ru-RU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Вы не всегда найдете агента по недвижимости</a:t>
                      </a:r>
                      <a:endParaRPr lang="ru-RU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8557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</a:rPr>
                        <a:t>Наш продукт </a:t>
                      </a:r>
                      <a:r>
                        <a:rPr lang="en-US" dirty="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</a:rPr>
                        <a:t>“</a:t>
                      </a:r>
                      <a:r>
                        <a:rPr lang="ru-RU" altLang="en-US" dirty="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</a:rPr>
                        <a:t>Подбирайка</a:t>
                      </a:r>
                      <a:r>
                        <a:rPr lang="en-US" dirty="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</a:rPr>
                        <a:t>”</a:t>
                      </a:r>
                      <a:endParaRPr lang="en-US" dirty="0">
                        <a:solidFill>
                          <a:srgbClr val="1B1B1B"/>
                        </a:solidFill>
                        <a:latin typeface="Gilroy-Light"/>
                        <a:ea typeface="Gilroy-Light"/>
                        <a:cs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altLang="en-US" dirty="0"/>
                        <a:t>Моментальный вывод квартир по критерию</a:t>
                      </a:r>
                      <a:endParaRPr lang="ru-RU" altLang="en-US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altLang="en-US" dirty="0"/>
                        <a:t>Платит агрегатор</a:t>
                      </a:r>
                      <a:endParaRPr lang="ru-RU" altLang="en-US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altLang="en-US" dirty="0"/>
                        <a:t>Только бездушная машина</a:t>
                      </a:r>
                      <a:endParaRPr lang="ru-RU" altLang="en-US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altLang="en-US" dirty="0"/>
                        <a:t>Работает 24</a:t>
                      </a:r>
                      <a:r>
                        <a:rPr lang="en-US" altLang="en-US" dirty="0"/>
                        <a:t>/</a:t>
                      </a:r>
                      <a:r>
                        <a:rPr lang="ru-RU" altLang="en-US" dirty="0"/>
                        <a:t>7 пока не упадут сервера</a:t>
                      </a:r>
                      <a:endParaRPr lang="ru-RU" altLang="en-US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/>
          <p:cNvSpPr txBox="1"/>
          <p:nvPr/>
        </p:nvSpPr>
        <p:spPr>
          <a:xfrm>
            <a:off x="535483" y="1185049"/>
            <a:ext cx="4906312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Алгоритм работы</a:t>
            </a:r>
            <a:endParaRPr lang="ru-RU" sz="36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0" y="2107565"/>
            <a:ext cx="10210165" cy="44964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382760" y="226060"/>
            <a:ext cx="1574800" cy="122491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ctr" forceAA="0">
            <a:no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9382760" y="226060"/>
            <a:ext cx="1574800" cy="12242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no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HTML,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react,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css, 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js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6914515" y="55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Наши технологии</a:t>
            </a:r>
            <a:endParaRPr kumimoji="0" lang="ru-RU" altLang="en-US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/>
          <p:cNvSpPr txBox="1"/>
          <p:nvPr/>
        </p:nvSpPr>
        <p:spPr>
          <a:xfrm>
            <a:off x="535483" y="631011"/>
            <a:ext cx="4906312" cy="17519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 и рентабельность бизнеса</a:t>
            </a:r>
            <a:endParaRPr lang="ru-RU" sz="3600" dirty="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35305" y="2464435"/>
            <a:ext cx="3171190" cy="58229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100 агрегаторов</a:t>
            </a:r>
            <a:endParaRPr kumimoji="0" lang="ru-RU" alt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706495" y="2891155"/>
            <a:ext cx="4064000" cy="107505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10 клиентов в первый год</a:t>
            </a:r>
            <a:endParaRPr kumimoji="0" lang="ru-RU" alt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36550" y="4168140"/>
            <a:ext cx="4064000" cy="107505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Стоимость подписки 100000р в месяц</a:t>
            </a:r>
            <a:endParaRPr kumimoji="0" lang="ru-RU" alt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3706495" y="5243195"/>
            <a:ext cx="4064000" cy="107505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Окупаемость 7 месяцев</a:t>
            </a:r>
            <a:endParaRPr kumimoji="0" lang="ru-RU" alt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1"/>
          <a:stretch>
            <a:fillRect/>
          </a:stretch>
        </p:blipFill>
        <p:spPr>
          <a:xfrm>
            <a:off x="7195185" y="979170"/>
            <a:ext cx="4996815" cy="4899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1577</Words>
  <Application>WPS Presentation</Application>
  <PresentationFormat>Широкоэкранный</PresentationFormat>
  <Paragraphs>101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32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Segoe Print</vt:lpstr>
      <vt:lpstr>Gilroy-Light</vt:lpstr>
      <vt:lpstr>Helvetica Neue</vt:lpstr>
      <vt:lpstr>Gilroy-Bold</vt:lpstr>
      <vt:lpstr>Microsoft YaHei</vt:lpstr>
      <vt:lpstr>Arial Unicode MS</vt:lpstr>
      <vt:lpstr>Helvetica</vt:lpstr>
      <vt:lpstr>Bahnschrift</vt:lpstr>
      <vt:lpstr>Bahnschrift Light</vt:lpstr>
      <vt:lpstr>Bahnschrift SemiCondensed</vt:lpstr>
      <vt:lpstr>Bahnschrift SemiLight Condensed</vt:lpstr>
      <vt:lpstr>Bahnschrift SemiLight</vt:lpstr>
      <vt:lpstr>Calibri Light</vt:lpstr>
      <vt:lpstr>Calibri</vt:lpstr>
      <vt:lpstr>Gadugi</vt:lpstr>
      <vt:lpstr>Georgia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Eugene</cp:lastModifiedBy>
  <cp:revision>29</cp:revision>
  <dcterms:created xsi:type="dcterms:W3CDTF">2023-12-02T11:42:00Z</dcterms:created>
  <dcterms:modified xsi:type="dcterms:W3CDTF">2023-12-10T15:04:09Z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56B868D25AF34ECF858B9FEA2212B846_12</vt:lpwstr>
  </property>
  <property fmtid="{D5CDD505-2E9C-101B-9397-08002B2CF9AE}" pid="3" name="KSOProductBuildVer">
    <vt:lpwstr>1049-12.2.0.13359</vt:lpwstr>
  </property>
</Properties>
</file>