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Илья Машковский" userId="55404d938c1ccc91" providerId="LiveId" clId="{25AC92FE-6DC6-4B6D-8594-AA2571948971}"/>
    <pc:docChg chg="custSel addSld modSld">
      <pc:chgData name="Илья Машковский" userId="55404d938c1ccc91" providerId="LiveId" clId="{25AC92FE-6DC6-4B6D-8594-AA2571948971}" dt="2026-05-05T20:35:20.505" v="11"/>
      <pc:docMkLst>
        <pc:docMk/>
      </pc:docMkLst>
      <pc:sldChg chg="modSp add mod">
        <pc:chgData name="Илья Машковский" userId="55404d938c1ccc91" providerId="LiveId" clId="{25AC92FE-6DC6-4B6D-8594-AA2571948971}" dt="2026-05-05T20:33:47.058" v="2" actId="27636"/>
        <pc:sldMkLst>
          <pc:docMk/>
          <pc:sldMk cId="0" sldId="258"/>
        </pc:sldMkLst>
        <pc:spChg chg="mod">
          <ac:chgData name="Илья Машковский" userId="55404d938c1ccc91" providerId="LiveId" clId="{25AC92FE-6DC6-4B6D-8594-AA2571948971}" dt="2026-05-05T20:33:47.058" v="2" actId="27636"/>
          <ac:spMkLst>
            <pc:docMk/>
            <pc:sldMk cId="0" sldId="258"/>
            <ac:spMk id="415" creationId="{00000000-0000-0000-0000-000000000000}"/>
          </ac:spMkLst>
        </pc:spChg>
        <pc:spChg chg="mod">
          <ac:chgData name="Илья Машковский" userId="55404d938c1ccc91" providerId="LiveId" clId="{25AC92FE-6DC6-4B6D-8594-AA2571948971}" dt="2026-05-05T20:33:47.023" v="1" actId="27636"/>
          <ac:spMkLst>
            <pc:docMk/>
            <pc:sldMk cId="0" sldId="258"/>
            <ac:spMk id="416" creationId="{00000000-0000-0000-0000-000000000000}"/>
          </ac:spMkLst>
        </pc:spChg>
      </pc:sldChg>
      <pc:sldChg chg="add">
        <pc:chgData name="Илья Машковский" userId="55404d938c1ccc91" providerId="LiveId" clId="{25AC92FE-6DC6-4B6D-8594-AA2571948971}" dt="2026-05-05T20:33:58.052" v="3"/>
        <pc:sldMkLst>
          <pc:docMk/>
          <pc:sldMk cId="0" sldId="259"/>
        </pc:sldMkLst>
      </pc:sldChg>
      <pc:sldChg chg="modSp add mod">
        <pc:chgData name="Илья Машковский" userId="55404d938c1ccc91" providerId="LiveId" clId="{25AC92FE-6DC6-4B6D-8594-AA2571948971}" dt="2026-05-05T20:34:06.648" v="5" actId="27636"/>
        <pc:sldMkLst>
          <pc:docMk/>
          <pc:sldMk cId="0" sldId="260"/>
        </pc:sldMkLst>
        <pc:spChg chg="mod">
          <ac:chgData name="Илья Машковский" userId="55404d938c1ccc91" providerId="LiveId" clId="{25AC92FE-6DC6-4B6D-8594-AA2571948971}" dt="2026-05-05T20:34:06.648" v="5" actId="27636"/>
          <ac:spMkLst>
            <pc:docMk/>
            <pc:sldMk cId="0" sldId="260"/>
            <ac:spMk id="454" creationId="{00000000-0000-0000-0000-000000000000}"/>
          </ac:spMkLst>
        </pc:spChg>
      </pc:sldChg>
      <pc:sldChg chg="add">
        <pc:chgData name="Илья Машковский" userId="55404d938c1ccc91" providerId="LiveId" clId="{25AC92FE-6DC6-4B6D-8594-AA2571948971}" dt="2026-05-05T20:34:22.598" v="6"/>
        <pc:sldMkLst>
          <pc:docMk/>
          <pc:sldMk cId="0" sldId="261"/>
        </pc:sldMkLst>
      </pc:sldChg>
      <pc:sldChg chg="add">
        <pc:chgData name="Илья Машковский" userId="55404d938c1ccc91" providerId="LiveId" clId="{25AC92FE-6DC6-4B6D-8594-AA2571948971}" dt="2026-05-05T20:34:33.310" v="7"/>
        <pc:sldMkLst>
          <pc:docMk/>
          <pc:sldMk cId="0" sldId="262"/>
        </pc:sldMkLst>
      </pc:sldChg>
      <pc:sldChg chg="add">
        <pc:chgData name="Илья Машковский" userId="55404d938c1ccc91" providerId="LiveId" clId="{25AC92FE-6DC6-4B6D-8594-AA2571948971}" dt="2026-05-05T20:34:51.620" v="8"/>
        <pc:sldMkLst>
          <pc:docMk/>
          <pc:sldMk cId="0" sldId="263"/>
        </pc:sldMkLst>
      </pc:sldChg>
      <pc:sldChg chg="add">
        <pc:chgData name="Илья Машковский" userId="55404d938c1ccc91" providerId="LiveId" clId="{25AC92FE-6DC6-4B6D-8594-AA2571948971}" dt="2026-05-05T20:35:02.303" v="9"/>
        <pc:sldMkLst>
          <pc:docMk/>
          <pc:sldMk cId="0" sldId="264"/>
        </pc:sldMkLst>
      </pc:sldChg>
      <pc:sldChg chg="add">
        <pc:chgData name="Илья Машковский" userId="55404d938c1ccc91" providerId="LiveId" clId="{25AC92FE-6DC6-4B6D-8594-AA2571948971}" dt="2026-05-05T20:35:12.639" v="10"/>
        <pc:sldMkLst>
          <pc:docMk/>
          <pc:sldMk cId="0" sldId="265"/>
        </pc:sldMkLst>
      </pc:sldChg>
      <pc:sldChg chg="add">
        <pc:chgData name="Илья Машковский" userId="55404d938c1ccc91" providerId="LiveId" clId="{25AC92FE-6DC6-4B6D-8594-AA2571948971}" dt="2026-05-05T20:35:20.505" v="11"/>
        <pc:sldMkLst>
          <pc:docMk/>
          <pc:sldMk cId="0" sldId="266"/>
        </pc:sldMkLst>
      </pc:sldChg>
    </pc:docChg>
  </pc:docChgLst>
  <pc:docChgLst>
    <pc:chgData name="Илья Машковский" userId="55404d938c1ccc91" providerId="LiveId" clId="{CBC501D7-5792-4B58-BCF1-5051592E559F}"/>
    <pc:docChg chg="undo custSel modSld">
      <pc:chgData name="Илья Машковский" userId="55404d938c1ccc91" providerId="LiveId" clId="{CBC501D7-5792-4B58-BCF1-5051592E559F}" dt="2026-05-06T00:19:55.954" v="95" actId="1076"/>
      <pc:docMkLst>
        <pc:docMk/>
      </pc:docMkLst>
      <pc:sldChg chg="modSp mod">
        <pc:chgData name="Илья Машковский" userId="55404d938c1ccc91" providerId="LiveId" clId="{CBC501D7-5792-4B58-BCF1-5051592E559F}" dt="2026-05-06T00:14:41.119" v="8" actId="27636"/>
        <pc:sldMkLst>
          <pc:docMk/>
          <pc:sldMk cId="0" sldId="257"/>
        </pc:sldMkLst>
        <pc:spChg chg="mod">
          <ac:chgData name="Илья Машковский" userId="55404d938c1ccc91" providerId="LiveId" clId="{CBC501D7-5792-4B58-BCF1-5051592E559F}" dt="2026-05-06T00:14:41.119" v="8" actId="27636"/>
          <ac:spMkLst>
            <pc:docMk/>
            <pc:sldMk cId="0" sldId="257"/>
            <ac:spMk id="407" creationId="{00000000-0000-0000-0000-000000000000}"/>
          </ac:spMkLst>
        </pc:spChg>
      </pc:sldChg>
      <pc:sldChg chg="modSp mod">
        <pc:chgData name="Илья Машковский" userId="55404d938c1ccc91" providerId="LiveId" clId="{CBC501D7-5792-4B58-BCF1-5051592E559F}" dt="2026-05-06T00:14:41.149" v="9" actId="27636"/>
        <pc:sldMkLst>
          <pc:docMk/>
          <pc:sldMk cId="0" sldId="259"/>
        </pc:sldMkLst>
        <pc:spChg chg="mod">
          <ac:chgData name="Илья Машковский" userId="55404d938c1ccc91" providerId="LiveId" clId="{CBC501D7-5792-4B58-BCF1-5051592E559F}" dt="2026-05-06T00:14:41.149" v="9" actId="27636"/>
          <ac:spMkLst>
            <pc:docMk/>
            <pc:sldMk cId="0" sldId="259"/>
            <ac:spMk id="436" creationId="{00000000-0000-0000-0000-000000000000}"/>
          </ac:spMkLst>
        </pc:spChg>
      </pc:sldChg>
      <pc:sldChg chg="modSp mod">
        <pc:chgData name="Илья Машковский" userId="55404d938c1ccc91" providerId="LiveId" clId="{CBC501D7-5792-4B58-BCF1-5051592E559F}" dt="2026-05-06T00:14:41.161" v="10" actId="27636"/>
        <pc:sldMkLst>
          <pc:docMk/>
          <pc:sldMk cId="0" sldId="260"/>
        </pc:sldMkLst>
        <pc:spChg chg="mod">
          <ac:chgData name="Илья Машковский" userId="55404d938c1ccc91" providerId="LiveId" clId="{CBC501D7-5792-4B58-BCF1-5051592E559F}" dt="2026-05-06T00:14:41.161" v="10" actId="27636"/>
          <ac:spMkLst>
            <pc:docMk/>
            <pc:sldMk cId="0" sldId="260"/>
            <ac:spMk id="454" creationId="{00000000-0000-0000-0000-000000000000}"/>
          </ac:spMkLst>
        </pc:spChg>
      </pc:sldChg>
      <pc:sldChg chg="modSp mod">
        <pc:chgData name="Илья Машковский" userId="55404d938c1ccc91" providerId="LiveId" clId="{CBC501D7-5792-4B58-BCF1-5051592E559F}" dt="2026-05-06T00:14:41.173" v="11" actId="27636"/>
        <pc:sldMkLst>
          <pc:docMk/>
          <pc:sldMk cId="0" sldId="262"/>
        </pc:sldMkLst>
        <pc:spChg chg="mod">
          <ac:chgData name="Илья Машковский" userId="55404d938c1ccc91" providerId="LiveId" clId="{CBC501D7-5792-4B58-BCF1-5051592E559F}" dt="2026-05-06T00:14:41.173" v="11" actId="27636"/>
          <ac:spMkLst>
            <pc:docMk/>
            <pc:sldMk cId="0" sldId="262"/>
            <ac:spMk id="486" creationId="{00000000-0000-0000-0000-000000000000}"/>
          </ac:spMkLst>
        </pc:spChg>
      </pc:sldChg>
      <pc:sldChg chg="modSp mod">
        <pc:chgData name="Илья Машковский" userId="55404d938c1ccc91" providerId="LiveId" clId="{CBC501D7-5792-4B58-BCF1-5051592E559F}" dt="2026-05-06T00:19:55.954" v="95" actId="1076"/>
        <pc:sldMkLst>
          <pc:docMk/>
          <pc:sldMk cId="0" sldId="266"/>
        </pc:sldMkLst>
        <pc:graphicFrameChg chg="mod modGraphic">
          <ac:chgData name="Илья Машковский" userId="55404d938c1ccc91" providerId="LiveId" clId="{CBC501D7-5792-4B58-BCF1-5051592E559F}" dt="2026-05-06T00:19:55.954" v="95" actId="1076"/>
          <ac:graphicFrameMkLst>
            <pc:docMk/>
            <pc:sldMk cId="0" sldId="266"/>
            <ac:graphicFrameMk id="540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259D9-0D10-445E-B727-CCE1210418C3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788D6-2C7F-4C38-85AB-8555F2236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67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3d83f135b18_2_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g3d83f135b18_2_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3d83f135b18_2_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g3d83f135b18_2_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3d83f135b18_2_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g3d83f135b18_2_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3d83f135b18_2_3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g3d83f135b18_2_3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3d83f135b18_2_4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g3d83f135b18_2_4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d83f135b18_2_4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g3d83f135b18_2_4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d83f135b18_2_4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g3d83f135b18_2_4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g3d83f135b18_2_4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7" name="Google Shape;507;g3d83f135b18_2_4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050" tIns="33525" rIns="67050" bIns="335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3d83f135b18_2_4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67050" tIns="67050" rIns="67050" bIns="67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g3d83f135b18_2_4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18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18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18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39.png"/><Relationship Id="rId26" Type="http://schemas.openxmlformats.org/officeDocument/2006/relationships/image" Target="../media/image46.png"/><Relationship Id="rId3" Type="http://schemas.openxmlformats.org/officeDocument/2006/relationships/image" Target="../media/image25.png"/><Relationship Id="rId21" Type="http://schemas.openxmlformats.org/officeDocument/2006/relationships/image" Target="../media/image42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8.png"/><Relationship Id="rId25" Type="http://schemas.openxmlformats.org/officeDocument/2006/relationships/image" Target="../media/image45.png"/><Relationship Id="rId2" Type="http://schemas.openxmlformats.org/officeDocument/2006/relationships/image" Target="../media/image24.png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24" Type="http://schemas.openxmlformats.org/officeDocument/2006/relationships/image" Target="../media/image44.png"/><Relationship Id="rId5" Type="http://schemas.openxmlformats.org/officeDocument/2006/relationships/image" Target="../media/image27.png"/><Relationship Id="rId15" Type="http://schemas.openxmlformats.org/officeDocument/2006/relationships/image" Target="../media/image18.png"/><Relationship Id="rId23" Type="http://schemas.openxmlformats.org/officeDocument/2006/relationships/image" Target="../media/image23.png"/><Relationship Id="rId10" Type="http://schemas.openxmlformats.org/officeDocument/2006/relationships/image" Target="../media/image32.png"/><Relationship Id="rId19" Type="http://schemas.openxmlformats.org/officeDocument/2006/relationships/image" Target="../media/image40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Relationship Id="rId22" Type="http://schemas.openxmlformats.org/officeDocument/2006/relationships/image" Target="../media/image43.png"/><Relationship Id="rId27" Type="http://schemas.openxmlformats.org/officeDocument/2006/relationships/image" Target="../media/image4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D66CE-C1AF-A401-0279-059ECF3B11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0B99AF6-7844-1ED8-917A-E809E0640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18DE0F-995E-07E3-7F57-8D2BCA6C5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4B0DF1-1936-48E2-F1BE-019F4008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7EA2F8-08D1-B12F-58D6-60A29DDA1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54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6FB8D7-9D79-13E9-1104-991BEDACE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EF8539-EC34-65FE-83D1-579E52A9D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A03CCB-0668-20F4-589D-BC84786FF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806EF6-081F-C149-C88C-B4D2C022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B7E31-BA23-044A-35F9-5B565FB9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003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1243A-7D88-3168-7B7C-4F8F34633F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648676-4CD7-2622-391F-1B032F42F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B6C9D2-0D8F-E06B-AA48-2369FE6F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537EB-A175-10A2-B231-2A0A4C721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D58AD4-C9CA-F771-6AB3-A32E9C60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200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Рисунок с подписью">
  <p:cSld name="1_Рисунок с подписью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4" descr="preencode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"/>
            <a:ext cx="12192769" cy="2204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4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46921" y="0"/>
            <a:ext cx="2545849" cy="2202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4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" y="1"/>
            <a:ext cx="12192769" cy="2204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4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04782" y="1"/>
            <a:ext cx="2934117" cy="1091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238690" y="1090434"/>
            <a:ext cx="2263407" cy="762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 descr="preencoded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288367" y="496137"/>
            <a:ext cx="1051797" cy="678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 descr="preencoded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" y="960671"/>
            <a:ext cx="617575" cy="603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 descr="preencoded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178127" y="495576"/>
            <a:ext cx="1935219" cy="6787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 descr="preencoded.png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892540" y="314"/>
            <a:ext cx="755149" cy="2202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 descr="preencoded.png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64805" y="1659955"/>
            <a:ext cx="1036972" cy="551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 descr="preencoded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401505" y="1090434"/>
            <a:ext cx="754563" cy="609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 descr="preencoded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797627" y="495058"/>
            <a:ext cx="1394699" cy="686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 descr="preencoded.png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340045" y="1174210"/>
            <a:ext cx="838437" cy="678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 descr="preencoded.png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142368" y="1723666"/>
            <a:ext cx="838320" cy="48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 descr="preencoded.png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830633" y="306130"/>
            <a:ext cx="1874691" cy="4883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descr="preencoded.png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1811976" y="5593120"/>
            <a:ext cx="76227" cy="76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 descr="preencoded.png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313399" y="5621618"/>
            <a:ext cx="11506205" cy="19257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4"/>
          <p:cNvSpPr/>
          <p:nvPr/>
        </p:nvSpPr>
        <p:spPr>
          <a:xfrm rot="-600">
            <a:off x="9639301" y="6347514"/>
            <a:ext cx="2247948" cy="274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21951"/>
              </a:lnSpc>
              <a:spcBef>
                <a:spcPts val="0"/>
              </a:spcBef>
              <a:spcAft>
                <a:spcPts val="0"/>
              </a:spcAft>
              <a:buClr>
                <a:srgbClr val="071108"/>
              </a:buClr>
              <a:buSzPts val="1300"/>
              <a:buFont typeface="Onest Medium"/>
              <a:buNone/>
            </a:pPr>
            <a:r>
              <a:rPr lang="ru" sz="1733" b="0" i="0" u="none" strike="noStrike" cap="none">
                <a:solidFill>
                  <a:srgbClr val="071108"/>
                </a:solidFill>
                <a:latin typeface="Onest Medium"/>
                <a:ea typeface="Onest Medium"/>
                <a:cs typeface="Onest Medium"/>
                <a:sym typeface="Onest Medium"/>
              </a:rPr>
              <a:t>Волгоград, 2026</a:t>
            </a:r>
            <a:endParaRPr sz="1733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5" name="Google Shape;75;p14"/>
          <p:cNvPicPr preferRelativeResize="0"/>
          <p:nvPr/>
        </p:nvPicPr>
        <p:blipFill rotWithShape="1">
          <a:blip r:embed="rId19">
            <a:alphaModFix/>
          </a:blip>
          <a:srcRect l="8684" t="12228" r="13474" b="19142"/>
          <a:stretch/>
        </p:blipFill>
        <p:spPr>
          <a:xfrm>
            <a:off x="3315096" y="1196293"/>
            <a:ext cx="2052841" cy="568384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301186" y="2438829"/>
            <a:ext cx="10133503" cy="1402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4800" b="0">
                <a:latin typeface="Onest ExtraBold"/>
                <a:ea typeface="Onest ExtraBold"/>
                <a:cs typeface="Onest ExtraBold"/>
                <a:sym typeface="Onest ExtraBold"/>
              </a:defRPr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pic>
        <p:nvPicPr>
          <p:cNvPr id="77" name="Google Shape;77;p14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10906573" y="599859"/>
            <a:ext cx="1184283" cy="45360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4"/>
          <p:cNvSpPr/>
          <p:nvPr/>
        </p:nvSpPr>
        <p:spPr>
          <a:xfrm rot="-600">
            <a:off x="481531" y="6242405"/>
            <a:ext cx="4021428" cy="2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1951"/>
              </a:lnSpc>
              <a:spcBef>
                <a:spcPts val="0"/>
              </a:spcBef>
              <a:spcAft>
                <a:spcPts val="0"/>
              </a:spcAft>
              <a:buClr>
                <a:srgbClr val="071108"/>
              </a:buClr>
              <a:buSzPts val="1300"/>
              <a:buFont typeface="Onest Medium"/>
              <a:buNone/>
            </a:pPr>
            <a:r>
              <a:rPr lang="ru" sz="1733" b="0" i="0" u="none" strike="noStrike" cap="none">
                <a:solidFill>
                  <a:srgbClr val="071108"/>
                </a:solidFill>
                <a:latin typeface="Onest Medium"/>
                <a:ea typeface="Onest Medium"/>
                <a:cs typeface="Onest Medium"/>
                <a:sym typeface="Onest Medium"/>
              </a:rPr>
              <a:t>1 этап. Труба экспертов</a:t>
            </a:r>
            <a:endParaRPr sz="1733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" name="Google Shape;79;p14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9080056" y="5035604"/>
            <a:ext cx="1137017" cy="35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4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10515694" y="5097201"/>
            <a:ext cx="1280749" cy="230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4" descr="Picture background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7704371" y="5018730"/>
            <a:ext cx="1077064" cy="381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4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8049389" y="4206323"/>
            <a:ext cx="3628800" cy="62141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4"/>
          <p:cNvSpPr/>
          <p:nvPr/>
        </p:nvSpPr>
        <p:spPr>
          <a:xfrm>
            <a:off x="11114262" y="3904896"/>
            <a:ext cx="773943" cy="27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 b="1" i="0" u="none" strike="noStrike" cap="none">
                <a:solidFill>
                  <a:srgbClr val="FC560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[2026]</a:t>
            </a:r>
            <a:endParaRPr sz="1333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6589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поля вертикально">
  <p:cSld name="4 поля вертикально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5" descr="preencode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2" y="-2128"/>
            <a:ext cx="12193197" cy="68601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5"/>
          <p:cNvGrpSpPr/>
          <p:nvPr/>
        </p:nvGrpSpPr>
        <p:grpSpPr>
          <a:xfrm>
            <a:off x="239" y="104"/>
            <a:ext cx="12192957" cy="6860024"/>
            <a:chOff x="299" y="130"/>
            <a:chExt cx="15241197" cy="8575030"/>
          </a:xfrm>
        </p:grpSpPr>
        <p:grpSp>
          <p:nvGrpSpPr>
            <p:cNvPr id="87" name="Google Shape;87;p15"/>
            <p:cNvGrpSpPr/>
            <p:nvPr/>
          </p:nvGrpSpPr>
          <p:grpSpPr>
            <a:xfrm>
              <a:off x="299" y="130"/>
              <a:ext cx="15241197" cy="8575030"/>
              <a:chOff x="299" y="130"/>
              <a:chExt cx="15241197" cy="8575030"/>
            </a:xfrm>
          </p:grpSpPr>
          <p:grpSp>
            <p:nvGrpSpPr>
              <p:cNvPr id="88" name="Google Shape;88;p15"/>
              <p:cNvGrpSpPr/>
              <p:nvPr/>
            </p:nvGrpSpPr>
            <p:grpSpPr>
              <a:xfrm>
                <a:off x="299" y="130"/>
                <a:ext cx="15241197" cy="8575030"/>
                <a:chOff x="299" y="130"/>
                <a:chExt cx="15241197" cy="8575030"/>
              </a:xfrm>
            </p:grpSpPr>
            <p:pic>
              <p:nvPicPr>
                <p:cNvPr id="89" name="Google Shape;89;p15" descr="preencoded.png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14294069" y="380985"/>
                  <a:ext cx="565170" cy="49547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0" name="Google Shape;90;p15" descr="preencoded.png"/>
                <p:cNvPicPr preferRelativeResize="0"/>
                <p:nvPr/>
              </p:nvPicPr>
              <p:blipFill rotWithShape="1">
                <a:blip r:embed="rId4">
                  <a:alphaModFix/>
                </a:blip>
                <a:srcRect/>
                <a:stretch/>
              </p:blipFill>
              <p:spPr>
                <a:xfrm>
                  <a:off x="10382250" y="130"/>
                  <a:ext cx="2048008" cy="38171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1" name="Google Shape;91;p15" descr="preencoded.png"/>
                <p:cNvPicPr preferRelativeResize="0"/>
                <p:nvPr/>
              </p:nvPicPr>
              <p:blipFill rotWithShape="1">
                <a:blip r:embed="rId5">
                  <a:alphaModFix/>
                </a:blip>
                <a:srcRect/>
                <a:stretch/>
              </p:blipFill>
              <p:spPr>
                <a:xfrm>
                  <a:off x="8181975" y="846"/>
                  <a:ext cx="1105033" cy="38138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2" name="Google Shape;92;p15" descr="preencoded.png"/>
                <p:cNvPicPr preferRelativeResize="0"/>
                <p:nvPr/>
              </p:nvPicPr>
              <p:blipFill rotWithShape="1">
                <a:blip r:embed="rId6">
                  <a:alphaModFix/>
                </a:blip>
                <a:srcRect/>
                <a:stretch/>
              </p:blipFill>
              <p:spPr>
                <a:xfrm>
                  <a:off x="12696825" y="279"/>
                  <a:ext cx="476383" cy="38116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3" name="Google Shape;93;p15" descr="preencoded.png"/>
                <p:cNvPicPr preferRelativeResize="0"/>
                <p:nvPr/>
              </p:nvPicPr>
              <p:blipFill rotWithShape="1">
                <a:blip r:embed="rId7">
                  <a:alphaModFix/>
                </a:blip>
                <a:srcRect/>
                <a:stretch/>
              </p:blipFill>
              <p:spPr>
                <a:xfrm>
                  <a:off x="299" y="1717094"/>
                  <a:ext cx="381193" cy="110496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4" name="Google Shape;94;p15" descr="preencoded.png"/>
                <p:cNvPicPr preferRelativeResize="0"/>
                <p:nvPr/>
              </p:nvPicPr>
              <p:blipFill rotWithShape="1">
                <a:blip r:embed="rId8">
                  <a:alphaModFix/>
                </a:blip>
                <a:srcRect/>
                <a:stretch/>
              </p:blipFill>
              <p:spPr>
                <a:xfrm>
                  <a:off x="1227" y="7032044"/>
                  <a:ext cx="381269" cy="154311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5" name="Google Shape;95;p15" descr="preencoded.png"/>
                <p:cNvPicPr preferRelativeResize="0"/>
                <p:nvPr/>
              </p:nvPicPr>
              <p:blipFill rotWithShape="1">
                <a:blip r:embed="rId9">
                  <a:alphaModFix/>
                </a:blip>
                <a:srcRect/>
                <a:stretch/>
              </p:blipFill>
              <p:spPr>
                <a:xfrm>
                  <a:off x="8516780" y="8192393"/>
                  <a:ext cx="1619317" cy="38128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6" name="Google Shape;96;p15" descr="preencoded.png"/>
                <p:cNvPicPr preferRelativeResize="0"/>
                <p:nvPr/>
              </p:nvPicPr>
              <p:blipFill rotWithShape="1">
                <a:blip r:embed="rId10">
                  <a:alphaModFix/>
                </a:blip>
                <a:srcRect/>
                <a:stretch/>
              </p:blipFill>
              <p:spPr>
                <a:xfrm>
                  <a:off x="5906930" y="8192719"/>
                  <a:ext cx="2343217" cy="38140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7" name="Google Shape;97;p15" descr="preencoded.png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802030" y="8193239"/>
                  <a:ext cx="476317" cy="38108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8" name="Google Shape;98;p15" descr="preencoded.png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059080" y="8383836"/>
                  <a:ext cx="476317" cy="19061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9" name="Google Shape;99;p15" descr="preencoded.png"/>
                <p:cNvPicPr preferRelativeResize="0"/>
                <p:nvPr/>
              </p:nvPicPr>
              <p:blipFill rotWithShape="1">
                <a:blip r:embed="rId12">
                  <a:alphaModFix/>
                </a:blip>
                <a:srcRect/>
                <a:stretch/>
              </p:blipFill>
              <p:spPr>
                <a:xfrm>
                  <a:off x="14859998" y="5714999"/>
                  <a:ext cx="381291" cy="1666941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0" name="Google Shape;100;p15" descr="preencoded.png"/>
                <p:cNvPicPr preferRelativeResize="0"/>
                <p:nvPr/>
              </p:nvPicPr>
              <p:blipFill rotWithShape="1">
                <a:blip r:embed="rId13">
                  <a:alphaModFix/>
                </a:blip>
                <a:srcRect/>
                <a:stretch/>
              </p:blipFill>
              <p:spPr>
                <a:xfrm>
                  <a:off x="14999205" y="3581399"/>
                  <a:ext cx="241613" cy="110496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1" name="Google Shape;101;p15" descr="preencoded.png"/>
                <p:cNvPicPr preferRelativeResize="0"/>
                <p:nvPr/>
              </p:nvPicPr>
              <p:blipFill rotWithShape="1">
                <a:blip r:embed="rId14">
                  <a:alphaModFix/>
                </a:blip>
                <a:srcRect/>
                <a:stretch/>
              </p:blipFill>
              <p:spPr>
                <a:xfrm>
                  <a:off x="14860413" y="8096249"/>
                  <a:ext cx="381083" cy="47631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102" name="Google Shape;102;p15"/>
              <p:cNvPicPr preferRelativeResize="0"/>
              <p:nvPr/>
            </p:nvPicPr>
            <p:blipFill rotWithShape="1">
              <a:blip r:embed="rId15">
                <a:alphaModFix/>
              </a:blip>
              <a:srcRect l="8684" t="12228" r="13474" b="19142"/>
              <a:stretch/>
            </p:blipFill>
            <p:spPr>
              <a:xfrm>
                <a:off x="9164155" y="465316"/>
                <a:ext cx="2052000" cy="56814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03" name="Google Shape;103;p15"/>
            <p:cNvSpPr/>
            <p:nvPr/>
          </p:nvSpPr>
          <p:spPr>
            <a:xfrm>
              <a:off x="12644546" y="464005"/>
              <a:ext cx="704911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4850" tIns="27425" rIns="54850" bIns="27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33" b="1">
                  <a:solidFill>
                    <a:srgbClr val="FC5603"/>
                  </a:solidFill>
                  <a:latin typeface="Onest ExtraBold"/>
                  <a:ea typeface="Onest ExtraBold"/>
                  <a:cs typeface="Onest ExtraBold"/>
                  <a:sym typeface="Onest ExtraBold"/>
                </a:rPr>
                <a:t>[2026]</a:t>
              </a:r>
              <a:endParaRPr sz="9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836066" y="475201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1108"/>
              </a:buClr>
              <a:buSzPts val="2400"/>
              <a:buFont typeface="Onest ExtraBold"/>
              <a:buNone/>
              <a:defRPr sz="320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725945" y="3704009"/>
            <a:ext cx="6459019" cy="8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5"/>
          <p:cNvSpPr txBox="1">
            <a:spLocks noGrp="1"/>
          </p:cNvSpPr>
          <p:nvPr>
            <p:ph type="body" idx="2"/>
          </p:nvPr>
        </p:nvSpPr>
        <p:spPr>
          <a:xfrm>
            <a:off x="4725945" y="2523631"/>
            <a:ext cx="6459019" cy="8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body" idx="3"/>
          </p:nvPr>
        </p:nvSpPr>
        <p:spPr>
          <a:xfrm>
            <a:off x="4725544" y="1343252"/>
            <a:ext cx="6459019" cy="8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15"/>
          <p:cNvSpPr txBox="1">
            <a:spLocks noGrp="1"/>
          </p:cNvSpPr>
          <p:nvPr>
            <p:ph type="body" idx="4"/>
          </p:nvPr>
        </p:nvSpPr>
        <p:spPr>
          <a:xfrm>
            <a:off x="4725945" y="4884387"/>
            <a:ext cx="6459019" cy="8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pic>
        <p:nvPicPr>
          <p:cNvPr id="109" name="Google Shape;109;p15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9088782" y="579432"/>
            <a:ext cx="1471863" cy="2520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3617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поля вертикально">
  <p:cSld name="3 поля вертикально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oogle Shape;111;p16"/>
          <p:cNvGrpSpPr/>
          <p:nvPr/>
        </p:nvGrpSpPr>
        <p:grpSpPr>
          <a:xfrm>
            <a:off x="239" y="-2128"/>
            <a:ext cx="12193939" cy="6862256"/>
            <a:chOff x="299" y="-2660"/>
            <a:chExt cx="15242424" cy="8577820"/>
          </a:xfrm>
        </p:grpSpPr>
        <p:pic>
          <p:nvPicPr>
            <p:cNvPr id="112" name="Google Shape;112;p16" descr="preencoded.pn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227" y="-2660"/>
              <a:ext cx="15241496" cy="85751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3" name="Google Shape;113;p16"/>
            <p:cNvGrpSpPr/>
            <p:nvPr/>
          </p:nvGrpSpPr>
          <p:grpSpPr>
            <a:xfrm>
              <a:off x="299" y="130"/>
              <a:ext cx="15241197" cy="8575030"/>
              <a:chOff x="299" y="130"/>
              <a:chExt cx="15241197" cy="8575030"/>
            </a:xfrm>
          </p:grpSpPr>
          <p:grpSp>
            <p:nvGrpSpPr>
              <p:cNvPr id="114" name="Google Shape;114;p16"/>
              <p:cNvGrpSpPr/>
              <p:nvPr/>
            </p:nvGrpSpPr>
            <p:grpSpPr>
              <a:xfrm>
                <a:off x="299" y="130"/>
                <a:ext cx="15241197" cy="8575030"/>
                <a:chOff x="299" y="130"/>
                <a:chExt cx="15241197" cy="8575030"/>
              </a:xfrm>
            </p:grpSpPr>
            <p:grpSp>
              <p:nvGrpSpPr>
                <p:cNvPr id="115" name="Google Shape;115;p16"/>
                <p:cNvGrpSpPr/>
                <p:nvPr/>
              </p:nvGrpSpPr>
              <p:grpSpPr>
                <a:xfrm>
                  <a:off x="299" y="130"/>
                  <a:ext cx="15241197" cy="8575030"/>
                  <a:chOff x="299" y="130"/>
                  <a:chExt cx="15241197" cy="8575030"/>
                </a:xfrm>
              </p:grpSpPr>
              <p:pic>
                <p:nvPicPr>
                  <p:cNvPr id="116" name="Google Shape;116;p16" descr="preencoded.png"/>
                  <p:cNvPicPr preferRelativeResize="0"/>
                  <p:nvPr/>
                </p:nvPicPr>
                <p:blipFill rotWithShape="1">
                  <a:blip r:embed="rId3">
                    <a:alphaModFix/>
                  </a:blip>
                  <a:srcRect/>
                  <a:stretch/>
                </p:blipFill>
                <p:spPr>
                  <a:xfrm>
                    <a:off x="14294069" y="380985"/>
                    <a:ext cx="565170" cy="49547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7" name="Google Shape;117;p16" descr="preencoded.png"/>
                  <p:cNvPicPr preferRelativeResize="0"/>
                  <p:nvPr/>
                </p:nvPicPr>
                <p:blipFill rotWithShape="1">
                  <a:blip r:embed="rId4">
                    <a:alphaModFix/>
                  </a:blip>
                  <a:srcRect/>
                  <a:stretch/>
                </p:blipFill>
                <p:spPr>
                  <a:xfrm>
                    <a:off x="10382250" y="130"/>
                    <a:ext cx="2048008" cy="38171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8" name="Google Shape;118;p16" descr="preencoded.png"/>
                  <p:cNvPicPr preferRelativeResize="0"/>
                  <p:nvPr/>
                </p:nvPicPr>
                <p:blipFill rotWithShape="1">
                  <a:blip r:embed="rId5">
                    <a:alphaModFix/>
                  </a:blip>
                  <a:srcRect/>
                  <a:stretch/>
                </p:blipFill>
                <p:spPr>
                  <a:xfrm>
                    <a:off x="8181975" y="846"/>
                    <a:ext cx="1105033" cy="38138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9" name="Google Shape;119;p16" descr="preencoded.png"/>
                  <p:cNvPicPr preferRelativeResize="0"/>
                  <p:nvPr/>
                </p:nvPicPr>
                <p:blipFill rotWithShape="1">
                  <a:blip r:embed="rId6">
                    <a:alphaModFix/>
                  </a:blip>
                  <a:srcRect/>
                  <a:stretch/>
                </p:blipFill>
                <p:spPr>
                  <a:xfrm>
                    <a:off x="12696825" y="279"/>
                    <a:ext cx="476383" cy="3811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0" name="Google Shape;120;p16" descr="preencoded.png"/>
                  <p:cNvPicPr preferRelativeResize="0"/>
                  <p:nvPr/>
                </p:nvPicPr>
                <p:blipFill rotWithShape="1">
                  <a:blip r:embed="rId7">
                    <a:alphaModFix/>
                  </a:blip>
                  <a:srcRect/>
                  <a:stretch/>
                </p:blipFill>
                <p:spPr>
                  <a:xfrm>
                    <a:off x="299" y="1717094"/>
                    <a:ext cx="381193" cy="110496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1" name="Google Shape;121;p16" descr="preencoded.png"/>
                  <p:cNvPicPr preferRelativeResize="0"/>
                  <p:nvPr/>
                </p:nvPicPr>
                <p:blipFill rotWithShape="1">
                  <a:blip r:embed="rId8">
                    <a:alphaModFix/>
                  </a:blip>
                  <a:srcRect/>
                  <a:stretch/>
                </p:blipFill>
                <p:spPr>
                  <a:xfrm>
                    <a:off x="1227" y="7032044"/>
                    <a:ext cx="381269" cy="154311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2" name="Google Shape;122;p16" descr="preencoded.png"/>
                  <p:cNvPicPr preferRelativeResize="0"/>
                  <p:nvPr/>
                </p:nvPicPr>
                <p:blipFill rotWithShape="1">
                  <a:blip r:embed="rId9">
                    <a:alphaModFix/>
                  </a:blip>
                  <a:srcRect/>
                  <a:stretch/>
                </p:blipFill>
                <p:spPr>
                  <a:xfrm>
                    <a:off x="8516780" y="8192393"/>
                    <a:ext cx="1619317" cy="38128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3" name="Google Shape;123;p16" descr="preencoded.png"/>
                  <p:cNvPicPr preferRelativeResize="0"/>
                  <p:nvPr/>
                </p:nvPicPr>
                <p:blipFill rotWithShape="1">
                  <a:blip r:embed="rId10">
                    <a:alphaModFix/>
                  </a:blip>
                  <a:srcRect/>
                  <a:stretch/>
                </p:blipFill>
                <p:spPr>
                  <a:xfrm>
                    <a:off x="5906930" y="8192719"/>
                    <a:ext cx="2343217" cy="38140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4" name="Google Shape;124;p16" descr="preencoded.png"/>
                  <p:cNvPicPr preferRelativeResize="0"/>
                  <p:nvPr/>
                </p:nvPicPr>
                <p:blipFill rotWithShape="1">
                  <a:blip r:embed="rId11">
                    <a:alphaModFix/>
                  </a:blip>
                  <a:srcRect/>
                  <a:stretch/>
                </p:blipFill>
                <p:spPr>
                  <a:xfrm>
                    <a:off x="4802030" y="8193239"/>
                    <a:ext cx="476317" cy="38108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5" name="Google Shape;125;p16" descr="preencoded.png"/>
                  <p:cNvPicPr preferRelativeResize="0"/>
                  <p:nvPr/>
                </p:nvPicPr>
                <p:blipFill rotWithShape="1">
                  <a:blip r:embed="rId11">
                    <a:alphaModFix/>
                  </a:blip>
                  <a:srcRect/>
                  <a:stretch/>
                </p:blipFill>
                <p:spPr>
                  <a:xfrm>
                    <a:off x="4059080" y="8383836"/>
                    <a:ext cx="476317" cy="19061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6" name="Google Shape;126;p16" descr="preencoded.png"/>
                  <p:cNvPicPr preferRelativeResize="0"/>
                  <p:nvPr/>
                </p:nvPicPr>
                <p:blipFill rotWithShape="1">
                  <a:blip r:embed="rId12">
                    <a:alphaModFix/>
                  </a:blip>
                  <a:srcRect/>
                  <a:stretch/>
                </p:blipFill>
                <p:spPr>
                  <a:xfrm>
                    <a:off x="14859998" y="5714999"/>
                    <a:ext cx="381291" cy="166694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7" name="Google Shape;127;p16" descr="preencoded.png"/>
                  <p:cNvPicPr preferRelativeResize="0"/>
                  <p:nvPr/>
                </p:nvPicPr>
                <p:blipFill rotWithShape="1">
                  <a:blip r:embed="rId13">
                    <a:alphaModFix/>
                  </a:blip>
                  <a:srcRect/>
                  <a:stretch/>
                </p:blipFill>
                <p:spPr>
                  <a:xfrm>
                    <a:off x="14999205" y="3581399"/>
                    <a:ext cx="241613" cy="110496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28" name="Google Shape;128;p16" descr="preencoded.png"/>
                  <p:cNvPicPr preferRelativeResize="0"/>
                  <p:nvPr/>
                </p:nvPicPr>
                <p:blipFill rotWithShape="1">
                  <a:blip r:embed="rId14">
                    <a:alphaModFix/>
                  </a:blip>
                  <a:srcRect/>
                  <a:stretch/>
                </p:blipFill>
                <p:spPr>
                  <a:xfrm>
                    <a:off x="14860413" y="8096249"/>
                    <a:ext cx="381083" cy="47631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</p:grpSp>
            <p:pic>
              <p:nvPicPr>
                <p:cNvPr id="129" name="Google Shape;129;p16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 l="8684" t="12228" r="13474" b="19142"/>
                <a:stretch/>
              </p:blipFill>
              <p:spPr>
                <a:xfrm>
                  <a:off x="9164155" y="465316"/>
                  <a:ext cx="2052000" cy="56814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sp>
            <p:nvSpPr>
              <p:cNvPr id="130" name="Google Shape;130;p16"/>
              <p:cNvSpPr/>
              <p:nvPr/>
            </p:nvSpPr>
            <p:spPr>
              <a:xfrm>
                <a:off x="12644546" y="464005"/>
                <a:ext cx="704911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4850" tIns="27425" rIns="54850" bIns="27425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33" b="1">
                    <a:solidFill>
                      <a:srgbClr val="FC5603"/>
                    </a:solidFill>
                    <a:latin typeface="Onest ExtraBold"/>
                    <a:ea typeface="Onest ExtraBold"/>
                    <a:cs typeface="Onest ExtraBold"/>
                    <a:sym typeface="Onest ExtraBold"/>
                  </a:rPr>
                  <a:t>[2026]</a:t>
                </a:r>
                <a:endParaRPr sz="933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131" name="Google Shape;131;p16"/>
            <p:cNvPicPr preferRelativeResize="0"/>
            <p:nvPr/>
          </p:nvPicPr>
          <p:blipFill rotWithShape="1">
            <a:blip r:embed="rId16">
              <a:alphaModFix/>
            </a:blip>
            <a:srcRect/>
            <a:stretch/>
          </p:blipFill>
          <p:spPr>
            <a:xfrm>
              <a:off x="11360977" y="724289"/>
              <a:ext cx="1839829" cy="31506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2" name="Google Shape;132;p16"/>
          <p:cNvSpPr txBox="1">
            <a:spLocks noGrp="1"/>
          </p:cNvSpPr>
          <p:nvPr>
            <p:ph type="title"/>
          </p:nvPr>
        </p:nvSpPr>
        <p:spPr>
          <a:xfrm>
            <a:off x="836066" y="475201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1108"/>
              </a:buClr>
              <a:buSzPts val="2400"/>
              <a:buFont typeface="Onest ExtraBold"/>
              <a:buNone/>
              <a:defRPr sz="320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6"/>
          <p:cNvSpPr txBox="1">
            <a:spLocks noGrp="1"/>
          </p:cNvSpPr>
          <p:nvPr>
            <p:ph type="body" idx="1"/>
          </p:nvPr>
        </p:nvSpPr>
        <p:spPr>
          <a:xfrm>
            <a:off x="4725544" y="4185269"/>
            <a:ext cx="6459019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16"/>
          <p:cNvSpPr txBox="1">
            <a:spLocks noGrp="1"/>
          </p:cNvSpPr>
          <p:nvPr>
            <p:ph type="body" idx="2"/>
          </p:nvPr>
        </p:nvSpPr>
        <p:spPr>
          <a:xfrm>
            <a:off x="4725945" y="2764261"/>
            <a:ext cx="6459019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16"/>
          <p:cNvSpPr txBox="1">
            <a:spLocks noGrp="1"/>
          </p:cNvSpPr>
          <p:nvPr>
            <p:ph type="body" idx="3"/>
          </p:nvPr>
        </p:nvSpPr>
        <p:spPr>
          <a:xfrm>
            <a:off x="4725544" y="1343252"/>
            <a:ext cx="6459019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02933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щий">
  <p:cSld name="Общий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7"/>
          <p:cNvSpPr txBox="1">
            <a:spLocks noGrp="1"/>
          </p:cNvSpPr>
          <p:nvPr>
            <p:ph type="title"/>
          </p:nvPr>
        </p:nvSpPr>
        <p:spPr>
          <a:xfrm>
            <a:off x="836066" y="473762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1108"/>
              </a:buClr>
              <a:buSzPts val="2400"/>
              <a:buFont typeface="Onest ExtraBold"/>
              <a:buNone/>
              <a:defRPr sz="320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grpSp>
        <p:nvGrpSpPr>
          <p:cNvPr id="138" name="Google Shape;138;p17"/>
          <p:cNvGrpSpPr/>
          <p:nvPr/>
        </p:nvGrpSpPr>
        <p:grpSpPr>
          <a:xfrm>
            <a:off x="239" y="-2128"/>
            <a:ext cx="12193939" cy="6862256"/>
            <a:chOff x="299" y="-2660"/>
            <a:chExt cx="15242424" cy="8577820"/>
          </a:xfrm>
        </p:grpSpPr>
        <p:pic>
          <p:nvPicPr>
            <p:cNvPr id="139" name="Google Shape;139;p17" descr="preencoded.pn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227" y="-2660"/>
              <a:ext cx="15241496" cy="85751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0" name="Google Shape;140;p17"/>
            <p:cNvGrpSpPr/>
            <p:nvPr/>
          </p:nvGrpSpPr>
          <p:grpSpPr>
            <a:xfrm>
              <a:off x="299" y="130"/>
              <a:ext cx="15241197" cy="8575030"/>
              <a:chOff x="299" y="130"/>
              <a:chExt cx="15241197" cy="8575030"/>
            </a:xfrm>
          </p:grpSpPr>
          <p:grpSp>
            <p:nvGrpSpPr>
              <p:cNvPr id="141" name="Google Shape;141;p17"/>
              <p:cNvGrpSpPr/>
              <p:nvPr/>
            </p:nvGrpSpPr>
            <p:grpSpPr>
              <a:xfrm>
                <a:off x="299" y="130"/>
                <a:ext cx="15241197" cy="8575030"/>
                <a:chOff x="299" y="130"/>
                <a:chExt cx="15241197" cy="8575030"/>
              </a:xfrm>
            </p:grpSpPr>
            <p:grpSp>
              <p:nvGrpSpPr>
                <p:cNvPr id="142" name="Google Shape;142;p17"/>
                <p:cNvGrpSpPr/>
                <p:nvPr/>
              </p:nvGrpSpPr>
              <p:grpSpPr>
                <a:xfrm>
                  <a:off x="299" y="130"/>
                  <a:ext cx="15241197" cy="8575030"/>
                  <a:chOff x="299" y="130"/>
                  <a:chExt cx="15241197" cy="8575030"/>
                </a:xfrm>
              </p:grpSpPr>
              <p:pic>
                <p:nvPicPr>
                  <p:cNvPr id="143" name="Google Shape;143;p17" descr="preencoded.png"/>
                  <p:cNvPicPr preferRelativeResize="0"/>
                  <p:nvPr/>
                </p:nvPicPr>
                <p:blipFill rotWithShape="1">
                  <a:blip r:embed="rId3">
                    <a:alphaModFix/>
                  </a:blip>
                  <a:srcRect/>
                  <a:stretch/>
                </p:blipFill>
                <p:spPr>
                  <a:xfrm>
                    <a:off x="14294069" y="380985"/>
                    <a:ext cx="565170" cy="49547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44" name="Google Shape;144;p17" descr="preencoded.png"/>
                  <p:cNvPicPr preferRelativeResize="0"/>
                  <p:nvPr/>
                </p:nvPicPr>
                <p:blipFill rotWithShape="1">
                  <a:blip r:embed="rId4">
                    <a:alphaModFix/>
                  </a:blip>
                  <a:srcRect/>
                  <a:stretch/>
                </p:blipFill>
                <p:spPr>
                  <a:xfrm>
                    <a:off x="10382250" y="130"/>
                    <a:ext cx="2048008" cy="38171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45" name="Google Shape;145;p17" descr="preencoded.png"/>
                  <p:cNvPicPr preferRelativeResize="0"/>
                  <p:nvPr/>
                </p:nvPicPr>
                <p:blipFill rotWithShape="1">
                  <a:blip r:embed="rId5">
                    <a:alphaModFix/>
                  </a:blip>
                  <a:srcRect/>
                  <a:stretch/>
                </p:blipFill>
                <p:spPr>
                  <a:xfrm>
                    <a:off x="8181975" y="846"/>
                    <a:ext cx="1105033" cy="38138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46" name="Google Shape;146;p17" descr="preencoded.png"/>
                  <p:cNvPicPr preferRelativeResize="0"/>
                  <p:nvPr/>
                </p:nvPicPr>
                <p:blipFill rotWithShape="1">
                  <a:blip r:embed="rId6">
                    <a:alphaModFix/>
                  </a:blip>
                  <a:srcRect/>
                  <a:stretch/>
                </p:blipFill>
                <p:spPr>
                  <a:xfrm>
                    <a:off x="12696825" y="279"/>
                    <a:ext cx="476383" cy="3811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47" name="Google Shape;147;p17" descr="preencoded.png"/>
                  <p:cNvPicPr preferRelativeResize="0"/>
                  <p:nvPr/>
                </p:nvPicPr>
                <p:blipFill rotWithShape="1">
                  <a:blip r:embed="rId7">
                    <a:alphaModFix/>
                  </a:blip>
                  <a:srcRect/>
                  <a:stretch/>
                </p:blipFill>
                <p:spPr>
                  <a:xfrm>
                    <a:off x="299" y="1717094"/>
                    <a:ext cx="381193" cy="110496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48" name="Google Shape;148;p17" descr="preencoded.png"/>
                  <p:cNvPicPr preferRelativeResize="0"/>
                  <p:nvPr/>
                </p:nvPicPr>
                <p:blipFill rotWithShape="1">
                  <a:blip r:embed="rId8">
                    <a:alphaModFix/>
                  </a:blip>
                  <a:srcRect/>
                  <a:stretch/>
                </p:blipFill>
                <p:spPr>
                  <a:xfrm>
                    <a:off x="1227" y="7032044"/>
                    <a:ext cx="381269" cy="154311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49" name="Google Shape;149;p17" descr="preencoded.png"/>
                  <p:cNvPicPr preferRelativeResize="0"/>
                  <p:nvPr/>
                </p:nvPicPr>
                <p:blipFill rotWithShape="1">
                  <a:blip r:embed="rId9">
                    <a:alphaModFix/>
                  </a:blip>
                  <a:srcRect/>
                  <a:stretch/>
                </p:blipFill>
                <p:spPr>
                  <a:xfrm>
                    <a:off x="8516780" y="8192393"/>
                    <a:ext cx="1619317" cy="38128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50" name="Google Shape;150;p17" descr="preencoded.png"/>
                  <p:cNvPicPr preferRelativeResize="0"/>
                  <p:nvPr/>
                </p:nvPicPr>
                <p:blipFill rotWithShape="1">
                  <a:blip r:embed="rId10">
                    <a:alphaModFix/>
                  </a:blip>
                  <a:srcRect/>
                  <a:stretch/>
                </p:blipFill>
                <p:spPr>
                  <a:xfrm>
                    <a:off x="5906930" y="8192719"/>
                    <a:ext cx="2343217" cy="38140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51" name="Google Shape;151;p17" descr="preencoded.png"/>
                  <p:cNvPicPr preferRelativeResize="0"/>
                  <p:nvPr/>
                </p:nvPicPr>
                <p:blipFill rotWithShape="1">
                  <a:blip r:embed="rId11">
                    <a:alphaModFix/>
                  </a:blip>
                  <a:srcRect/>
                  <a:stretch/>
                </p:blipFill>
                <p:spPr>
                  <a:xfrm>
                    <a:off x="4802030" y="8193239"/>
                    <a:ext cx="476317" cy="38108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52" name="Google Shape;152;p17" descr="preencoded.png"/>
                  <p:cNvPicPr preferRelativeResize="0"/>
                  <p:nvPr/>
                </p:nvPicPr>
                <p:blipFill rotWithShape="1">
                  <a:blip r:embed="rId11">
                    <a:alphaModFix/>
                  </a:blip>
                  <a:srcRect/>
                  <a:stretch/>
                </p:blipFill>
                <p:spPr>
                  <a:xfrm>
                    <a:off x="4059080" y="8383836"/>
                    <a:ext cx="476317" cy="19061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53" name="Google Shape;153;p17" descr="preencoded.png"/>
                  <p:cNvPicPr preferRelativeResize="0"/>
                  <p:nvPr/>
                </p:nvPicPr>
                <p:blipFill rotWithShape="1">
                  <a:blip r:embed="rId12">
                    <a:alphaModFix/>
                  </a:blip>
                  <a:srcRect/>
                  <a:stretch/>
                </p:blipFill>
                <p:spPr>
                  <a:xfrm>
                    <a:off x="14859998" y="5714999"/>
                    <a:ext cx="381291" cy="166694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54" name="Google Shape;154;p17" descr="preencoded.png"/>
                  <p:cNvPicPr preferRelativeResize="0"/>
                  <p:nvPr/>
                </p:nvPicPr>
                <p:blipFill rotWithShape="1">
                  <a:blip r:embed="rId13">
                    <a:alphaModFix/>
                  </a:blip>
                  <a:srcRect/>
                  <a:stretch/>
                </p:blipFill>
                <p:spPr>
                  <a:xfrm>
                    <a:off x="14999205" y="3581399"/>
                    <a:ext cx="241613" cy="110496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55" name="Google Shape;155;p17" descr="preencoded.png"/>
                  <p:cNvPicPr preferRelativeResize="0"/>
                  <p:nvPr/>
                </p:nvPicPr>
                <p:blipFill rotWithShape="1">
                  <a:blip r:embed="rId14">
                    <a:alphaModFix/>
                  </a:blip>
                  <a:srcRect/>
                  <a:stretch/>
                </p:blipFill>
                <p:spPr>
                  <a:xfrm>
                    <a:off x="14860413" y="8096249"/>
                    <a:ext cx="381083" cy="47631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</p:grpSp>
            <p:pic>
              <p:nvPicPr>
                <p:cNvPr id="156" name="Google Shape;156;p17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 l="8684" t="12228" r="13474" b="19142"/>
                <a:stretch/>
              </p:blipFill>
              <p:spPr>
                <a:xfrm>
                  <a:off x="9164155" y="465316"/>
                  <a:ext cx="2052000" cy="56814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sp>
            <p:nvSpPr>
              <p:cNvPr id="157" name="Google Shape;157;p17"/>
              <p:cNvSpPr/>
              <p:nvPr/>
            </p:nvSpPr>
            <p:spPr>
              <a:xfrm>
                <a:off x="12644546" y="464005"/>
                <a:ext cx="704911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4850" tIns="27425" rIns="54850" bIns="27425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33" b="1">
                    <a:solidFill>
                      <a:srgbClr val="FC5603"/>
                    </a:solidFill>
                    <a:latin typeface="Onest ExtraBold"/>
                    <a:ea typeface="Onest ExtraBold"/>
                    <a:cs typeface="Onest ExtraBold"/>
                    <a:sym typeface="Onest ExtraBold"/>
                  </a:rPr>
                  <a:t>[2026]</a:t>
                </a:r>
                <a:endParaRPr sz="933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158" name="Google Shape;158;p17"/>
            <p:cNvPicPr preferRelativeResize="0"/>
            <p:nvPr/>
          </p:nvPicPr>
          <p:blipFill rotWithShape="1">
            <a:blip r:embed="rId16">
              <a:alphaModFix/>
            </a:blip>
            <a:srcRect/>
            <a:stretch/>
          </p:blipFill>
          <p:spPr>
            <a:xfrm>
              <a:off x="11360977" y="724289"/>
              <a:ext cx="1839829" cy="315062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44161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4 поля горизонтально">
  <p:cSld name="2_4 поля горизонтально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18" descr="preencode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2" y="-2128"/>
            <a:ext cx="12193197" cy="68601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1" name="Google Shape;161;p18"/>
          <p:cNvGrpSpPr/>
          <p:nvPr/>
        </p:nvGrpSpPr>
        <p:grpSpPr>
          <a:xfrm>
            <a:off x="239" y="104"/>
            <a:ext cx="12192957" cy="6860024"/>
            <a:chOff x="299" y="130"/>
            <a:chExt cx="15241197" cy="8575030"/>
          </a:xfrm>
        </p:grpSpPr>
        <p:grpSp>
          <p:nvGrpSpPr>
            <p:cNvPr id="162" name="Google Shape;162;p18"/>
            <p:cNvGrpSpPr/>
            <p:nvPr/>
          </p:nvGrpSpPr>
          <p:grpSpPr>
            <a:xfrm>
              <a:off x="299" y="130"/>
              <a:ext cx="15241197" cy="8575030"/>
              <a:chOff x="299" y="130"/>
              <a:chExt cx="15241197" cy="8575030"/>
            </a:xfrm>
          </p:grpSpPr>
          <p:grpSp>
            <p:nvGrpSpPr>
              <p:cNvPr id="163" name="Google Shape;163;p18"/>
              <p:cNvGrpSpPr/>
              <p:nvPr/>
            </p:nvGrpSpPr>
            <p:grpSpPr>
              <a:xfrm>
                <a:off x="299" y="130"/>
                <a:ext cx="15241197" cy="8575030"/>
                <a:chOff x="299" y="130"/>
                <a:chExt cx="15241197" cy="8575030"/>
              </a:xfrm>
            </p:grpSpPr>
            <p:pic>
              <p:nvPicPr>
                <p:cNvPr id="164" name="Google Shape;164;p18" descr="preencoded.png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14294069" y="380985"/>
                  <a:ext cx="565170" cy="49547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65" name="Google Shape;165;p18" descr="preencoded.png"/>
                <p:cNvPicPr preferRelativeResize="0"/>
                <p:nvPr/>
              </p:nvPicPr>
              <p:blipFill rotWithShape="1">
                <a:blip r:embed="rId4">
                  <a:alphaModFix/>
                </a:blip>
                <a:srcRect/>
                <a:stretch/>
              </p:blipFill>
              <p:spPr>
                <a:xfrm>
                  <a:off x="10382250" y="130"/>
                  <a:ext cx="2048008" cy="38171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66" name="Google Shape;166;p18" descr="preencoded.png"/>
                <p:cNvPicPr preferRelativeResize="0"/>
                <p:nvPr/>
              </p:nvPicPr>
              <p:blipFill rotWithShape="1">
                <a:blip r:embed="rId5">
                  <a:alphaModFix/>
                </a:blip>
                <a:srcRect/>
                <a:stretch/>
              </p:blipFill>
              <p:spPr>
                <a:xfrm>
                  <a:off x="8181975" y="846"/>
                  <a:ext cx="1105033" cy="38138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67" name="Google Shape;167;p18" descr="preencoded.png"/>
                <p:cNvPicPr preferRelativeResize="0"/>
                <p:nvPr/>
              </p:nvPicPr>
              <p:blipFill rotWithShape="1">
                <a:blip r:embed="rId6">
                  <a:alphaModFix/>
                </a:blip>
                <a:srcRect/>
                <a:stretch/>
              </p:blipFill>
              <p:spPr>
                <a:xfrm>
                  <a:off x="12696825" y="279"/>
                  <a:ext cx="476383" cy="38116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68" name="Google Shape;168;p18" descr="preencoded.png"/>
                <p:cNvPicPr preferRelativeResize="0"/>
                <p:nvPr/>
              </p:nvPicPr>
              <p:blipFill rotWithShape="1">
                <a:blip r:embed="rId7">
                  <a:alphaModFix/>
                </a:blip>
                <a:srcRect/>
                <a:stretch/>
              </p:blipFill>
              <p:spPr>
                <a:xfrm>
                  <a:off x="299" y="1717094"/>
                  <a:ext cx="381193" cy="110496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69" name="Google Shape;169;p18" descr="preencoded.png"/>
                <p:cNvPicPr preferRelativeResize="0"/>
                <p:nvPr/>
              </p:nvPicPr>
              <p:blipFill rotWithShape="1">
                <a:blip r:embed="rId8">
                  <a:alphaModFix/>
                </a:blip>
                <a:srcRect/>
                <a:stretch/>
              </p:blipFill>
              <p:spPr>
                <a:xfrm>
                  <a:off x="1227" y="7032044"/>
                  <a:ext cx="381269" cy="154311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0" name="Google Shape;170;p18" descr="preencoded.png"/>
                <p:cNvPicPr preferRelativeResize="0"/>
                <p:nvPr/>
              </p:nvPicPr>
              <p:blipFill rotWithShape="1">
                <a:blip r:embed="rId9">
                  <a:alphaModFix/>
                </a:blip>
                <a:srcRect/>
                <a:stretch/>
              </p:blipFill>
              <p:spPr>
                <a:xfrm>
                  <a:off x="8516780" y="8192393"/>
                  <a:ext cx="1619317" cy="38128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1" name="Google Shape;171;p18" descr="preencoded.png"/>
                <p:cNvPicPr preferRelativeResize="0"/>
                <p:nvPr/>
              </p:nvPicPr>
              <p:blipFill rotWithShape="1">
                <a:blip r:embed="rId10">
                  <a:alphaModFix/>
                </a:blip>
                <a:srcRect/>
                <a:stretch/>
              </p:blipFill>
              <p:spPr>
                <a:xfrm>
                  <a:off x="5906930" y="8192719"/>
                  <a:ext cx="2343217" cy="38140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2" name="Google Shape;172;p18" descr="preencoded.png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802030" y="8193239"/>
                  <a:ext cx="476317" cy="38108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3" name="Google Shape;173;p18" descr="preencoded.png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059080" y="8383836"/>
                  <a:ext cx="476317" cy="19061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4" name="Google Shape;174;p18" descr="preencoded.png"/>
                <p:cNvPicPr preferRelativeResize="0"/>
                <p:nvPr/>
              </p:nvPicPr>
              <p:blipFill rotWithShape="1">
                <a:blip r:embed="rId12">
                  <a:alphaModFix/>
                </a:blip>
                <a:srcRect/>
                <a:stretch/>
              </p:blipFill>
              <p:spPr>
                <a:xfrm>
                  <a:off x="14859998" y="5714999"/>
                  <a:ext cx="381291" cy="1666941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5" name="Google Shape;175;p18" descr="preencoded.png"/>
                <p:cNvPicPr preferRelativeResize="0"/>
                <p:nvPr/>
              </p:nvPicPr>
              <p:blipFill rotWithShape="1">
                <a:blip r:embed="rId13">
                  <a:alphaModFix/>
                </a:blip>
                <a:srcRect/>
                <a:stretch/>
              </p:blipFill>
              <p:spPr>
                <a:xfrm>
                  <a:off x="14999205" y="3581399"/>
                  <a:ext cx="241613" cy="110496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6" name="Google Shape;176;p18" descr="preencoded.png"/>
                <p:cNvPicPr preferRelativeResize="0"/>
                <p:nvPr/>
              </p:nvPicPr>
              <p:blipFill rotWithShape="1">
                <a:blip r:embed="rId14">
                  <a:alphaModFix/>
                </a:blip>
                <a:srcRect/>
                <a:stretch/>
              </p:blipFill>
              <p:spPr>
                <a:xfrm>
                  <a:off x="14860413" y="8096249"/>
                  <a:ext cx="381083" cy="47631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177" name="Google Shape;177;p18"/>
              <p:cNvPicPr preferRelativeResize="0"/>
              <p:nvPr/>
            </p:nvPicPr>
            <p:blipFill rotWithShape="1">
              <a:blip r:embed="rId15">
                <a:alphaModFix/>
              </a:blip>
              <a:srcRect l="8684" t="12228" r="13474" b="19142"/>
              <a:stretch/>
            </p:blipFill>
            <p:spPr>
              <a:xfrm>
                <a:off x="9164155" y="465316"/>
                <a:ext cx="2052000" cy="56814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78" name="Google Shape;178;p18"/>
            <p:cNvSpPr/>
            <p:nvPr/>
          </p:nvSpPr>
          <p:spPr>
            <a:xfrm>
              <a:off x="12644546" y="464005"/>
              <a:ext cx="704911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4850" tIns="27425" rIns="54850" bIns="27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33" b="1">
                  <a:solidFill>
                    <a:srgbClr val="FC5603"/>
                  </a:solidFill>
                  <a:latin typeface="Onest ExtraBold"/>
                  <a:ea typeface="Onest ExtraBold"/>
                  <a:cs typeface="Onest ExtraBold"/>
                  <a:sym typeface="Onest ExtraBold"/>
                </a:rPr>
                <a:t>[2026]</a:t>
              </a:r>
              <a:endParaRPr sz="9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9" name="Google Shape;179;p18"/>
          <p:cNvSpPr txBox="1">
            <a:spLocks noGrp="1"/>
          </p:cNvSpPr>
          <p:nvPr>
            <p:ph type="title"/>
          </p:nvPr>
        </p:nvSpPr>
        <p:spPr>
          <a:xfrm>
            <a:off x="836066" y="475201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1108"/>
              </a:buClr>
              <a:buSzPts val="2400"/>
              <a:buFont typeface="Onest ExtraBold"/>
              <a:buNone/>
              <a:defRPr sz="320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graphicFrame>
        <p:nvGraphicFramePr>
          <p:cNvPr id="180" name="Google Shape;180;p18"/>
          <p:cNvGraphicFramePr/>
          <p:nvPr/>
        </p:nvGraphicFramePr>
        <p:xfrm>
          <a:off x="510137" y="1201153"/>
          <a:ext cx="11155598" cy="511869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31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1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5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31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1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06233"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62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6233">
                <a:tc grid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73167" marR="73167" marT="36567" marB="36567">
                    <a:lnL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1C3DB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1" name="Google Shape;181;p18"/>
          <p:cNvSpPr txBox="1"/>
          <p:nvPr/>
        </p:nvSpPr>
        <p:spPr>
          <a:xfrm>
            <a:off x="555032" y="1222056"/>
            <a:ext cx="1078029" cy="27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Проблема</a:t>
            </a:r>
            <a:endParaRPr sz="1067"/>
          </a:p>
        </p:txBody>
      </p:sp>
      <p:sp>
        <p:nvSpPr>
          <p:cNvPr id="182" name="Google Shape;182;p18"/>
          <p:cNvSpPr txBox="1"/>
          <p:nvPr/>
        </p:nvSpPr>
        <p:spPr>
          <a:xfrm>
            <a:off x="2755984" y="1218663"/>
            <a:ext cx="1608253" cy="27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Решение</a:t>
            </a:r>
            <a:endParaRPr sz="1067"/>
          </a:p>
        </p:txBody>
      </p:sp>
      <p:sp>
        <p:nvSpPr>
          <p:cNvPr id="183" name="Google Shape;183;p18"/>
          <p:cNvSpPr txBox="1">
            <a:spLocks noGrp="1"/>
          </p:cNvSpPr>
          <p:nvPr>
            <p:ph type="body" idx="1"/>
          </p:nvPr>
        </p:nvSpPr>
        <p:spPr>
          <a:xfrm>
            <a:off x="612583" y="1689877"/>
            <a:ext cx="2044800" cy="1143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body" idx="2"/>
          </p:nvPr>
        </p:nvSpPr>
        <p:spPr>
          <a:xfrm>
            <a:off x="2822209" y="1700289"/>
            <a:ext cx="2073600" cy="11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85" name="Google Shape;185;p18"/>
          <p:cNvSpPr txBox="1"/>
          <p:nvPr/>
        </p:nvSpPr>
        <p:spPr>
          <a:xfrm>
            <a:off x="4948146" y="1218663"/>
            <a:ext cx="1385277" cy="48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Ценностное предложение</a:t>
            </a:r>
            <a:endParaRPr sz="1067"/>
          </a:p>
        </p:txBody>
      </p:sp>
      <p:sp>
        <p:nvSpPr>
          <p:cNvPr id="186" name="Google Shape;186;p18"/>
          <p:cNvSpPr txBox="1"/>
          <p:nvPr/>
        </p:nvSpPr>
        <p:spPr>
          <a:xfrm>
            <a:off x="7223688" y="1218664"/>
            <a:ext cx="2197809" cy="689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Нерыночное конкурентное преимущество</a:t>
            </a:r>
            <a:endParaRPr sz="1067"/>
          </a:p>
        </p:txBody>
      </p:sp>
      <p:sp>
        <p:nvSpPr>
          <p:cNvPr id="187" name="Google Shape;187;p18"/>
          <p:cNvSpPr txBox="1"/>
          <p:nvPr/>
        </p:nvSpPr>
        <p:spPr>
          <a:xfrm>
            <a:off x="9444753" y="1199503"/>
            <a:ext cx="1682051" cy="48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Сегменты потребителей</a:t>
            </a:r>
            <a:endParaRPr sz="1067"/>
          </a:p>
        </p:txBody>
      </p:sp>
      <p:sp>
        <p:nvSpPr>
          <p:cNvPr id="188" name="Google Shape;188;p18"/>
          <p:cNvSpPr txBox="1"/>
          <p:nvPr/>
        </p:nvSpPr>
        <p:spPr>
          <a:xfrm>
            <a:off x="2730142" y="2916607"/>
            <a:ext cx="1774481" cy="27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Ключевые метрики</a:t>
            </a:r>
            <a:endParaRPr sz="1067"/>
          </a:p>
        </p:txBody>
      </p:sp>
      <p:sp>
        <p:nvSpPr>
          <p:cNvPr id="189" name="Google Shape;189;p18"/>
          <p:cNvSpPr txBox="1"/>
          <p:nvPr/>
        </p:nvSpPr>
        <p:spPr>
          <a:xfrm>
            <a:off x="7191315" y="2911748"/>
            <a:ext cx="1993841" cy="48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Каналы продвижения и продажи</a:t>
            </a:r>
            <a:endParaRPr sz="1067"/>
          </a:p>
        </p:txBody>
      </p:sp>
      <p:sp>
        <p:nvSpPr>
          <p:cNvPr id="190" name="Google Shape;190;p18"/>
          <p:cNvSpPr txBox="1"/>
          <p:nvPr/>
        </p:nvSpPr>
        <p:spPr>
          <a:xfrm>
            <a:off x="510138" y="4645947"/>
            <a:ext cx="1916577" cy="27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Структура издержек</a:t>
            </a:r>
            <a:endParaRPr sz="1067"/>
          </a:p>
        </p:txBody>
      </p:sp>
      <p:sp>
        <p:nvSpPr>
          <p:cNvPr id="191" name="Google Shape;191;p18"/>
          <p:cNvSpPr txBox="1"/>
          <p:nvPr/>
        </p:nvSpPr>
        <p:spPr>
          <a:xfrm>
            <a:off x="6123766" y="4651833"/>
            <a:ext cx="1622241" cy="27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Потоки доходов</a:t>
            </a:r>
            <a:endParaRPr sz="1067"/>
          </a:p>
        </p:txBody>
      </p:sp>
      <p:pic>
        <p:nvPicPr>
          <p:cNvPr id="192" name="Google Shape;192;p18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4521450" y="1260515"/>
            <a:ext cx="354053" cy="363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18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5646199" y="4658087"/>
            <a:ext cx="390715" cy="3862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18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1174157" y="4648461"/>
            <a:ext cx="400371" cy="347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18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11277571" y="1274330"/>
            <a:ext cx="321245" cy="33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18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6780897" y="1276981"/>
            <a:ext cx="360891" cy="347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18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4472612" y="2976939"/>
            <a:ext cx="402891" cy="347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18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9033813" y="2942946"/>
            <a:ext cx="368859" cy="340652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8"/>
          <p:cNvSpPr txBox="1">
            <a:spLocks noGrp="1"/>
          </p:cNvSpPr>
          <p:nvPr>
            <p:ph type="body" idx="3"/>
          </p:nvPr>
        </p:nvSpPr>
        <p:spPr>
          <a:xfrm>
            <a:off x="5073731" y="1710436"/>
            <a:ext cx="2044800" cy="11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18"/>
          <p:cNvSpPr txBox="1">
            <a:spLocks noGrp="1"/>
          </p:cNvSpPr>
          <p:nvPr>
            <p:ph type="body" idx="4"/>
          </p:nvPr>
        </p:nvSpPr>
        <p:spPr>
          <a:xfrm>
            <a:off x="2814827" y="3333107"/>
            <a:ext cx="2073600" cy="12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18"/>
          <p:cNvSpPr txBox="1">
            <a:spLocks noGrp="1"/>
          </p:cNvSpPr>
          <p:nvPr>
            <p:ph type="body" idx="5"/>
          </p:nvPr>
        </p:nvSpPr>
        <p:spPr>
          <a:xfrm>
            <a:off x="7282379" y="1883462"/>
            <a:ext cx="2073600" cy="939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18"/>
          <p:cNvSpPr txBox="1">
            <a:spLocks noGrp="1"/>
          </p:cNvSpPr>
          <p:nvPr>
            <p:ph type="body" idx="6"/>
          </p:nvPr>
        </p:nvSpPr>
        <p:spPr>
          <a:xfrm>
            <a:off x="7274997" y="3332373"/>
            <a:ext cx="2073600" cy="12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203" name="Google Shape;203;p18"/>
          <p:cNvSpPr txBox="1">
            <a:spLocks noGrp="1"/>
          </p:cNvSpPr>
          <p:nvPr>
            <p:ph type="body" idx="7"/>
          </p:nvPr>
        </p:nvSpPr>
        <p:spPr>
          <a:xfrm>
            <a:off x="9518701" y="1706163"/>
            <a:ext cx="2044800" cy="28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18"/>
          <p:cNvSpPr txBox="1">
            <a:spLocks noGrp="1"/>
          </p:cNvSpPr>
          <p:nvPr>
            <p:ph type="body" idx="8"/>
          </p:nvPr>
        </p:nvSpPr>
        <p:spPr>
          <a:xfrm>
            <a:off x="604093" y="4914039"/>
            <a:ext cx="5385600" cy="1324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205" name="Google Shape;205;p18"/>
          <p:cNvSpPr txBox="1">
            <a:spLocks noGrp="1"/>
          </p:cNvSpPr>
          <p:nvPr>
            <p:ph type="body" idx="9"/>
          </p:nvPr>
        </p:nvSpPr>
        <p:spPr>
          <a:xfrm>
            <a:off x="6188927" y="4920554"/>
            <a:ext cx="5385600" cy="1324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pic>
        <p:nvPicPr>
          <p:cNvPr id="206" name="Google Shape;206;p18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9088782" y="579432"/>
            <a:ext cx="1471863" cy="252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8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2446053" y="1263704"/>
            <a:ext cx="231640" cy="363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18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9033813" y="1252108"/>
            <a:ext cx="357504" cy="36288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18"/>
          <p:cNvSpPr txBox="1"/>
          <p:nvPr/>
        </p:nvSpPr>
        <p:spPr>
          <a:xfrm>
            <a:off x="4969956" y="2915243"/>
            <a:ext cx="1774481" cy="27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33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Идея (кратко)</a:t>
            </a:r>
            <a:endParaRPr sz="1067"/>
          </a:p>
        </p:txBody>
      </p:sp>
      <p:sp>
        <p:nvSpPr>
          <p:cNvPr id="210" name="Google Shape;210;p18"/>
          <p:cNvSpPr txBox="1"/>
          <p:nvPr/>
        </p:nvSpPr>
        <p:spPr>
          <a:xfrm>
            <a:off x="516955" y="2915243"/>
            <a:ext cx="2148863" cy="40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67">
                <a:solidFill>
                  <a:srgbClr val="1C3DB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Конкуренты (существующие альтернативы ее решения)</a:t>
            </a:r>
            <a:endParaRPr sz="1067"/>
          </a:p>
        </p:txBody>
      </p:sp>
      <p:pic>
        <p:nvPicPr>
          <p:cNvPr id="211" name="Google Shape;211;p18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6921615" y="2948051"/>
            <a:ext cx="180096" cy="36288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8"/>
          <p:cNvSpPr txBox="1">
            <a:spLocks noGrp="1"/>
          </p:cNvSpPr>
          <p:nvPr>
            <p:ph type="body" idx="13"/>
          </p:nvPr>
        </p:nvSpPr>
        <p:spPr>
          <a:xfrm>
            <a:off x="604093" y="3503093"/>
            <a:ext cx="2073600" cy="1025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pic>
        <p:nvPicPr>
          <p:cNvPr id="213" name="Google Shape;213;p18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2326999" y="2935787"/>
            <a:ext cx="357464" cy="36288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8"/>
          <p:cNvSpPr txBox="1">
            <a:spLocks noGrp="1"/>
          </p:cNvSpPr>
          <p:nvPr>
            <p:ph type="body" idx="14"/>
          </p:nvPr>
        </p:nvSpPr>
        <p:spPr>
          <a:xfrm>
            <a:off x="5032663" y="3329680"/>
            <a:ext cx="2073600" cy="12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850" tIns="27425" rIns="54850" bIns="2742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333"/>
            </a:lvl1pPr>
            <a:lvl2pPr marL="1219170" lvl="1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505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C1C67-3171-66F1-B83F-1BF124EB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2880BA-69CC-B594-E54D-CA885D3A5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9FA540-97F8-F5A1-7C97-E822359E9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604FE7-C542-D77A-4EBC-BB043E0DD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78194B-2FBB-50EC-3070-457F39885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48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43EF99-2EFA-CA42-54F1-6C5E489E0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AB08A9-01A7-0956-1F28-A9CB69C21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9C335C-CC02-1DE5-3300-D7F10ADAC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962569-8AD1-12A8-A6BF-AFAC5C03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ECF6CA-9023-1EA5-596A-CAC26580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67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9478B-1594-0506-7073-91D9E40A5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B5D9DE-BDF8-AA7B-C638-9AF701B2DE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8F7778-F673-D8FE-BAB3-804B271F0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69933B-A171-2BBB-07FE-EA5933988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D985D7-6511-1CD1-A8B7-909AC318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D01146-94A3-4338-889B-6C98FAEB5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5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39456-CCD1-A142-1565-3975F1E1D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C9F3CD-122A-D8B7-3AED-922CF1A53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260D97-67A6-AB9B-6E44-320F4B948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9F25B08-C5C7-928C-47C6-1529ED469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95B118-14A3-754E-E532-AF3423E76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6D3BD5-E15B-93BB-8D7F-05AE5E276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A0F1F00-F4D4-7E4E-686B-19BB52F80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65AE66-C719-09AD-966D-A37D2734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1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0BFA8C-D0FF-72F5-F3A1-67C34582A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D94621E-D776-645C-A4E7-98A074D2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54AF1C-12BD-D17D-C9C4-9578DAD94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9B169F5-354B-2AAB-D6AB-ED62F719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66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3F3F6C1-EA80-6CEB-936D-EFF8BE4BC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B7BAC6-AAF0-ACDB-5657-5B8E09A39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20B152-C994-E51F-EAFE-02078A5CC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20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94F5C-FC96-6A77-4983-C29FDF3C1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F4FF40-0E06-E757-5676-787B2FF8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17F73A-BCDF-7738-1A3C-1B2C4A739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521CF6-81E3-9800-6585-0325A90CB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A5219E-EF10-5467-EF5D-C324DE4CA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B077CE-7528-A640-226F-BAB60FB7D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850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E9B531-3043-4D2A-C7EA-B0053458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33781FC-F815-82BB-2BB1-08D340A83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E64560-45C9-F83C-EF62-F37061EA5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7A5F2E-5D1A-8BBB-1860-A5A6F02D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1391D9-5CCA-763F-0E47-A589463A5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297CB3-B9E0-43A9-95E5-4F940AEA3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78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D987D-181A-E360-3509-39AC197A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026D32-65DB-407C-C8B9-24A10EFF0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C8D11E-1DFD-F1BB-CD25-0F4283DE86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D49ADC-BA08-4F8D-A95F-310B9E3D8284}" type="datetimeFigureOut">
              <a:rPr lang="ru-RU" smtClean="0"/>
              <a:t>11.05.2026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C868B5-76C5-88C3-8985-E950B6E51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6F973A-9DE7-C2F5-9F02-A4AEFEA31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C40B05-B364-4F5C-9B9E-844E7B9D6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7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4"/>
          <p:cNvSpPr txBox="1">
            <a:spLocks noGrp="1"/>
          </p:cNvSpPr>
          <p:nvPr>
            <p:ph type="body" idx="1"/>
          </p:nvPr>
        </p:nvSpPr>
        <p:spPr>
          <a:xfrm>
            <a:off x="301186" y="2438829"/>
            <a:ext cx="10133503" cy="14020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85000" lnSpcReduction="10000"/>
          </a:bodyPr>
          <a:lstStyle/>
          <a:p>
            <a:pPr marL="0" indent="0">
              <a:spcBef>
                <a:spcPts val="0"/>
              </a:spcBef>
            </a:pPr>
            <a:r>
              <a:rPr lang="ru-RU" dirty="0"/>
              <a:t>Роботизированная обучающая платформа: мобильный шагающий робот-паук</a:t>
            </a:r>
          </a:p>
        </p:txBody>
      </p:sp>
      <p:sp>
        <p:nvSpPr>
          <p:cNvPr id="408" name="Google Shape;408;p24"/>
          <p:cNvSpPr txBox="1"/>
          <p:nvPr/>
        </p:nvSpPr>
        <p:spPr>
          <a:xfrm>
            <a:off x="301186" y="5112792"/>
            <a:ext cx="6097543" cy="2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spAutoFit/>
          </a:bodyPr>
          <a:lstStyle/>
          <a:p>
            <a:r>
              <a:rPr lang="ru" sz="1467" dirty="0">
                <a:solidFill>
                  <a:schemeClr val="dk1"/>
                </a:solidFill>
                <a:latin typeface="Onest"/>
                <a:ea typeface="Onest"/>
                <a:cs typeface="Onest"/>
                <a:sym typeface="Onest"/>
              </a:rPr>
              <a:t>Лидер стартап-проекта: Воротников Константин Михайлович  </a:t>
            </a:r>
            <a:endParaRPr sz="106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25"/>
          <p:cNvSpPr txBox="1">
            <a:spLocks noGrp="1"/>
          </p:cNvSpPr>
          <p:nvPr>
            <p:ph type="title"/>
          </p:nvPr>
        </p:nvSpPr>
        <p:spPr>
          <a:xfrm>
            <a:off x="836066" y="475200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/>
              <a:t>АННОТАЦИЯ</a:t>
            </a:r>
            <a:endParaRPr/>
          </a:p>
        </p:txBody>
      </p:sp>
      <p:sp>
        <p:nvSpPr>
          <p:cNvPr id="414" name="Google Shape;414;p25"/>
          <p:cNvSpPr txBox="1">
            <a:spLocks noGrp="1"/>
          </p:cNvSpPr>
          <p:nvPr>
            <p:ph type="body" idx="1"/>
          </p:nvPr>
        </p:nvSpPr>
        <p:spPr>
          <a:xfrm>
            <a:off x="4034755" y="3756261"/>
            <a:ext cx="748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77500" lnSpcReduction="20000"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Критическая технология РФ №14 – «Транспортные технологии для различных сфер применения, включая беспилотные и автономные системы».</a:t>
            </a:r>
          </a:p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Сквозные технологии – «Новые производственные технологии»: а) технологии компонентов робототехники и мехатроники; б) технологии сенсорики.</a:t>
            </a:r>
          </a:p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Рынки НТИ – «</a:t>
            </a:r>
            <a:r>
              <a:rPr lang="ru-RU" dirty="0" err="1">
                <a:latin typeface="Onest Medium" panose="020B0604020202020204" charset="0"/>
              </a:rPr>
              <a:t>Технет</a:t>
            </a:r>
            <a:r>
              <a:rPr lang="ru-RU" dirty="0">
                <a:latin typeface="Onest Medium" panose="020B0604020202020204" charset="0"/>
              </a:rPr>
              <a:t>» (кросс-рыночное направление, технологическая поддержка высокотехнологичных отраслей), «</a:t>
            </a:r>
            <a:r>
              <a:rPr lang="ru-RU" dirty="0" err="1">
                <a:latin typeface="Onest Medium" panose="020B0604020202020204" charset="0"/>
              </a:rPr>
              <a:t>Эдунет</a:t>
            </a:r>
            <a:r>
              <a:rPr lang="ru-RU" dirty="0">
                <a:latin typeface="Onest Medium" panose="020B0604020202020204" charset="0"/>
              </a:rPr>
              <a:t>» (рынок продуктов и сервисов для развития потенциала человека).</a:t>
            </a:r>
          </a:p>
        </p:txBody>
      </p:sp>
      <p:sp>
        <p:nvSpPr>
          <p:cNvPr id="415" name="Google Shape;415;p25"/>
          <p:cNvSpPr txBox="1">
            <a:spLocks noGrp="1"/>
          </p:cNvSpPr>
          <p:nvPr>
            <p:ph type="body" idx="2"/>
          </p:nvPr>
        </p:nvSpPr>
        <p:spPr>
          <a:xfrm>
            <a:off x="4045205" y="2506169"/>
            <a:ext cx="7488000" cy="892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85000" lnSpcReduction="20000"/>
          </a:bodyPr>
          <a:lstStyle/>
          <a:p>
            <a:pPr marL="0" indent="0">
              <a:spcBef>
                <a:spcPts val="0"/>
              </a:spcBef>
            </a:pP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Устранить дефицит доступных, методически обеспеченных шагающих роботов с техническим зрением для практического изучения робототехники, кинематики и автономной навигации. Создать и вывести на рынок готовое образовательное решение «Мобильный шагающий робот-паук» –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четырёхногую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 платформу с интегрированным техническим зрением на базе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ToF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-датчиков и полным методическим сопровождением.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16" name="Google Shape;416;p25"/>
          <p:cNvSpPr txBox="1">
            <a:spLocks noGrp="1"/>
          </p:cNvSpPr>
          <p:nvPr>
            <p:ph type="body" idx="3"/>
          </p:nvPr>
        </p:nvSpPr>
        <p:spPr>
          <a:xfrm>
            <a:off x="4034755" y="1212971"/>
            <a:ext cx="7488000" cy="892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85000" lnSpcReduction="20000"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Проект реализуется на основе критических технологий Российской Федерации: транспортных технологий для различных сфер применения, включая беспилотные и автономные системы (№ 14), в рамках рынка НТИ «</a:t>
            </a:r>
            <a:r>
              <a:rPr lang="ru-RU" dirty="0" err="1">
                <a:latin typeface="Onest Medium" panose="020B0604020202020204" charset="0"/>
              </a:rPr>
              <a:t>Технет</a:t>
            </a:r>
            <a:r>
              <a:rPr lang="ru-RU" dirty="0">
                <a:latin typeface="Onest Medium" panose="020B0604020202020204" charset="0"/>
              </a:rPr>
              <a:t>», с использованием сквозных технологий в области новых производственных технологий: технологий компонентов робототехники и мехатроники (а) и технологий сенсорики (б).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17" name="Google Shape;417;p25"/>
          <p:cNvSpPr txBox="1">
            <a:spLocks noGrp="1"/>
          </p:cNvSpPr>
          <p:nvPr>
            <p:ph type="body" idx="4"/>
          </p:nvPr>
        </p:nvSpPr>
        <p:spPr>
          <a:xfrm>
            <a:off x="4034753" y="5069787"/>
            <a:ext cx="7488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92500" lnSpcReduction="20000"/>
          </a:bodyPr>
          <a:lstStyle/>
          <a:p>
            <a:pPr marL="0" indent="0">
              <a:spcBef>
                <a:spcPts val="0"/>
              </a:spcBef>
            </a:pPr>
            <a:r>
              <a:rPr lang="ru-RU" sz="1467" dirty="0">
                <a:latin typeface="Onest Medium" panose="020B0604020202020204" charset="0"/>
              </a:rPr>
              <a:t>Действующий прототип шагающего робота с техническим зрением, соответствующий критическим и сквозным технологиям РФ.</a:t>
            </a:r>
          </a:p>
          <a:p>
            <a:pPr marL="0" indent="0">
              <a:spcBef>
                <a:spcPts val="0"/>
              </a:spcBef>
            </a:pPr>
            <a:r>
              <a:rPr lang="ru-RU" sz="1467" dirty="0">
                <a:latin typeface="Onest Medium" panose="020B0604020202020204" charset="0"/>
              </a:rPr>
              <a:t>Комплект методических материалов (цикл лабораторных работ для разных уровней подготовки).</a:t>
            </a:r>
          </a:p>
          <a:p>
            <a:pPr marL="0" indent="0">
              <a:spcBef>
                <a:spcPts val="0"/>
              </a:spcBef>
            </a:pPr>
            <a:r>
              <a:rPr lang="ru-RU" sz="1467" dirty="0">
                <a:latin typeface="Onest Medium" panose="020B0604020202020204" charset="0"/>
              </a:rPr>
              <a:t>Готовность к мелкосерийному производству (две модификации: образовательная для вузов/колледжей и пользовательская для детей).</a:t>
            </a:r>
          </a:p>
          <a:p>
            <a:pPr marL="0" indent="0">
              <a:spcBef>
                <a:spcPts val="0"/>
              </a:spcBef>
            </a:pPr>
            <a:r>
              <a:rPr lang="ru-RU" sz="1467" dirty="0">
                <a:latin typeface="Onest Medium" panose="020B0604020202020204" charset="0"/>
              </a:rPr>
              <a:t>Выход на рынок B2B/B2G/B2C, первые пилотные поставки в образовательные учреждения и на маркетплейсы.</a:t>
            </a:r>
          </a:p>
        </p:txBody>
      </p:sp>
      <p:sp>
        <p:nvSpPr>
          <p:cNvPr id="418" name="Google Shape;418;p25"/>
          <p:cNvSpPr/>
          <p:nvPr/>
        </p:nvSpPr>
        <p:spPr>
          <a:xfrm>
            <a:off x="3961602" y="1107298"/>
            <a:ext cx="7640860" cy="1061797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25"/>
          <p:cNvSpPr/>
          <p:nvPr/>
        </p:nvSpPr>
        <p:spPr>
          <a:xfrm>
            <a:off x="3961602" y="2435762"/>
            <a:ext cx="7640860" cy="1019140"/>
          </a:xfrm>
          <a:prstGeom prst="rect">
            <a:avLst/>
          </a:prstGeom>
          <a:noFill/>
          <a:ln w="38100" cap="flat" cmpd="sng">
            <a:solidFill>
              <a:srgbClr val="0070C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25"/>
          <p:cNvSpPr/>
          <p:nvPr/>
        </p:nvSpPr>
        <p:spPr>
          <a:xfrm>
            <a:off x="3961602" y="3677623"/>
            <a:ext cx="7640860" cy="1146036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25"/>
          <p:cNvSpPr/>
          <p:nvPr/>
        </p:nvSpPr>
        <p:spPr>
          <a:xfrm>
            <a:off x="3961602" y="4992034"/>
            <a:ext cx="7640860" cy="1464823"/>
          </a:xfrm>
          <a:prstGeom prst="rect">
            <a:avLst/>
          </a:prstGeom>
          <a:noFill/>
          <a:ln w="38100" cap="flat" cmpd="sng">
            <a:solidFill>
              <a:srgbClr val="0070C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25"/>
          <p:cNvSpPr/>
          <p:nvPr/>
        </p:nvSpPr>
        <p:spPr>
          <a:xfrm>
            <a:off x="1105920" y="1122391"/>
            <a:ext cx="2836969" cy="243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Тема/идея</a:t>
            </a:r>
            <a:endParaRPr sz="1067"/>
          </a:p>
        </p:txBody>
      </p:sp>
      <p:sp>
        <p:nvSpPr>
          <p:cNvPr id="423" name="Google Shape;423;p25"/>
          <p:cNvSpPr/>
          <p:nvPr/>
        </p:nvSpPr>
        <p:spPr>
          <a:xfrm>
            <a:off x="760320" y="1133809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24" name="Google Shape;424;p25"/>
          <p:cNvSpPr/>
          <p:nvPr/>
        </p:nvSpPr>
        <p:spPr>
          <a:xfrm>
            <a:off x="1105920" y="2455974"/>
            <a:ext cx="2855680" cy="247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Цель стартап-проекта</a:t>
            </a:r>
            <a:endParaRPr sz="1067" dirty="0"/>
          </a:p>
        </p:txBody>
      </p:sp>
      <p:sp>
        <p:nvSpPr>
          <p:cNvPr id="425" name="Google Shape;425;p25"/>
          <p:cNvSpPr/>
          <p:nvPr/>
        </p:nvSpPr>
        <p:spPr>
          <a:xfrm>
            <a:off x="1105920" y="3711114"/>
            <a:ext cx="2855681" cy="978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Рынок НТИ / сквозные/</a:t>
            </a:r>
            <a:endParaRPr sz="1067" dirty="0"/>
          </a:p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критические технологии в соответствии с фокусом</a:t>
            </a:r>
            <a:endParaRPr sz="1067" dirty="0"/>
          </a:p>
        </p:txBody>
      </p:sp>
      <p:sp>
        <p:nvSpPr>
          <p:cNvPr id="426" name="Google Shape;426;p25"/>
          <p:cNvSpPr/>
          <p:nvPr/>
        </p:nvSpPr>
        <p:spPr>
          <a:xfrm>
            <a:off x="760320" y="245597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27" name="Google Shape;427;p25"/>
          <p:cNvSpPr/>
          <p:nvPr/>
        </p:nvSpPr>
        <p:spPr>
          <a:xfrm>
            <a:off x="760320" y="373201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28" name="Google Shape;428;p25"/>
          <p:cNvSpPr/>
          <p:nvPr/>
        </p:nvSpPr>
        <p:spPr>
          <a:xfrm>
            <a:off x="1095760" y="5021754"/>
            <a:ext cx="2865840" cy="243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Ожидаемые результаты</a:t>
            </a:r>
            <a:endParaRPr sz="1067" dirty="0"/>
          </a:p>
        </p:txBody>
      </p:sp>
      <p:sp>
        <p:nvSpPr>
          <p:cNvPr id="429" name="Google Shape;429;p25"/>
          <p:cNvSpPr/>
          <p:nvPr/>
        </p:nvSpPr>
        <p:spPr>
          <a:xfrm>
            <a:off x="750160" y="504265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26"/>
          <p:cNvSpPr txBox="1">
            <a:spLocks noGrp="1"/>
          </p:cNvSpPr>
          <p:nvPr>
            <p:ph type="title"/>
          </p:nvPr>
        </p:nvSpPr>
        <p:spPr>
          <a:xfrm>
            <a:off x="836066" y="475200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/>
              <a:t>АКТУАЛЬНОСТЬ</a:t>
            </a:r>
            <a:endParaRPr/>
          </a:p>
        </p:txBody>
      </p:sp>
      <p:sp>
        <p:nvSpPr>
          <p:cNvPr id="435" name="Google Shape;435;p26"/>
          <p:cNvSpPr txBox="1">
            <a:spLocks noGrp="1"/>
          </p:cNvSpPr>
          <p:nvPr>
            <p:ph type="body" idx="1"/>
          </p:nvPr>
        </p:nvSpPr>
        <p:spPr>
          <a:xfrm>
            <a:off x="4035825" y="4185271"/>
            <a:ext cx="7459488" cy="186544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Для вузов и школ – экономия времени преподавателя, оснащение групп (10–20 роботов) по низкой цене. Для родителей – недорогая (5–7 тыс. руб.) развивающая игрушка с быстрым «вау-эффектом» и блочным программированием. Для коммерческих центров – тиражируемое «коробочное» решение с единой методикой, пригодное для госзакупок.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36" name="Google Shape;436;p26"/>
          <p:cNvSpPr txBox="1">
            <a:spLocks noGrp="1"/>
          </p:cNvSpPr>
          <p:nvPr>
            <p:ph type="body" idx="2"/>
          </p:nvPr>
        </p:nvSpPr>
        <p:spPr>
          <a:xfrm>
            <a:off x="4035825" y="2483871"/>
            <a:ext cx="7459489" cy="133749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Закрывает нишу доступного (&lt;15 тыс. руб.) шагающего робота с техническим зрением и готовыми методиками. Снижает порог входа для преподавателей: вместо полугода разработки – одна неделя до старта занятий. Соответствует рынкам НТИ «</a:t>
            </a:r>
            <a:r>
              <a:rPr lang="ru-RU" dirty="0" err="1">
                <a:latin typeface="Onest Medium" panose="020B0604020202020204" charset="0"/>
              </a:rPr>
              <a:t>Технет</a:t>
            </a:r>
            <a:r>
              <a:rPr lang="ru-RU" dirty="0">
                <a:latin typeface="Onest Medium" panose="020B0604020202020204" charset="0"/>
              </a:rPr>
              <a:t>» (компоненты робототехники, сенсорика) и «</a:t>
            </a:r>
            <a:r>
              <a:rPr lang="ru-RU" dirty="0" err="1">
                <a:latin typeface="Onest Medium" panose="020B0604020202020204" charset="0"/>
              </a:rPr>
              <a:t>Эдунет</a:t>
            </a:r>
            <a:r>
              <a:rPr lang="ru-RU" dirty="0">
                <a:latin typeface="Onest Medium" panose="020B0604020202020204" charset="0"/>
              </a:rPr>
              <a:t>», что востребовано госпрограммами («</a:t>
            </a:r>
            <a:r>
              <a:rPr lang="ru-RU" dirty="0" err="1">
                <a:latin typeface="Onest Medium" panose="020B0604020202020204" charset="0"/>
              </a:rPr>
              <a:t>Кванториумы</a:t>
            </a:r>
            <a:r>
              <a:rPr lang="ru-RU" dirty="0">
                <a:latin typeface="Onest Medium" panose="020B0604020202020204" charset="0"/>
              </a:rPr>
              <a:t>», IT-кубы).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37" name="Google Shape;437;p26"/>
          <p:cNvSpPr txBox="1">
            <a:spLocks noGrp="1"/>
          </p:cNvSpPr>
          <p:nvPr>
            <p:ph type="body" idx="3"/>
          </p:nvPr>
        </p:nvSpPr>
        <p:spPr>
          <a:xfrm>
            <a:off x="4035826" y="1187028"/>
            <a:ext cx="7459489" cy="9448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92500" lnSpcReduction="20000"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Проект устраняет кадровый дефицит в робототехнике, готовя специалистов по критическим технологиям РФ (автономные системы, компоненты робототехники). Обеспечивает импортозамещение зарубежных образовательных платформ. Создаёт инновационные рабочие места в Волгоградской области с возможностью тиражирования в другие регионы.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38" name="Google Shape;438;p26"/>
          <p:cNvSpPr/>
          <p:nvPr/>
        </p:nvSpPr>
        <p:spPr>
          <a:xfrm>
            <a:off x="1105919" y="1122393"/>
            <a:ext cx="2748533" cy="247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Для страны/региона</a:t>
            </a:r>
            <a:endParaRPr sz="1067"/>
          </a:p>
        </p:txBody>
      </p:sp>
      <p:sp>
        <p:nvSpPr>
          <p:cNvPr id="439" name="Google Shape;439;p26"/>
          <p:cNvSpPr/>
          <p:nvPr/>
        </p:nvSpPr>
        <p:spPr>
          <a:xfrm>
            <a:off x="760320" y="1133809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40" name="Google Shape;440;p26"/>
          <p:cNvSpPr/>
          <p:nvPr/>
        </p:nvSpPr>
        <p:spPr>
          <a:xfrm>
            <a:off x="1105920" y="2455974"/>
            <a:ext cx="2836968" cy="247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Для отрасли</a:t>
            </a:r>
            <a:endParaRPr sz="1067"/>
          </a:p>
        </p:txBody>
      </p:sp>
      <p:sp>
        <p:nvSpPr>
          <p:cNvPr id="441" name="Google Shape;441;p26"/>
          <p:cNvSpPr/>
          <p:nvPr/>
        </p:nvSpPr>
        <p:spPr>
          <a:xfrm>
            <a:off x="1105920" y="4117514"/>
            <a:ext cx="2748533" cy="49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Для Компании/Для пользователей</a:t>
            </a:r>
            <a:endParaRPr sz="1067"/>
          </a:p>
        </p:txBody>
      </p:sp>
      <p:sp>
        <p:nvSpPr>
          <p:cNvPr id="442" name="Google Shape;442;p26"/>
          <p:cNvSpPr/>
          <p:nvPr/>
        </p:nvSpPr>
        <p:spPr>
          <a:xfrm>
            <a:off x="760320" y="245597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43" name="Google Shape;443;p26"/>
          <p:cNvSpPr/>
          <p:nvPr/>
        </p:nvSpPr>
        <p:spPr>
          <a:xfrm>
            <a:off x="760320" y="413841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44" name="Google Shape;444;p26"/>
          <p:cNvSpPr/>
          <p:nvPr/>
        </p:nvSpPr>
        <p:spPr>
          <a:xfrm>
            <a:off x="3942890" y="1107297"/>
            <a:ext cx="7659573" cy="111645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26"/>
          <p:cNvSpPr/>
          <p:nvPr/>
        </p:nvSpPr>
        <p:spPr>
          <a:xfrm>
            <a:off x="3942890" y="2405334"/>
            <a:ext cx="7640860" cy="1416029"/>
          </a:xfrm>
          <a:prstGeom prst="rect">
            <a:avLst/>
          </a:prstGeom>
          <a:noFill/>
          <a:ln w="38100" cap="flat" cmpd="sng">
            <a:solidFill>
              <a:srgbClr val="0070C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26"/>
          <p:cNvSpPr/>
          <p:nvPr/>
        </p:nvSpPr>
        <p:spPr>
          <a:xfrm>
            <a:off x="3942889" y="4086125"/>
            <a:ext cx="7640860" cy="205843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7"/>
          <p:cNvSpPr txBox="1">
            <a:spLocks noGrp="1"/>
          </p:cNvSpPr>
          <p:nvPr>
            <p:ph type="title"/>
          </p:nvPr>
        </p:nvSpPr>
        <p:spPr>
          <a:xfrm>
            <a:off x="836066" y="475201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/>
              <a:t>ЦЕЛЕВАЯ АУДИТОРИЯ</a:t>
            </a:r>
            <a:endParaRPr/>
          </a:p>
        </p:txBody>
      </p:sp>
      <p:sp>
        <p:nvSpPr>
          <p:cNvPr id="452" name="Google Shape;452;p27"/>
          <p:cNvSpPr txBox="1">
            <a:spLocks noGrp="1"/>
          </p:cNvSpPr>
          <p:nvPr>
            <p:ph type="body" idx="1"/>
          </p:nvPr>
        </p:nvSpPr>
        <p:spPr>
          <a:xfrm>
            <a:off x="4035825" y="4185271"/>
            <a:ext cx="7459488" cy="186544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Для B2B: заведующие кафедрами/деканы (принимают решение), преподаватели робототехники (прямые пользователи). Ключевая потребность – готовое «коробочное» решение с методикой, экономящее до полугода разработки. Для B2C: родители 30–50 лет, доход средний+, высшее образование, ищут не просто игрушку, а развивающий инструмент с быстрым результатом («вау-эффект»), понятный ребёнку без глубокого программирования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453" name="Google Shape;453;p27"/>
          <p:cNvSpPr txBox="1">
            <a:spLocks noGrp="1"/>
          </p:cNvSpPr>
          <p:nvPr>
            <p:ph type="body" idx="2"/>
          </p:nvPr>
        </p:nvSpPr>
        <p:spPr>
          <a:xfrm>
            <a:off x="4035825" y="2483871"/>
            <a:ext cx="7459489" cy="133749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На начальном этапе – образовательные учреждения (вузы, колледжи, школы, центры допобразования) как наиболее платёжеспособный сегмент с возможностью госзакупок и тиражирования. Второй приоритет – B2C (родители) через маркетплейсы.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54" name="Google Shape;454;p27"/>
          <p:cNvSpPr txBox="1">
            <a:spLocks noGrp="1"/>
          </p:cNvSpPr>
          <p:nvPr>
            <p:ph type="body" idx="3"/>
          </p:nvPr>
        </p:nvSpPr>
        <p:spPr>
          <a:xfrm>
            <a:off x="4035826" y="1187028"/>
            <a:ext cx="7459489" cy="9448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lnSpcReduction="10000"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B2B/B2G: университеты и колледжи (кафедры робототехники, мехатроники, автоматики); школы и центры дополнительного образования («</a:t>
            </a:r>
            <a:r>
              <a:rPr lang="ru-RU" dirty="0" err="1">
                <a:latin typeface="Onest Medium" panose="020B0604020202020204" charset="0"/>
              </a:rPr>
              <a:t>Кванториумы</a:t>
            </a:r>
            <a:r>
              <a:rPr lang="ru-RU" dirty="0">
                <a:latin typeface="Onest Medium" panose="020B0604020202020204" charset="0"/>
              </a:rPr>
              <a:t>», IT-кубы, кружки); коммерческие центры детского технического творчества. B2C: родители детей, интересующихся STEM; продвинутые энтузиасты-</a:t>
            </a:r>
            <a:r>
              <a:rPr lang="ru-RU" dirty="0" err="1">
                <a:latin typeface="Onest Medium" panose="020B0604020202020204" charset="0"/>
              </a:rPr>
              <a:t>хоббисты</a:t>
            </a:r>
            <a:r>
              <a:rPr lang="ru-RU" dirty="0">
                <a:latin typeface="Onest Medium" panose="020B0604020202020204" charset="0"/>
              </a:rPr>
              <a:t>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55" name="Google Shape;455;p27"/>
          <p:cNvSpPr/>
          <p:nvPr/>
        </p:nvSpPr>
        <p:spPr>
          <a:xfrm>
            <a:off x="1105919" y="1122392"/>
            <a:ext cx="2748533" cy="49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Потенциальные целевые сегменты</a:t>
            </a:r>
            <a:endParaRPr sz="1067"/>
          </a:p>
        </p:txBody>
      </p:sp>
      <p:sp>
        <p:nvSpPr>
          <p:cNvPr id="456" name="Google Shape;456;p27"/>
          <p:cNvSpPr/>
          <p:nvPr/>
        </p:nvSpPr>
        <p:spPr>
          <a:xfrm>
            <a:off x="760320" y="1133809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57" name="Google Shape;457;p27"/>
          <p:cNvSpPr/>
          <p:nvPr/>
        </p:nvSpPr>
        <p:spPr>
          <a:xfrm>
            <a:off x="1105920" y="2455974"/>
            <a:ext cx="2836968" cy="49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Выбранный целевой сегмент</a:t>
            </a:r>
            <a:endParaRPr sz="1067"/>
          </a:p>
        </p:txBody>
      </p:sp>
      <p:sp>
        <p:nvSpPr>
          <p:cNvPr id="458" name="Google Shape;458;p27"/>
          <p:cNvSpPr/>
          <p:nvPr/>
        </p:nvSpPr>
        <p:spPr>
          <a:xfrm>
            <a:off x="1105920" y="4117514"/>
            <a:ext cx="2748533" cy="73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Описание представителей целевого сегмента</a:t>
            </a:r>
            <a:endParaRPr sz="1067"/>
          </a:p>
        </p:txBody>
      </p:sp>
      <p:sp>
        <p:nvSpPr>
          <p:cNvPr id="459" name="Google Shape;459;p27"/>
          <p:cNvSpPr/>
          <p:nvPr/>
        </p:nvSpPr>
        <p:spPr>
          <a:xfrm>
            <a:off x="760320" y="245597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60" name="Google Shape;460;p27"/>
          <p:cNvSpPr/>
          <p:nvPr/>
        </p:nvSpPr>
        <p:spPr>
          <a:xfrm>
            <a:off x="760320" y="413841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61" name="Google Shape;461;p27"/>
          <p:cNvSpPr/>
          <p:nvPr/>
        </p:nvSpPr>
        <p:spPr>
          <a:xfrm>
            <a:off x="3942890" y="1107297"/>
            <a:ext cx="7659573" cy="111645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27"/>
          <p:cNvSpPr/>
          <p:nvPr/>
        </p:nvSpPr>
        <p:spPr>
          <a:xfrm>
            <a:off x="3942890" y="2405334"/>
            <a:ext cx="7640860" cy="1416029"/>
          </a:xfrm>
          <a:prstGeom prst="rect">
            <a:avLst/>
          </a:prstGeom>
          <a:noFill/>
          <a:ln w="38100" cap="flat" cmpd="sng">
            <a:solidFill>
              <a:srgbClr val="0070C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7"/>
          <p:cNvSpPr/>
          <p:nvPr/>
        </p:nvSpPr>
        <p:spPr>
          <a:xfrm>
            <a:off x="3942889" y="4086125"/>
            <a:ext cx="7640860" cy="205843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28"/>
          <p:cNvSpPr txBox="1">
            <a:spLocks noGrp="1"/>
          </p:cNvSpPr>
          <p:nvPr>
            <p:ph type="title"/>
          </p:nvPr>
        </p:nvSpPr>
        <p:spPr>
          <a:xfrm>
            <a:off x="836066" y="475200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/>
              <a:t>ПРОБЛЕМА</a:t>
            </a:r>
            <a:endParaRPr/>
          </a:p>
        </p:txBody>
      </p:sp>
      <p:sp>
        <p:nvSpPr>
          <p:cNvPr id="469" name="Google Shape;469;p28"/>
          <p:cNvSpPr txBox="1">
            <a:spLocks noGrp="1"/>
          </p:cNvSpPr>
          <p:nvPr>
            <p:ph type="body" idx="1"/>
          </p:nvPr>
        </p:nvSpPr>
        <p:spPr>
          <a:xfrm>
            <a:off x="4035825" y="4185271"/>
            <a:ext cx="7459488" cy="186544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Преподаватели собирают роботов из наборов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Arduino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 и сервоприводов, пишут свой код и методички с нуля (занимает 6–12 месяцев). Либо покупают дорогие импортные платформы (DJI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RoboMaster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, VEX, LEGO) за 30–100 тыс. руб., которые не всегда являются шагающими. Родители покупают дешёвых «ходячих пауков» без обратной связи (не обучают) или сложные конструкторы, требующие участия взрослого с инженерными навыками</a:t>
            </a:r>
            <a:r>
              <a:rPr lang="ru-RU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  <a:endParaRPr dirty="0"/>
          </a:p>
        </p:txBody>
      </p:sp>
      <p:sp>
        <p:nvSpPr>
          <p:cNvPr id="470" name="Google Shape;470;p28"/>
          <p:cNvSpPr txBox="1">
            <a:spLocks noGrp="1"/>
          </p:cNvSpPr>
          <p:nvPr>
            <p:ph type="body" idx="2"/>
          </p:nvPr>
        </p:nvSpPr>
        <p:spPr>
          <a:xfrm>
            <a:off x="4035825" y="2483871"/>
            <a:ext cx="7459489" cy="133749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Интервью с 10+ преподавателями кафедр робототехники (подтверждённый запрос на готовое решение). Анализ отзывов на маркетплейсах: родители жалуются на примитивность дешёвых роботов и сложность дорогих конструкторов. Отсутствие на рынке массового шагающего робота с техническим зрением и методикой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71" name="Google Shape;471;p28"/>
          <p:cNvSpPr txBox="1">
            <a:spLocks noGrp="1"/>
          </p:cNvSpPr>
          <p:nvPr>
            <p:ph type="body" idx="3"/>
          </p:nvPr>
        </p:nvSpPr>
        <p:spPr>
          <a:xfrm>
            <a:off x="4035826" y="1187028"/>
            <a:ext cx="7459489" cy="9448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92500" lnSpcReduction="20000"/>
          </a:bodyPr>
          <a:lstStyle/>
          <a:p>
            <a:pPr marL="0" indent="0">
              <a:spcBef>
                <a:spcPts val="0"/>
              </a:spcBef>
            </a:pP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Преподаватели и руководители кружков тратят от полугода на разработку собственного шагающего робота с техническим зрением и методических материалов, вместо того чтобы сразу начать обучение. Родители не могут найти недорогую развивающую игрушку, которая реально учит программированию и вызывает интерес у ребёнка без сложной настройки.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72" name="Google Shape;472;p28"/>
          <p:cNvSpPr/>
          <p:nvPr/>
        </p:nvSpPr>
        <p:spPr>
          <a:xfrm>
            <a:off x="1105919" y="1122392"/>
            <a:ext cx="2748533" cy="49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Какую проблему ЦА решает продукт?</a:t>
            </a:r>
            <a:endParaRPr sz="1067"/>
          </a:p>
        </p:txBody>
      </p:sp>
      <p:sp>
        <p:nvSpPr>
          <p:cNvPr id="473" name="Google Shape;473;p28"/>
          <p:cNvSpPr/>
          <p:nvPr/>
        </p:nvSpPr>
        <p:spPr>
          <a:xfrm>
            <a:off x="760320" y="1133809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74" name="Google Shape;474;p28"/>
          <p:cNvSpPr/>
          <p:nvPr/>
        </p:nvSpPr>
        <p:spPr>
          <a:xfrm>
            <a:off x="1105920" y="2455974"/>
            <a:ext cx="2836968" cy="73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Чем можно подтвердить наличие у ЦА данной проблемы?</a:t>
            </a:r>
            <a:endParaRPr sz="1067"/>
          </a:p>
        </p:txBody>
      </p:sp>
      <p:sp>
        <p:nvSpPr>
          <p:cNvPr id="475" name="Google Shape;475;p28"/>
          <p:cNvSpPr/>
          <p:nvPr/>
        </p:nvSpPr>
        <p:spPr>
          <a:xfrm>
            <a:off x="1105920" y="4117514"/>
            <a:ext cx="2748533" cy="49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Как сейчас ЦА решает свою проблему?</a:t>
            </a:r>
            <a:endParaRPr sz="1067"/>
          </a:p>
        </p:txBody>
      </p:sp>
      <p:sp>
        <p:nvSpPr>
          <p:cNvPr id="476" name="Google Shape;476;p28"/>
          <p:cNvSpPr/>
          <p:nvPr/>
        </p:nvSpPr>
        <p:spPr>
          <a:xfrm>
            <a:off x="760320" y="245597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77" name="Google Shape;477;p28"/>
          <p:cNvSpPr/>
          <p:nvPr/>
        </p:nvSpPr>
        <p:spPr>
          <a:xfrm>
            <a:off x="760320" y="413841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78" name="Google Shape;478;p28"/>
          <p:cNvSpPr/>
          <p:nvPr/>
        </p:nvSpPr>
        <p:spPr>
          <a:xfrm>
            <a:off x="3942890" y="1107297"/>
            <a:ext cx="7659573" cy="111645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28"/>
          <p:cNvSpPr/>
          <p:nvPr/>
        </p:nvSpPr>
        <p:spPr>
          <a:xfrm>
            <a:off x="3942890" y="2405334"/>
            <a:ext cx="7640860" cy="1416029"/>
          </a:xfrm>
          <a:prstGeom prst="rect">
            <a:avLst/>
          </a:prstGeom>
          <a:noFill/>
          <a:ln w="38100" cap="flat" cmpd="sng">
            <a:solidFill>
              <a:srgbClr val="0070C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28"/>
          <p:cNvSpPr/>
          <p:nvPr/>
        </p:nvSpPr>
        <p:spPr>
          <a:xfrm>
            <a:off x="3942889" y="4086125"/>
            <a:ext cx="7640860" cy="205843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29"/>
          <p:cNvSpPr txBox="1">
            <a:spLocks noGrp="1"/>
          </p:cNvSpPr>
          <p:nvPr>
            <p:ph type="title"/>
          </p:nvPr>
        </p:nvSpPr>
        <p:spPr>
          <a:xfrm>
            <a:off x="836066" y="475200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 dirty="0"/>
              <a:t>ПРОДУКТ/РЕШЕНИЕ</a:t>
            </a:r>
            <a:endParaRPr dirty="0"/>
          </a:p>
        </p:txBody>
      </p:sp>
      <p:sp>
        <p:nvSpPr>
          <p:cNvPr id="486" name="Google Shape;486;p29"/>
          <p:cNvSpPr txBox="1">
            <a:spLocks noGrp="1"/>
          </p:cNvSpPr>
          <p:nvPr>
            <p:ph type="body" idx="1"/>
          </p:nvPr>
        </p:nvSpPr>
        <p:spPr>
          <a:xfrm>
            <a:off x="4035825" y="4185271"/>
            <a:ext cx="7459488" cy="186544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Собственные разработки: модульная механика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четырёхногой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 платформы, кинематическая модель и алгоритмы управления походкой с обратной связью, система технического зрения на базе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ToF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-датчиков с алгоритмом обхода препятствий («правило левой руки»), архитектура питания с разделением силовых и логических цепей, методическое обеспечение. Используемые компоненты: ESP32, сервоприводы MG90S, датчики VL53L0X, DC-DC преобразователи XL6009. Продукт опирается на критические технологии РФ (транспортные автономные системы) и сквозные технологии (компоненты робототехники, сенсорика).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87" name="Google Shape;487;p29"/>
          <p:cNvSpPr txBox="1">
            <a:spLocks noGrp="1"/>
          </p:cNvSpPr>
          <p:nvPr>
            <p:ph type="body" idx="2"/>
          </p:nvPr>
        </p:nvSpPr>
        <p:spPr>
          <a:xfrm>
            <a:off x="4035825" y="2483871"/>
            <a:ext cx="7459489" cy="133749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fontScale="77500" lnSpcReduction="20000"/>
          </a:bodyPr>
          <a:lstStyle/>
          <a:p>
            <a:pPr marL="0" indent="0">
              <a:spcBef>
                <a:spcPts val="0"/>
              </a:spcBef>
            </a:pP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Готовый комплект «из коробки»: полностью собранный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четырёхногий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 робот на контроллере ESP32, интегрированная система технического зрения на трёх 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ToF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-дальномерах VL53L0X, методическое пособие с лабораторными работами. Две модификации: образовательная (для вузов/колледжей, полнофункциональный стенд с углублённым курсом) и пользовательская (для детей 8–14 лет, блочное программирование, игровые сценарии). Характеристики: 8 сервоприводов MG90S, походка с замкнутой обратной связью, обход препятствий, дальность сенсоров до 2 м, питание от Li-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Ion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 18650, 3D-печать ABS. Области применения: оснащение лабораторий вузов, колледжей, школ, «</a:t>
            </a:r>
            <a:r>
              <a:rPr lang="ru-RU" b="0" i="0" dirty="0" err="1">
                <a:solidFill>
                  <a:srgbClr val="0F1115"/>
                </a:solidFill>
                <a:effectLst/>
                <a:latin typeface="Onest Medium" panose="020B0604020202020204" charset="0"/>
              </a:rPr>
              <a:t>Кванториумов</a:t>
            </a:r>
            <a:r>
              <a:rPr lang="ru-RU" b="0" i="0" dirty="0">
                <a:solidFill>
                  <a:srgbClr val="0F1115"/>
                </a:solidFill>
                <a:effectLst/>
                <a:latin typeface="Onest Medium" panose="020B0604020202020204" charset="0"/>
              </a:rPr>
              <a:t>», IT-кубов; развивающая игрушка для домашнего обучения; коммерческие образовательные центры.</a:t>
            </a:r>
            <a:endParaRPr dirty="0">
              <a:latin typeface="Onest Medium" panose="020B0604020202020204" charset="0"/>
            </a:endParaRPr>
          </a:p>
        </p:txBody>
      </p:sp>
      <p:sp>
        <p:nvSpPr>
          <p:cNvPr id="488" name="Google Shape;488;p29"/>
          <p:cNvSpPr txBox="1">
            <a:spLocks noGrp="1"/>
          </p:cNvSpPr>
          <p:nvPr>
            <p:ph type="body" idx="3"/>
          </p:nvPr>
        </p:nvSpPr>
        <p:spPr>
          <a:xfrm>
            <a:off x="4035826" y="1187028"/>
            <a:ext cx="7459489" cy="9448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Onest Medium" panose="020B0604020202020204" charset="0"/>
              </a:rPr>
              <a:t>Роботизированная обучающая платформа: мобильный шагающий робот-паук</a:t>
            </a:r>
          </a:p>
          <a:p>
            <a:pPr marL="0" indent="0">
              <a:spcBef>
                <a:spcPts val="0"/>
              </a:spcBef>
            </a:pPr>
            <a:endParaRPr dirty="0"/>
          </a:p>
        </p:txBody>
      </p:sp>
      <p:sp>
        <p:nvSpPr>
          <p:cNvPr id="489" name="Google Shape;489;p29"/>
          <p:cNvSpPr/>
          <p:nvPr/>
        </p:nvSpPr>
        <p:spPr>
          <a:xfrm>
            <a:off x="1105919" y="1122393"/>
            <a:ext cx="2748533" cy="247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Наименование</a:t>
            </a:r>
            <a:endParaRPr sz="1067"/>
          </a:p>
        </p:txBody>
      </p:sp>
      <p:sp>
        <p:nvSpPr>
          <p:cNvPr id="490" name="Google Shape;490;p29"/>
          <p:cNvSpPr/>
          <p:nvPr/>
        </p:nvSpPr>
        <p:spPr>
          <a:xfrm>
            <a:off x="760320" y="1133809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91" name="Google Shape;491;p29"/>
          <p:cNvSpPr/>
          <p:nvPr/>
        </p:nvSpPr>
        <p:spPr>
          <a:xfrm>
            <a:off x="1105920" y="2455974"/>
            <a:ext cx="2532533" cy="978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Описание</a:t>
            </a:r>
            <a:endParaRPr sz="1067" dirty="0"/>
          </a:p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/характеристики</a:t>
            </a:r>
            <a:endParaRPr sz="1067" dirty="0"/>
          </a:p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/функционал</a:t>
            </a:r>
            <a:endParaRPr sz="1067" dirty="0"/>
          </a:p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/области применения</a:t>
            </a:r>
            <a:endParaRPr sz="1067" dirty="0"/>
          </a:p>
        </p:txBody>
      </p:sp>
      <p:sp>
        <p:nvSpPr>
          <p:cNvPr id="492" name="Google Shape;492;p29"/>
          <p:cNvSpPr/>
          <p:nvPr/>
        </p:nvSpPr>
        <p:spPr>
          <a:xfrm>
            <a:off x="1105920" y="4117514"/>
            <a:ext cx="2748533" cy="978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ru" sz="1733" dirty="0">
                <a:solidFill>
                  <a:srgbClr val="071108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Технологическое ядро (какая технология лежит в основе продукта)</a:t>
            </a:r>
            <a:endParaRPr sz="1067" dirty="0"/>
          </a:p>
        </p:txBody>
      </p:sp>
      <p:sp>
        <p:nvSpPr>
          <p:cNvPr id="493" name="Google Shape;493;p29"/>
          <p:cNvSpPr/>
          <p:nvPr/>
        </p:nvSpPr>
        <p:spPr>
          <a:xfrm>
            <a:off x="760320" y="245597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94" name="Google Shape;494;p29"/>
          <p:cNvSpPr/>
          <p:nvPr/>
        </p:nvSpPr>
        <p:spPr>
          <a:xfrm>
            <a:off x="760320" y="4138413"/>
            <a:ext cx="216000" cy="216000"/>
          </a:xfrm>
          <a:prstGeom prst="ellipse">
            <a:avLst/>
          </a:prstGeom>
          <a:solidFill>
            <a:srgbClr val="FC5602"/>
          </a:solidFill>
          <a:ln>
            <a:noFill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latin typeface="Onest ExtraBold"/>
              <a:ea typeface="Onest ExtraBold"/>
              <a:cs typeface="Onest ExtraBold"/>
              <a:sym typeface="Onest ExtraBold"/>
            </a:endParaRPr>
          </a:p>
        </p:txBody>
      </p:sp>
      <p:sp>
        <p:nvSpPr>
          <p:cNvPr id="495" name="Google Shape;495;p29"/>
          <p:cNvSpPr/>
          <p:nvPr/>
        </p:nvSpPr>
        <p:spPr>
          <a:xfrm>
            <a:off x="3942888" y="1107297"/>
            <a:ext cx="7659573" cy="111645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29"/>
          <p:cNvSpPr/>
          <p:nvPr/>
        </p:nvSpPr>
        <p:spPr>
          <a:xfrm>
            <a:off x="3942890" y="2405334"/>
            <a:ext cx="7640860" cy="1416029"/>
          </a:xfrm>
          <a:prstGeom prst="rect">
            <a:avLst/>
          </a:prstGeom>
          <a:noFill/>
          <a:ln w="38100" cap="flat" cmpd="sng">
            <a:solidFill>
              <a:srgbClr val="0070C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29"/>
          <p:cNvSpPr/>
          <p:nvPr/>
        </p:nvSpPr>
        <p:spPr>
          <a:xfrm>
            <a:off x="3942889" y="4086125"/>
            <a:ext cx="7640860" cy="2058439"/>
          </a:xfrm>
          <a:prstGeom prst="rect">
            <a:avLst/>
          </a:prstGeom>
          <a:noFill/>
          <a:ln w="38100" cap="flat" cmpd="sng">
            <a:solidFill>
              <a:srgbClr val="FC5602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73133" tIns="36567" rIns="73133" bIns="36567" anchor="ctr" anchorCtr="0">
            <a:noAutofit/>
          </a:bodyPr>
          <a:lstStyle/>
          <a:p>
            <a:pPr algn="ctr"/>
            <a:endParaRPr sz="1467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0"/>
          <p:cNvSpPr txBox="1">
            <a:spLocks noGrp="1"/>
          </p:cNvSpPr>
          <p:nvPr>
            <p:ph type="title"/>
          </p:nvPr>
        </p:nvSpPr>
        <p:spPr>
          <a:xfrm>
            <a:off x="836066" y="473762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/>
              <a:t>КОНКУРЕНТЫ/АНАЛОГИ</a:t>
            </a:r>
            <a:endParaRPr/>
          </a:p>
        </p:txBody>
      </p:sp>
      <p:graphicFrame>
        <p:nvGraphicFramePr>
          <p:cNvPr id="503" name="Google Shape;503;p30"/>
          <p:cNvGraphicFramePr/>
          <p:nvPr>
            <p:extLst>
              <p:ext uri="{D42A27DB-BD31-4B8C-83A1-F6EECF244321}">
                <p14:modId xmlns:p14="http://schemas.microsoft.com/office/powerpoint/2010/main" val="3263107251"/>
              </p:ext>
            </p:extLst>
          </p:nvPr>
        </p:nvGraphicFramePr>
        <p:xfrm>
          <a:off x="768000" y="1013597"/>
          <a:ext cx="10656000" cy="4903152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13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3031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Характеристики продукта (функциональные и количественные показатели*)</a:t>
                      </a:r>
                      <a:endParaRPr sz="1100" dirty="0"/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Ваша разработка</a:t>
                      </a:r>
                      <a:endParaRPr sz="1100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Конкурент №1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(</a:t>
                      </a:r>
                      <a:r>
                        <a:rPr lang="ru-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Наборы на </a:t>
                      </a:r>
                      <a:r>
                        <a:rPr lang="ru-RU" sz="1500" u="none" strike="noStrike" cap="none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Arduino</a:t>
                      </a:r>
                      <a:r>
                        <a:rPr lang="ru-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/ </a:t>
                      </a:r>
                      <a:r>
                        <a:rPr lang="ru-RU" sz="1500" u="none" strike="noStrike" cap="none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RobotON</a:t>
                      </a:r>
                      <a:r>
                        <a:rPr lang="ru-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, Россия</a:t>
                      </a: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)</a:t>
                      </a:r>
                      <a:endParaRPr sz="1100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Конкурент №2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(</a:t>
                      </a:r>
                      <a:r>
                        <a:rPr lang="en-US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DJI </a:t>
                      </a:r>
                      <a:r>
                        <a:rPr lang="en-US" sz="1500" u="none" strike="noStrike" cap="none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RoboMaster</a:t>
                      </a:r>
                      <a:r>
                        <a:rPr lang="en-US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S1/EP, </a:t>
                      </a:r>
                      <a:r>
                        <a:rPr lang="ru-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Китай</a:t>
                      </a: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)</a:t>
                      </a:r>
                      <a:endParaRPr sz="1100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Конкурент №3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(</a:t>
                      </a:r>
                      <a:r>
                        <a:rPr lang="en-US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LEGO Education SPIKE Prime, </a:t>
                      </a:r>
                      <a:r>
                        <a:rPr lang="en-US" sz="1500" u="none" strike="noStrike" cap="none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Дания</a:t>
                      </a:r>
                      <a:r>
                        <a:rPr lang="en-US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/США</a:t>
                      </a:r>
                      <a:r>
                        <a:rPr lang="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)</a:t>
                      </a:r>
                      <a:endParaRPr sz="1100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9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u="none" strike="noStrike" cap="none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Цена (руб.)</a:t>
                      </a:r>
                      <a:endParaRPr sz="1100" dirty="0"/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5 000 – 15 000 (в зависимости от версии)</a:t>
                      </a:r>
                      <a:endParaRPr sz="1100" dirty="0"/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3 000 – 15 000</a:t>
                      </a:r>
                      <a:endParaRPr sz="1100" dirty="0"/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30 000 – 45 000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25 000 – 50 000</a:t>
                      </a:r>
                      <a:endParaRPr sz="1100" dirty="0"/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36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200" dirty="0">
                          <a:solidFill>
                            <a:schemeClr val="tx1"/>
                          </a:solidFill>
                          <a:effectLst/>
                          <a:latin typeface="Onest"/>
                          <a:ea typeface="+mn-ea"/>
                          <a:cs typeface="+mn-cs"/>
                        </a:rPr>
                        <a:t>Тип движителя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Шагающий (4 ноги, 8 сервоприводов)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Шестиногий или </a:t>
                      </a: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четырёхногий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Колёсный (4 колеса)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Колёсный или гусеничный (конструктор)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94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Наличие технического зрения 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Да, 3 </a:t>
                      </a:r>
                      <a:r>
                        <a:rPr lang="en-US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ToF</a:t>
                      </a:r>
                      <a:r>
                        <a:rPr lang="en-US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-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дальномера,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Нет (или только ИК-датчики без замкнутой системы)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Да (</a:t>
                      </a:r>
                      <a:r>
                        <a:rPr lang="en-US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FPV-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камера, распознавание объектов)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Опционально (доп. датчики, нет встроенного зрения)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2558300379"/>
                  </a:ext>
                </a:extLst>
              </a:tr>
              <a:tr h="7630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Наличие готового методического обеспечения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Да, полный цикл лабораторных работ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Нет (только схема сборки)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Есть (базовые уроки в приложении)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Есть (официальные курсы)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2431139612"/>
                  </a:ext>
                </a:extLst>
              </a:tr>
              <a:tr h="7630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Готовность к использованию «из коробки»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0 часов (полностью собран, откалиброван)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2–6 часов (требуется сборка и программирование)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0 часов (собран, но требует активации и калибровки)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1–3 часа (требуется сборка модели)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485165601"/>
                  </a:ext>
                </a:extLst>
              </a:tr>
            </a:tbl>
          </a:graphicData>
        </a:graphic>
      </p:graphicFrame>
      <p:sp>
        <p:nvSpPr>
          <p:cNvPr id="504" name="Google Shape;504;p30"/>
          <p:cNvSpPr/>
          <p:nvPr/>
        </p:nvSpPr>
        <p:spPr>
          <a:xfrm>
            <a:off x="768000" y="6013386"/>
            <a:ext cx="9472727" cy="400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noAutofit/>
          </a:bodyPr>
          <a:lstStyle/>
          <a:p>
            <a:pPr>
              <a:lnSpc>
                <a:spcPct val="80621"/>
              </a:lnSpc>
            </a:pPr>
            <a:r>
              <a:rPr lang="ru" sz="1333" dirty="0">
                <a:solidFill>
                  <a:schemeClr val="dk1"/>
                </a:solidFill>
                <a:latin typeface="Onest"/>
                <a:ea typeface="Onest"/>
                <a:cs typeface="Onest"/>
                <a:sym typeface="Onest"/>
              </a:rPr>
              <a:t>*Функциональные и количественные показатели – указываются ключевые характеристики, представляющие максимальную ценность для ЦА и решающие описанную проблему</a:t>
            </a:r>
            <a:endParaRPr sz="106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1"/>
          <p:cNvSpPr txBox="1">
            <a:spLocks noGrp="1"/>
          </p:cNvSpPr>
          <p:nvPr>
            <p:ph type="title"/>
          </p:nvPr>
        </p:nvSpPr>
        <p:spPr>
          <a:xfrm>
            <a:off x="836066" y="475201"/>
            <a:ext cx="5977359" cy="66479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 dirty="0"/>
              <a:t>БИЗНЕС-МОДЕЛЬ*</a:t>
            </a:r>
            <a:br>
              <a:rPr lang="ru" dirty="0"/>
            </a:br>
            <a:r>
              <a:rPr lang="ru" sz="1600" dirty="0"/>
              <a:t>(Э. Маурья)</a:t>
            </a:r>
            <a:endParaRPr dirty="0"/>
          </a:p>
        </p:txBody>
      </p:sp>
      <p:sp>
        <p:nvSpPr>
          <p:cNvPr id="510" name="Google Shape;510;p31"/>
          <p:cNvSpPr txBox="1">
            <a:spLocks noGrp="1"/>
          </p:cNvSpPr>
          <p:nvPr>
            <p:ph type="body" idx="1"/>
          </p:nvPr>
        </p:nvSpPr>
        <p:spPr>
          <a:xfrm>
            <a:off x="585685" y="3323573"/>
            <a:ext cx="2029862" cy="119545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Наборы на </a:t>
            </a:r>
            <a:r>
              <a:rPr lang="en-US" sz="1400" dirty="0">
                <a:latin typeface="Onest"/>
              </a:rPr>
              <a:t>Arduino</a:t>
            </a:r>
            <a:r>
              <a:rPr lang="ru-RU" sz="1400" dirty="0">
                <a:latin typeface="Onest"/>
              </a:rPr>
              <a:t>: </a:t>
            </a:r>
            <a:r>
              <a:rPr lang="en-US" sz="1400" dirty="0" err="1">
                <a:latin typeface="Onest"/>
              </a:rPr>
              <a:t>RobotON</a:t>
            </a:r>
            <a:r>
              <a:rPr lang="en-US" sz="1400" dirty="0">
                <a:latin typeface="Onest"/>
              </a:rPr>
              <a:t>, Robotics Kit</a:t>
            </a:r>
            <a:r>
              <a:rPr lang="ru-RU" sz="1400" dirty="0">
                <a:latin typeface="Onest"/>
              </a:rPr>
              <a:t>;</a:t>
            </a:r>
          </a:p>
          <a:p>
            <a:pPr marL="0" indent="0">
              <a:spcBef>
                <a:spcPts val="0"/>
              </a:spcBef>
            </a:pPr>
            <a:r>
              <a:rPr lang="en-US" sz="1400" dirty="0">
                <a:latin typeface="Onest"/>
              </a:rPr>
              <a:t>DJI </a:t>
            </a:r>
            <a:r>
              <a:rPr lang="en-US" sz="1400" dirty="0" err="1">
                <a:latin typeface="Onest"/>
              </a:rPr>
              <a:t>RoboMaster</a:t>
            </a:r>
            <a:r>
              <a:rPr lang="ru-RU" sz="1400" dirty="0">
                <a:latin typeface="Onest"/>
              </a:rPr>
              <a:t>; </a:t>
            </a:r>
            <a:r>
              <a:rPr lang="en-US" sz="1400" dirty="0">
                <a:latin typeface="Onest"/>
              </a:rPr>
              <a:t>LEGO </a:t>
            </a:r>
            <a:endParaRPr lang="ru-RU" sz="1400" dirty="0">
              <a:latin typeface="Onest"/>
            </a:endParaRPr>
          </a:p>
          <a:p>
            <a:pPr marL="0" indent="0">
              <a:spcBef>
                <a:spcPts val="0"/>
              </a:spcBef>
            </a:pPr>
            <a:r>
              <a:rPr lang="en-US" sz="1400" dirty="0">
                <a:latin typeface="Onest"/>
              </a:rPr>
              <a:t>Education SPIKE</a:t>
            </a:r>
            <a:r>
              <a:rPr lang="ru-RU" sz="1400" dirty="0">
                <a:latin typeface="Onest"/>
              </a:rPr>
              <a:t>; </a:t>
            </a:r>
            <a:r>
              <a:rPr lang="en-US" sz="1400" dirty="0">
                <a:latin typeface="Onest"/>
              </a:rPr>
              <a:t>VEX Robotics</a:t>
            </a:r>
            <a:r>
              <a:rPr lang="ru-RU" sz="1400" dirty="0">
                <a:latin typeface="Onest"/>
              </a:rPr>
              <a:t>.</a:t>
            </a:r>
            <a:endParaRPr sz="1400" dirty="0">
              <a:latin typeface="Onest"/>
            </a:endParaRPr>
          </a:p>
        </p:txBody>
      </p:sp>
      <p:sp>
        <p:nvSpPr>
          <p:cNvPr id="511" name="Google Shape;511;p31"/>
          <p:cNvSpPr txBox="1">
            <a:spLocks noGrp="1"/>
          </p:cNvSpPr>
          <p:nvPr>
            <p:ph type="body" idx="2"/>
          </p:nvPr>
        </p:nvSpPr>
        <p:spPr>
          <a:xfrm>
            <a:off x="2758594" y="1474805"/>
            <a:ext cx="2214904" cy="1123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Готовый комплект «Мобильный шагающий робот-паук»: робот с 8 сервоприводами, техническим зрением и полным методическим пособием.</a:t>
            </a:r>
            <a:endParaRPr sz="1400" dirty="0">
              <a:latin typeface="Onest"/>
            </a:endParaRPr>
          </a:p>
        </p:txBody>
      </p:sp>
      <p:sp>
        <p:nvSpPr>
          <p:cNvPr id="512" name="Google Shape;512;p31"/>
          <p:cNvSpPr txBox="1">
            <a:spLocks noGrp="1"/>
          </p:cNvSpPr>
          <p:nvPr>
            <p:ph type="body" idx="3"/>
          </p:nvPr>
        </p:nvSpPr>
        <p:spPr>
          <a:xfrm>
            <a:off x="4973430" y="1605408"/>
            <a:ext cx="2351695" cy="308495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 lnSpcReduction="10000"/>
          </a:bodyPr>
          <a:lstStyle/>
          <a:p>
            <a:pPr marL="0" indent="0">
              <a:spcBef>
                <a:spcPts val="0"/>
              </a:spcBef>
            </a:pPr>
            <a:r>
              <a:rPr lang="ru-RU" sz="1400" b="0" i="0" dirty="0">
                <a:solidFill>
                  <a:srgbClr val="0F1115"/>
                </a:solidFill>
                <a:effectLst/>
                <a:latin typeface="Onest"/>
              </a:rPr>
              <a:t>Готовое решение, объединяющее шагающего робота с элементами технического зрения и полное методическое сопровождение.</a:t>
            </a:r>
            <a:endParaRPr lang="en-US" sz="1400" b="0" i="0" dirty="0">
              <a:solidFill>
                <a:srgbClr val="0F1115"/>
              </a:solidFill>
              <a:effectLst/>
              <a:latin typeface="Onest"/>
            </a:endParaRPr>
          </a:p>
          <a:p>
            <a:pPr marL="0" indent="0">
              <a:spcBef>
                <a:spcPts val="0"/>
              </a:spcBef>
            </a:pPr>
            <a:endParaRPr lang="ru-RU" sz="1400" b="0" i="0" dirty="0">
              <a:solidFill>
                <a:srgbClr val="0F1115"/>
              </a:solidFill>
              <a:effectLst/>
              <a:latin typeface="Onest"/>
            </a:endParaRPr>
          </a:p>
          <a:p>
            <a:pPr marL="0" indent="0">
              <a:spcBef>
                <a:spcPts val="0"/>
              </a:spcBef>
            </a:pPr>
            <a:endParaRPr lang="ru-RU" sz="1400" dirty="0">
              <a:solidFill>
                <a:srgbClr val="0F1115"/>
              </a:solidFill>
              <a:latin typeface="Onest"/>
            </a:endParaRPr>
          </a:p>
          <a:p>
            <a:pPr marL="0" indent="0">
              <a:spcBef>
                <a:spcPts val="0"/>
              </a:spcBef>
            </a:pPr>
            <a:endParaRPr lang="ru-RU" sz="1400" b="0" i="0" dirty="0">
              <a:solidFill>
                <a:srgbClr val="0F1115"/>
              </a:solidFill>
              <a:effectLst/>
              <a:latin typeface="Onest"/>
            </a:endParaRPr>
          </a:p>
          <a:p>
            <a:pPr marL="0" indent="0">
              <a:spcBef>
                <a:spcPts val="0"/>
              </a:spcBef>
            </a:pPr>
            <a:r>
              <a:rPr lang="ru-RU" sz="1400" b="0" i="0" dirty="0">
                <a:solidFill>
                  <a:srgbClr val="0F1115"/>
                </a:solidFill>
                <a:effectLst/>
                <a:latin typeface="Onest"/>
              </a:rPr>
              <a:t> </a:t>
            </a:r>
            <a:r>
              <a:rPr lang="ru-RU" sz="1400" b="0" i="0" dirty="0">
                <a:solidFill>
                  <a:srgbClr val="0F1115"/>
                </a:solidFill>
                <a:effectLst/>
                <a:latin typeface="Onest"/>
                <a:ea typeface="NSimSun" panose="02010609030101010101" pitchFamily="49" charset="-122"/>
              </a:rPr>
              <a:t>Создать шагающую роботизированную платформу с открытой архитектурой и готовыми лабораторными работами для быстрого внедрения в образование и домашнее развитие.</a:t>
            </a:r>
            <a:endParaRPr sz="1400" dirty="0">
              <a:latin typeface="Onest"/>
              <a:ea typeface="NSimSun" panose="02010609030101010101" pitchFamily="49" charset="-122"/>
            </a:endParaRPr>
          </a:p>
        </p:txBody>
      </p:sp>
      <p:sp>
        <p:nvSpPr>
          <p:cNvPr id="513" name="Google Shape;513;p31"/>
          <p:cNvSpPr txBox="1">
            <a:spLocks noGrp="1"/>
          </p:cNvSpPr>
          <p:nvPr>
            <p:ph type="body" idx="4"/>
          </p:nvPr>
        </p:nvSpPr>
        <p:spPr>
          <a:xfrm>
            <a:off x="2758594" y="3179764"/>
            <a:ext cx="2357951" cy="151059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Количество проданных комплектов; себестоимость и маржинальность; время выхода на рынок; стоимость привлечения клиента (CAC); удовлетворённость пользователей (NPS).</a:t>
            </a:r>
            <a:endParaRPr sz="1400" dirty="0">
              <a:latin typeface="Onest"/>
            </a:endParaRPr>
          </a:p>
        </p:txBody>
      </p:sp>
      <p:sp>
        <p:nvSpPr>
          <p:cNvPr id="514" name="Google Shape;514;p31"/>
          <p:cNvSpPr txBox="1">
            <a:spLocks noGrp="1"/>
          </p:cNvSpPr>
          <p:nvPr>
            <p:ph type="body" idx="5"/>
          </p:nvPr>
        </p:nvSpPr>
        <p:spPr>
          <a:xfrm>
            <a:off x="7164704" y="1622975"/>
            <a:ext cx="2351695" cy="88530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Открытая архитектура, соответствие технологиям РФ, реестр отечественного оборудования, поддержка госпрограмм (</a:t>
            </a:r>
            <a:r>
              <a:rPr lang="ru-RU" sz="1400" dirty="0" err="1">
                <a:latin typeface="Onest"/>
              </a:rPr>
              <a:t>Кванториумы</a:t>
            </a:r>
            <a:r>
              <a:rPr lang="ru-RU" sz="1400" dirty="0">
                <a:latin typeface="Onest"/>
              </a:rPr>
              <a:t>, IT-кубы).</a:t>
            </a:r>
          </a:p>
        </p:txBody>
      </p:sp>
      <p:sp>
        <p:nvSpPr>
          <p:cNvPr id="515" name="Google Shape;515;p31"/>
          <p:cNvSpPr txBox="1">
            <a:spLocks noGrp="1"/>
          </p:cNvSpPr>
          <p:nvPr>
            <p:ph type="body" idx="6"/>
          </p:nvPr>
        </p:nvSpPr>
        <p:spPr>
          <a:xfrm>
            <a:off x="7208070" y="3330628"/>
            <a:ext cx="2264964" cy="120886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B2B/B2G: прямые продажи в образовательные учреждения, профильные конференции и выставки</a:t>
            </a:r>
            <a:r>
              <a:rPr lang="en-US" sz="1400" dirty="0">
                <a:latin typeface="Onest"/>
              </a:rPr>
              <a:t>.</a:t>
            </a:r>
            <a:r>
              <a:rPr lang="ru-RU" sz="1400" dirty="0">
                <a:latin typeface="Onest"/>
              </a:rPr>
              <a:t> B2C: маркетплейсы (</a:t>
            </a:r>
            <a:r>
              <a:rPr lang="ru-RU" sz="1400" dirty="0" err="1">
                <a:latin typeface="Onest"/>
              </a:rPr>
              <a:t>Ozon</a:t>
            </a:r>
            <a:r>
              <a:rPr lang="ru-RU" sz="1400" dirty="0">
                <a:latin typeface="Onest"/>
              </a:rPr>
              <a:t>, </a:t>
            </a:r>
            <a:r>
              <a:rPr lang="ru-RU" sz="1400" dirty="0" err="1">
                <a:latin typeface="Onest"/>
              </a:rPr>
              <a:t>Wildberries</a:t>
            </a:r>
            <a:r>
              <a:rPr lang="ru-RU" sz="1400" dirty="0">
                <a:latin typeface="Onest"/>
              </a:rPr>
              <a:t>)</a:t>
            </a:r>
            <a:r>
              <a:rPr lang="en-US" sz="1400" dirty="0">
                <a:latin typeface="Onest"/>
              </a:rPr>
              <a:t>.</a:t>
            </a:r>
            <a:endParaRPr sz="1400" dirty="0">
              <a:latin typeface="Onest"/>
            </a:endParaRPr>
          </a:p>
        </p:txBody>
      </p:sp>
      <p:sp>
        <p:nvSpPr>
          <p:cNvPr id="516" name="Google Shape;516;p31"/>
          <p:cNvSpPr txBox="1">
            <a:spLocks noGrp="1"/>
          </p:cNvSpPr>
          <p:nvPr>
            <p:ph type="body" idx="7"/>
          </p:nvPr>
        </p:nvSpPr>
        <p:spPr>
          <a:xfrm>
            <a:off x="9433406" y="1685940"/>
            <a:ext cx="2391323" cy="282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B2B/B2G: университеты (кафедры робототехники, мехатроники), колледжи, школы, центры дополнительного образования </a:t>
            </a:r>
            <a:endParaRPr lang="en-US" sz="1400" dirty="0">
              <a:latin typeface="Onest"/>
            </a:endParaRPr>
          </a:p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B2C: родители детей 8–14 лет (доход средний+, высшее образование, интересуются STEM-игрушками.</a:t>
            </a:r>
          </a:p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Потенциальные партнёры: государственные образовательные программы </a:t>
            </a:r>
            <a:r>
              <a:rPr lang="en-US" sz="1400" dirty="0">
                <a:latin typeface="Onest"/>
              </a:rPr>
              <a:t>(</a:t>
            </a:r>
            <a:r>
              <a:rPr lang="ru-RU" sz="1400" dirty="0">
                <a:latin typeface="Onest"/>
              </a:rPr>
              <a:t>технопарки</a:t>
            </a:r>
            <a:r>
              <a:rPr lang="en-US" sz="1400" dirty="0">
                <a:latin typeface="Onest"/>
              </a:rPr>
              <a:t>)</a:t>
            </a:r>
            <a:r>
              <a:rPr lang="ru-RU" sz="1400" dirty="0">
                <a:latin typeface="Onest"/>
              </a:rPr>
              <a:t>.</a:t>
            </a:r>
          </a:p>
        </p:txBody>
      </p:sp>
      <p:sp>
        <p:nvSpPr>
          <p:cNvPr id="517" name="Google Shape;517;p31"/>
          <p:cNvSpPr txBox="1">
            <a:spLocks noGrp="1"/>
          </p:cNvSpPr>
          <p:nvPr>
            <p:ph type="body" idx="8"/>
          </p:nvPr>
        </p:nvSpPr>
        <p:spPr>
          <a:xfrm>
            <a:off x="604093" y="4914039"/>
            <a:ext cx="5385600" cy="13242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Переменные затраты на единицу: 3000–4000 руб. (сервоприводы, ESP32, датчики, пластик). Постоянные: зарплаты, налоги, аренда.</a:t>
            </a:r>
          </a:p>
          <a:p>
            <a:pPr marL="0" indent="0">
              <a:spcBef>
                <a:spcPts val="0"/>
              </a:spcBef>
            </a:pPr>
            <a:endParaRPr lang="ru-RU" dirty="0"/>
          </a:p>
        </p:txBody>
      </p:sp>
      <p:sp>
        <p:nvSpPr>
          <p:cNvPr id="518" name="Google Shape;518;p31"/>
          <p:cNvSpPr txBox="1">
            <a:spLocks noGrp="1"/>
          </p:cNvSpPr>
          <p:nvPr>
            <p:ph type="body" idx="9"/>
          </p:nvPr>
        </p:nvSpPr>
        <p:spPr>
          <a:xfrm>
            <a:off x="6188927" y="4920554"/>
            <a:ext cx="5385600" cy="13242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3133" tIns="36567" rIns="73133" bIns="36567" rtlCol="0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sz="1400" dirty="0">
                <a:latin typeface="Onest"/>
              </a:rPr>
              <a:t>Продажа комплектов (8000–15000 руб.), </a:t>
            </a:r>
            <a:r>
              <a:rPr lang="ru-RU" sz="1400" dirty="0" err="1">
                <a:latin typeface="Onest"/>
              </a:rPr>
              <a:t>допуслуги</a:t>
            </a:r>
            <a:r>
              <a:rPr lang="ru-RU" sz="1400" dirty="0">
                <a:latin typeface="Onest"/>
              </a:rPr>
              <a:t> (обучение, методички, обновления ПО, кастомизация), госзакупки.</a:t>
            </a:r>
            <a:endParaRPr sz="1400" dirty="0">
              <a:latin typeface="Onest"/>
            </a:endParaRPr>
          </a:p>
        </p:txBody>
      </p:sp>
      <p:sp>
        <p:nvSpPr>
          <p:cNvPr id="519" name="Google Shape;519;p31"/>
          <p:cNvSpPr/>
          <p:nvPr/>
        </p:nvSpPr>
        <p:spPr>
          <a:xfrm>
            <a:off x="519200" y="6356968"/>
            <a:ext cx="9994017" cy="240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33" tIns="36567" rIns="73133" bIns="36567" anchor="t" anchorCtr="0">
            <a:noAutofit/>
          </a:bodyPr>
          <a:lstStyle/>
          <a:p>
            <a:pPr>
              <a:lnSpc>
                <a:spcPct val="80621"/>
              </a:lnSpc>
            </a:pPr>
            <a:r>
              <a:rPr lang="ru" sz="1333">
                <a:solidFill>
                  <a:srgbClr val="FC5603"/>
                </a:solidFill>
                <a:latin typeface="Onest ExtraBold"/>
                <a:ea typeface="Onest ExtraBold"/>
                <a:cs typeface="Onest ExtraBold"/>
                <a:sym typeface="Onest ExtraBold"/>
              </a:rPr>
              <a:t>(*Слайд «Бизнес-модель» заполняется с использованием любого из представленных шаблонов по выбору команды )</a:t>
            </a:r>
            <a:endParaRPr sz="1067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6B404E-1BE2-7102-50E5-3947B681A87E}"/>
              </a:ext>
            </a:extLst>
          </p:cNvPr>
          <p:cNvSpPr txBox="1"/>
          <p:nvPr/>
        </p:nvSpPr>
        <p:spPr>
          <a:xfrm>
            <a:off x="543690" y="1474805"/>
            <a:ext cx="221490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0" i="0" dirty="0">
                <a:solidFill>
                  <a:srgbClr val="0F1115"/>
                </a:solidFill>
                <a:effectLst/>
                <a:latin typeface="Onest"/>
              </a:rPr>
              <a:t>Преподаватели</a:t>
            </a:r>
            <a:r>
              <a:rPr lang="en-US" sz="1400" b="0" i="0" dirty="0">
                <a:solidFill>
                  <a:srgbClr val="0F1115"/>
                </a:solidFill>
                <a:effectLst/>
                <a:latin typeface="Onest"/>
              </a:rPr>
              <a:t> </a:t>
            </a:r>
            <a:r>
              <a:rPr lang="ru-RU" sz="1400" b="0" i="0" dirty="0">
                <a:solidFill>
                  <a:srgbClr val="0F1115"/>
                </a:solidFill>
                <a:effectLst/>
                <a:latin typeface="Onest"/>
              </a:rPr>
              <a:t>тратят от 6 до 12 месяцев на  разработку шагающего робота с техническим зрением и методических материалов</a:t>
            </a:r>
            <a:r>
              <a:rPr lang="ru-RU" sz="14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  <a:endParaRPr lang="ru-RU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33"/>
          <p:cNvSpPr txBox="1">
            <a:spLocks noGrp="1"/>
          </p:cNvSpPr>
          <p:nvPr>
            <p:ph type="title"/>
          </p:nvPr>
        </p:nvSpPr>
        <p:spPr>
          <a:xfrm>
            <a:off x="836066" y="473761"/>
            <a:ext cx="5977359" cy="4431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r>
              <a:rPr lang="ru"/>
              <a:t>КОМАНДА</a:t>
            </a:r>
            <a:endParaRPr/>
          </a:p>
        </p:txBody>
      </p:sp>
      <p:graphicFrame>
        <p:nvGraphicFramePr>
          <p:cNvPr id="540" name="Google Shape;540;p33"/>
          <p:cNvGraphicFramePr/>
          <p:nvPr>
            <p:extLst>
              <p:ext uri="{D42A27DB-BD31-4B8C-83A1-F6EECF244321}">
                <p14:modId xmlns:p14="http://schemas.microsoft.com/office/powerpoint/2010/main" val="3935525054"/>
              </p:ext>
            </p:extLst>
          </p:nvPr>
        </p:nvGraphicFramePr>
        <p:xfrm>
          <a:off x="768000" y="916959"/>
          <a:ext cx="10656000" cy="5489827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13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2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215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>
                          <a:latin typeface="Onest"/>
                          <a:ea typeface="Onest"/>
                          <a:cs typeface="Onest"/>
                          <a:sym typeface="Onest"/>
                        </a:rPr>
                        <a:t>ФИО</a:t>
                      </a:r>
                      <a:endParaRPr sz="1100"/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>
                          <a:latin typeface="Onest"/>
                          <a:ea typeface="Onest"/>
                          <a:cs typeface="Onest"/>
                          <a:sym typeface="Onest"/>
                        </a:rPr>
                        <a:t>Вуз/курс/группа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>
                          <a:latin typeface="Onest"/>
                          <a:ea typeface="Onest"/>
                          <a:cs typeface="Onest"/>
                          <a:sym typeface="Onest"/>
                        </a:rPr>
                        <a:t>Роль в проекте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>
                          <a:latin typeface="Onest"/>
                          <a:ea typeface="Onest"/>
                          <a:cs typeface="Onest"/>
                          <a:sym typeface="Onest"/>
                        </a:rPr>
                        <a:t>Функционал в проекте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nest"/>
                        <a:buNone/>
                      </a:pPr>
                      <a:r>
                        <a:rPr lang="ru" sz="1500">
                          <a:latin typeface="Onest"/>
                          <a:ea typeface="Onest"/>
                          <a:cs typeface="Onest"/>
                          <a:sym typeface="Onest"/>
                        </a:rPr>
                        <a:t>Опыт (при наличии)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>
                    <a:solidFill>
                      <a:srgbClr val="FC56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961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Машковский Илья Александрович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ВолгГТУ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4 курс АТП-421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Предприниматель 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Документооборот, выступление на мероприятиях, презентации для грантодателей и партнёров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Посещал профильные мероприятия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3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Машковская Алёна Александровна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ВолгГТУ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4 курс АТП-421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Администратор 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Организация закупок комплектующих, ведение календарного плана работ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Посещала профильные мероприятия</a:t>
                      </a: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6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Воротников Константин Михайлович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ВолгГТУ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4 курс УТС-420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Лидер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Руководство проектом, разработка кинематических алгоритмов, системы технического зрения (</a:t>
                      </a: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ToF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), прошивки ESP32, интеграция электроники</a:t>
                      </a: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Посещал профильные мероприятия</a:t>
                      </a: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23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Кузьмин Артем Геннадьевич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ВолгГТУ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4 курс АТП-421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Производитель 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3D-печать деталей, сборка механической части робота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Посещал профильные мероприятия</a:t>
                      </a: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23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Шелудков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Владислав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Евгеньевич</a:t>
                      </a: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err="1">
                          <a:latin typeface="Onest"/>
                          <a:ea typeface="Onest"/>
                          <a:cs typeface="Onest"/>
                          <a:sym typeface="Onest"/>
                        </a:rPr>
                        <a:t>ВолгГТУ</a:t>
                      </a: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 4 курс АДП-422</a:t>
                      </a: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Интегратор 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Настройка системы питания и сенсоров, тестирование готовых комплектов</a:t>
                      </a:r>
                      <a:endParaRPr sz="1500" dirty="0">
                        <a:latin typeface="Onest"/>
                        <a:ea typeface="Onest"/>
                        <a:cs typeface="Onest"/>
                        <a:sym typeface="Onest"/>
                      </a:endParaRPr>
                    </a:p>
                  </a:txBody>
                  <a:tcPr marL="73167" marR="73167" marT="36567" marB="365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Onest"/>
                          <a:ea typeface="Onest"/>
                          <a:cs typeface="Onest"/>
                          <a:sym typeface="Onest"/>
                        </a:rPr>
                        <a:t>Посещал профильные мероприятия</a:t>
                      </a:r>
                    </a:p>
                  </a:txBody>
                  <a:tcPr marL="73167" marR="73167" marT="36567" marB="36567"/>
                </a:tc>
                <a:extLst>
                  <a:ext uri="{0D108BD9-81ED-4DB2-BD59-A6C34878D82A}">
                    <a16:rowId xmlns:a16="http://schemas.microsoft.com/office/drawing/2014/main" val="40522631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1627</Words>
  <Application>Microsoft Office PowerPoint</Application>
  <PresentationFormat>Широкоэкранный</PresentationFormat>
  <Paragraphs>135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Onest</vt:lpstr>
      <vt:lpstr>Onest ExtraBold</vt:lpstr>
      <vt:lpstr>Onest Medium</vt:lpstr>
      <vt:lpstr>quote-cjk-patch</vt:lpstr>
      <vt:lpstr>Тема Office</vt:lpstr>
      <vt:lpstr>Презентация PowerPoint</vt:lpstr>
      <vt:lpstr>АННОТАЦИЯ</vt:lpstr>
      <vt:lpstr>АКТУАЛЬНОСТЬ</vt:lpstr>
      <vt:lpstr>ЦЕЛЕВАЯ АУДИТОРИЯ</vt:lpstr>
      <vt:lpstr>ПРОБЛЕМА</vt:lpstr>
      <vt:lpstr>ПРОДУКТ/РЕШЕНИЕ</vt:lpstr>
      <vt:lpstr>КОНКУРЕНТЫ/АНАЛОГИ</vt:lpstr>
      <vt:lpstr>БИЗНЕС-МОДЕЛЬ* (Э. Маурья)</vt:lpstr>
      <vt:lpstr>КОМАНДА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Илья Машковский</dc:creator>
  <cp:lastModifiedBy>Илья Машковский</cp:lastModifiedBy>
  <cp:revision>2</cp:revision>
  <dcterms:created xsi:type="dcterms:W3CDTF">2026-05-05T20:33:20Z</dcterms:created>
  <dcterms:modified xsi:type="dcterms:W3CDTF">2026-05-11T09:38:07Z</dcterms:modified>
</cp:coreProperties>
</file>