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BA612"/>
    <a:srgbClr val="C2E9F0"/>
    <a:srgbClr val="FBA919"/>
    <a:srgbClr val="FFBBCA"/>
    <a:srgbClr val="FBA81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-67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2E12C5-E493-4E62-98BF-99EF6AD10CFF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8C7A08-E989-488E-83D7-8D1A15B090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9749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8C7A08-E989-488E-83D7-8D1A15B090EE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9584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07CA817-DBA9-4614-B4F0-8A96616054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BA0BD4C-5991-474B-AA25-DFF9E577208C}"/>
              </a:ext>
            </a:extLst>
          </p:cNvPr>
          <p:cNvSpPr txBox="1"/>
          <p:nvPr/>
        </p:nvSpPr>
        <p:spPr>
          <a:xfrm>
            <a:off x="176314" y="1156840"/>
            <a:ext cx="20977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/>
              <a:t>Команда: </a:t>
            </a:r>
          </a:p>
          <a:p>
            <a:r>
              <a:rPr lang="ru-RU" sz="3000" dirty="0"/>
              <a:t>Проект: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0650" y="430823"/>
            <a:ext cx="1574464" cy="8836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5315" y="99576"/>
            <a:ext cx="2430449" cy="15958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4A30411-A046-4F8C-AC5D-D2239594B59F}"/>
              </a:ext>
            </a:extLst>
          </p:cNvPr>
          <p:cNvSpPr txBox="1"/>
          <p:nvPr/>
        </p:nvSpPr>
        <p:spPr>
          <a:xfrm>
            <a:off x="1813733" y="1160498"/>
            <a:ext cx="2663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PowChek#5</a:t>
            </a:r>
            <a:r>
              <a:rPr lang="ru-RU" sz="3200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C9D880-39B6-49BE-BEF5-1702472E963D}"/>
              </a:ext>
            </a:extLst>
          </p:cNvPr>
          <p:cNvSpPr txBox="1"/>
          <p:nvPr/>
        </p:nvSpPr>
        <p:spPr>
          <a:xfrm>
            <a:off x="1472274" y="1624044"/>
            <a:ext cx="65115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dirty="0"/>
              <a:t>Система оценки технического состояния высоковольтных маломасляных выключателей с интеграцией в систему релейной защиты подстанции распределительных сетей</a:t>
            </a:r>
          </a:p>
        </p:txBody>
      </p:sp>
    </p:spTree>
    <p:extLst>
      <p:ext uri="{BB962C8B-B14F-4D97-AF65-F5344CB8AC3E}">
        <p14:creationId xmlns:p14="http://schemas.microsoft.com/office/powerpoint/2010/main" xmlns="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39D8851-9B64-430C-A9CC-E5B8342DAC03}"/>
              </a:ext>
            </a:extLst>
          </p:cNvPr>
          <p:cNvSpPr txBox="1"/>
          <p:nvPr/>
        </p:nvSpPr>
        <p:spPr>
          <a:xfrm>
            <a:off x="4594404" y="40051"/>
            <a:ext cx="30031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ПРОБЛЕМА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2ADCBCD7-E9E3-4EF1-B70B-8909DCA74351}"/>
              </a:ext>
            </a:extLst>
          </p:cNvPr>
          <p:cNvGrpSpPr/>
          <p:nvPr/>
        </p:nvGrpSpPr>
        <p:grpSpPr>
          <a:xfrm>
            <a:off x="94532" y="889789"/>
            <a:ext cx="4087906" cy="535511"/>
            <a:chOff x="268943" y="1169678"/>
            <a:chExt cx="4087906" cy="67540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7054A315-FABD-4212-90EC-58881B84D2E1}"/>
                </a:ext>
              </a:extLst>
            </p:cNvPr>
            <p:cNvSpPr txBox="1"/>
            <p:nvPr/>
          </p:nvSpPr>
          <p:spPr>
            <a:xfrm>
              <a:off x="277907" y="1307323"/>
              <a:ext cx="40789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rgbClr val="FBA815"/>
                  </a:solidFill>
                </a:rPr>
                <a:t>Какую проблему решает проект?</a:t>
              </a:r>
            </a:p>
          </p:txBody>
        </p:sp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xmlns="" id="{2114944E-D893-4F7F-B589-D9509CB233D9}"/>
                </a:ext>
              </a:extLst>
            </p:cNvPr>
            <p:cNvSpPr/>
            <p:nvPr/>
          </p:nvSpPr>
          <p:spPr>
            <a:xfrm>
              <a:off x="268943" y="1169678"/>
              <a:ext cx="4078940" cy="675400"/>
            </a:xfrm>
            <a:prstGeom prst="roundRect">
              <a:avLst/>
            </a:prstGeom>
            <a:noFill/>
            <a:ln w="38100">
              <a:solidFill>
                <a:srgbClr val="FBA6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21BF56AB-7460-47D8-9553-E8CB270CEA37}"/>
              </a:ext>
            </a:extLst>
          </p:cNvPr>
          <p:cNvGrpSpPr/>
          <p:nvPr/>
        </p:nvGrpSpPr>
        <p:grpSpPr>
          <a:xfrm>
            <a:off x="4268767" y="889789"/>
            <a:ext cx="3528506" cy="535511"/>
            <a:chOff x="4554069" y="1169678"/>
            <a:chExt cx="2967320" cy="67540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BD4F5D61-06B3-40A0-B07E-3489280BBCCF}"/>
                </a:ext>
              </a:extLst>
            </p:cNvPr>
            <p:cNvSpPr txBox="1"/>
            <p:nvPr/>
          </p:nvSpPr>
          <p:spPr>
            <a:xfrm>
              <a:off x="4554069" y="1307323"/>
              <a:ext cx="29673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FBA815"/>
                  </a:solidFill>
                </a:rPr>
                <a:t>Кто наши потребители?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xmlns="" id="{6B995F12-1C29-4B0B-B55F-D1F734D7A4A5}"/>
                </a:ext>
              </a:extLst>
            </p:cNvPr>
            <p:cNvSpPr/>
            <p:nvPr/>
          </p:nvSpPr>
          <p:spPr>
            <a:xfrm>
              <a:off x="4563035" y="1169678"/>
              <a:ext cx="2922494" cy="675400"/>
            </a:xfrm>
            <a:prstGeom prst="roundRect">
              <a:avLst/>
            </a:prstGeom>
            <a:noFill/>
            <a:ln w="38100">
              <a:solidFill>
                <a:srgbClr val="FBA6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0BED640E-8ED3-483B-BE32-1A334439DFDF}"/>
              </a:ext>
            </a:extLst>
          </p:cNvPr>
          <p:cNvGrpSpPr/>
          <p:nvPr/>
        </p:nvGrpSpPr>
        <p:grpSpPr>
          <a:xfrm>
            <a:off x="7797273" y="889789"/>
            <a:ext cx="4107474" cy="535511"/>
            <a:chOff x="7635097" y="1169678"/>
            <a:chExt cx="4278996" cy="67540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3E22A45B-9DE0-4ABA-84E7-6E9227559510}"/>
                </a:ext>
              </a:extLst>
            </p:cNvPr>
            <p:cNvSpPr txBox="1"/>
            <p:nvPr/>
          </p:nvSpPr>
          <p:spPr>
            <a:xfrm>
              <a:off x="7635097" y="1276888"/>
              <a:ext cx="42492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FBA815"/>
                  </a:solidFill>
                </a:rPr>
                <a:t>Почему это актуально и важно?</a:t>
              </a:r>
            </a:p>
          </p:txBody>
        </p:sp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xmlns="" id="{DE412358-BBBA-45BC-A507-EAC956A2D650}"/>
                </a:ext>
              </a:extLst>
            </p:cNvPr>
            <p:cNvSpPr/>
            <p:nvPr/>
          </p:nvSpPr>
          <p:spPr>
            <a:xfrm>
              <a:off x="7691716" y="1169678"/>
              <a:ext cx="4222377" cy="675400"/>
            </a:xfrm>
            <a:prstGeom prst="roundRect">
              <a:avLst/>
            </a:prstGeom>
            <a:noFill/>
            <a:ln w="38100">
              <a:solidFill>
                <a:srgbClr val="FBA6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D8C79B33-BC04-4EDE-8E46-1E70E11B4E30}"/>
              </a:ext>
            </a:extLst>
          </p:cNvPr>
          <p:cNvSpPr/>
          <p:nvPr/>
        </p:nvSpPr>
        <p:spPr>
          <a:xfrm>
            <a:off x="139448" y="1505597"/>
            <a:ext cx="4078940" cy="4612685"/>
          </a:xfrm>
          <a:prstGeom prst="roundRect">
            <a:avLst>
              <a:gd name="adj" fmla="val 2686"/>
            </a:avLst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/>
                </a:solidFill>
              </a:rPr>
              <a:t>Не возможность дистанционного контроля технического состояния маломасляного выключателя в режиме реального времени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/>
                </a:solidFill>
              </a:rPr>
              <a:t>Высокие финансовые и трудовые затраты на проведение осмотров и плановых ремонтов высоковольтных маломасляных выключателей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/>
                </a:solidFill>
              </a:rPr>
              <a:t>Низкое время работы выключателя в зависимости от числа коммутаций по нормативным документам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/>
                </a:solidFill>
              </a:rPr>
              <a:t>Высокая стоимость проведения регламентных работ по обслуживанию и проведению ремонтов оборудования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xmlns="" id="{091DE063-C94C-4302-AAD9-37EED6B575E0}"/>
              </a:ext>
            </a:extLst>
          </p:cNvPr>
          <p:cNvSpPr/>
          <p:nvPr/>
        </p:nvSpPr>
        <p:spPr>
          <a:xfrm>
            <a:off x="4300765" y="1505597"/>
            <a:ext cx="3475202" cy="4430567"/>
          </a:xfrm>
          <a:prstGeom prst="roundRect">
            <a:avLst>
              <a:gd name="adj" fmla="val 2686"/>
            </a:avLst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Компании распределительных сетей высокого напряжения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Компании эксплуатирующие и обслуживающие маломасляные выключатели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Промышленные предприятия имеющие подстанции с классами напряжения 35 кВ и выше с установленными на распределительных устройствах высокого напряжения маломасляных выключателей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Производители маломасляных выключателей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4E6704F1-4804-4BED-80C7-354B4D1F5D1F}"/>
              </a:ext>
            </a:extLst>
          </p:cNvPr>
          <p:cNvSpPr/>
          <p:nvPr/>
        </p:nvSpPr>
        <p:spPr>
          <a:xfrm>
            <a:off x="7851622" y="1556745"/>
            <a:ext cx="4012275" cy="5070197"/>
          </a:xfrm>
          <a:prstGeom prst="roundRect">
            <a:avLst>
              <a:gd name="adj" fmla="val 2686"/>
            </a:avLst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Тренд на цифровизацию электроэнергетики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Необходимость сокращения расходов на проведение осмотров и ремонтов оборудования распределительных сетей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Низкая стоимость маломасляных выключателей, по сравнению с аналогами и возможность их функционирования на маломощных подстанциях энергосистемы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Возможность продления ресурса и срока эксплуатации подстанции с маломасляными выключателями и перенос необходимости ее реконструкции на более длительный период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6F48F6B-0C13-40D8-BF64-12DA7ABBF4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4404" y="6073961"/>
            <a:ext cx="2561250" cy="7513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431065A-E720-49F2-A868-58A6AE738FB9}"/>
              </a:ext>
            </a:extLst>
          </p:cNvPr>
          <p:cNvSpPr txBox="1"/>
          <p:nvPr/>
        </p:nvSpPr>
        <p:spPr>
          <a:xfrm>
            <a:off x="688258" y="6442836"/>
            <a:ext cx="61648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/>
              <a:t>Базовый потребитель продукта проекта</a:t>
            </a:r>
          </a:p>
        </p:txBody>
      </p:sp>
    </p:spTree>
    <p:extLst>
      <p:ext uri="{BB962C8B-B14F-4D97-AF65-F5344CB8AC3E}">
        <p14:creationId xmlns:p14="http://schemas.microsoft.com/office/powerpoint/2010/main" xmlns="" val="166354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162560" y="3293806"/>
            <a:ext cx="11653520" cy="3387183"/>
          </a:xfrm>
          <a:prstGeom prst="roundRect">
            <a:avLst>
              <a:gd name="adj" fmla="val 796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ЦЕННОСТНОЕ ПРЕДЛОЖЕНИЕ</a:t>
            </a: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500" dirty="0">
                <a:solidFill>
                  <a:schemeClr val="tx1"/>
                </a:solidFill>
              </a:rPr>
              <a:t>Переход организации на современные тренды в обслуживании оборудования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500" dirty="0">
                <a:solidFill>
                  <a:schemeClr val="tx1"/>
                </a:solidFill>
              </a:rPr>
              <a:t>Повышение удаленной наблюдаемости технического состояния оборудования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500" dirty="0">
                <a:solidFill>
                  <a:schemeClr val="tx1"/>
                </a:solidFill>
              </a:rPr>
              <a:t>Возможность использования более дешевого вида оборудования на подстанциях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500" dirty="0">
                <a:solidFill>
                  <a:schemeClr val="tx1"/>
                </a:solidFill>
              </a:rPr>
              <a:t>Возможность технически обоснованного переноса сроков проведения реконструкции подстанций</a:t>
            </a:r>
          </a:p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4984376" y="177011"/>
            <a:ext cx="25274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ПРОДУКТ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81280" y="1002841"/>
            <a:ext cx="11734800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Система технических средств и программная оболочка для удаленного контроля текущего и прогнозного состояний маломасляных выключателей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2ECFDCBA-D462-443E-98BB-7D268F6118E3}"/>
              </a:ext>
            </a:extLst>
          </p:cNvPr>
          <p:cNvSpPr/>
          <p:nvPr/>
        </p:nvSpPr>
        <p:spPr>
          <a:xfrm>
            <a:off x="81281" y="2036851"/>
            <a:ext cx="3249106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Комплект первичных средств измерения (датчиков)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16E8C51A-89DA-48C0-9D90-1D048D2C499F}"/>
              </a:ext>
            </a:extLst>
          </p:cNvPr>
          <p:cNvSpPr/>
          <p:nvPr/>
        </p:nvSpPr>
        <p:spPr>
          <a:xfrm>
            <a:off x="3411669" y="2024647"/>
            <a:ext cx="3628918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Программно-техническая часть сбора и обработки данных первичных средств измерения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3A7050DB-17C7-4E8F-9BEB-731FF81357F0}"/>
              </a:ext>
            </a:extLst>
          </p:cNvPr>
          <p:cNvSpPr/>
          <p:nvPr/>
        </p:nvSpPr>
        <p:spPr>
          <a:xfrm>
            <a:off x="7121869" y="2005682"/>
            <a:ext cx="4694211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Специализированное ПО для определения текущего и прогнозного технического состояния маломасляного выключателя</a:t>
            </a:r>
          </a:p>
        </p:txBody>
      </p:sp>
    </p:spTree>
    <p:extLst>
      <p:ext uri="{BB962C8B-B14F-4D97-AF65-F5344CB8AC3E}">
        <p14:creationId xmlns:p14="http://schemas.microsoft.com/office/powerpoint/2010/main" xmlns="" val="14940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2ADDDB5-717B-4DDA-8914-900905787018}"/>
              </a:ext>
            </a:extLst>
          </p:cNvPr>
          <p:cNvSpPr/>
          <p:nvPr/>
        </p:nvSpPr>
        <p:spPr>
          <a:xfrm>
            <a:off x="0" y="-12192"/>
            <a:ext cx="12192000" cy="6870192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E27502-ED1B-412E-9CAD-05D773FF8BF3}"/>
              </a:ext>
            </a:extLst>
          </p:cNvPr>
          <p:cNvSpPr txBox="1"/>
          <p:nvPr/>
        </p:nvSpPr>
        <p:spPr>
          <a:xfrm>
            <a:off x="0" y="101054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РЫНОК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9B206F8-7B40-4453-A739-45FDD241A769}"/>
              </a:ext>
            </a:extLst>
          </p:cNvPr>
          <p:cNvSpPr txBox="1"/>
          <p:nvPr/>
        </p:nvSpPr>
        <p:spPr>
          <a:xfrm>
            <a:off x="3175814" y="377947"/>
            <a:ext cx="50548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dirty="0"/>
              <a:t>*Ключевой фактор развития проекта – использования выключателей с масляной изоляцией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39B8300-EE8E-4A26-B725-4BAE3A96E00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7874" t="9481" r="5591" b="18209"/>
          <a:stretch/>
        </p:blipFill>
        <p:spPr>
          <a:xfrm>
            <a:off x="7906600" y="298717"/>
            <a:ext cx="4213952" cy="201462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9CCDEB8-4D6E-431F-A955-BE2EF1E379FC}"/>
              </a:ext>
            </a:extLst>
          </p:cNvPr>
          <p:cNvSpPr txBox="1"/>
          <p:nvPr/>
        </p:nvSpPr>
        <p:spPr>
          <a:xfrm>
            <a:off x="7350519" y="77706"/>
            <a:ext cx="48414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Темпы роста рынка высоковольтных выключателей до 2025 г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06351C7-3886-4A93-8930-3C7AAD55B01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64225" y="1467523"/>
            <a:ext cx="144780" cy="84582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D93F58A-E6F5-435D-B00A-423CBF45F90F}"/>
              </a:ext>
            </a:extLst>
          </p:cNvPr>
          <p:cNvSpPr txBox="1"/>
          <p:nvPr/>
        </p:nvSpPr>
        <p:spPr>
          <a:xfrm>
            <a:off x="7681574" y="1462701"/>
            <a:ext cx="109819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Высокий рост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A63FFBC-8C9D-49F7-A22A-E724B45A8583}"/>
              </a:ext>
            </a:extLst>
          </p:cNvPr>
          <p:cNvSpPr txBox="1"/>
          <p:nvPr/>
        </p:nvSpPr>
        <p:spPr>
          <a:xfrm>
            <a:off x="7770217" y="2013480"/>
            <a:ext cx="10095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Низкий рост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3A5E05C-E397-4FDB-AC7B-C78A31103BB7}"/>
              </a:ext>
            </a:extLst>
          </p:cNvPr>
          <p:cNvSpPr txBox="1"/>
          <p:nvPr/>
        </p:nvSpPr>
        <p:spPr>
          <a:xfrm>
            <a:off x="7640677" y="1740389"/>
            <a:ext cx="11390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Средний рост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83B4F31A-528C-4766-AC6A-56EC78CC5FD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5072" r="16020"/>
          <a:stretch/>
        </p:blipFill>
        <p:spPr>
          <a:xfrm>
            <a:off x="8052051" y="2619458"/>
            <a:ext cx="4089073" cy="27800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0F8226A-77BF-4FB7-A3D8-1FCCF6505478}"/>
              </a:ext>
            </a:extLst>
          </p:cNvPr>
          <p:cNvSpPr txBox="1"/>
          <p:nvPr/>
        </p:nvSpPr>
        <p:spPr>
          <a:xfrm>
            <a:off x="7515798" y="3481838"/>
            <a:ext cx="14085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Сегмент рынка </a:t>
            </a:r>
            <a:r>
              <a:rPr lang="ru-RU" sz="1600" b="1" dirty="0"/>
              <a:t>15%</a:t>
            </a: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9D38DB1D-A1C4-4137-AEF8-F73E42890342}"/>
              </a:ext>
            </a:extLst>
          </p:cNvPr>
          <p:cNvCxnSpPr>
            <a:cxnSpLocks/>
          </p:cNvCxnSpPr>
          <p:nvPr/>
        </p:nvCxnSpPr>
        <p:spPr>
          <a:xfrm>
            <a:off x="7564478" y="4014132"/>
            <a:ext cx="1261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xmlns="" id="{DD1F25D8-28B3-4679-9204-5753B2FECCC1}"/>
              </a:ext>
            </a:extLst>
          </p:cNvPr>
          <p:cNvCxnSpPr>
            <a:cxnSpLocks/>
          </p:cNvCxnSpPr>
          <p:nvPr/>
        </p:nvCxnSpPr>
        <p:spPr>
          <a:xfrm>
            <a:off x="8826350" y="4014132"/>
            <a:ext cx="457200" cy="213360"/>
          </a:xfrm>
          <a:prstGeom prst="line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A890BB0F-8E79-470F-93C3-9751C364D28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34769" y="1408269"/>
            <a:ext cx="4578493" cy="2743438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0D4E5FE1-AFDD-42B7-B750-5524E63FAC35}"/>
              </a:ext>
            </a:extLst>
          </p:cNvPr>
          <p:cNvSpPr txBox="1"/>
          <p:nvPr/>
        </p:nvSpPr>
        <p:spPr>
          <a:xfrm>
            <a:off x="3034770" y="971536"/>
            <a:ext cx="45784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Рост объема рынка устройств релейной защиты</a:t>
            </a:r>
          </a:p>
          <a:p>
            <a:r>
              <a:rPr lang="ru-RU" sz="1200" dirty="0" err="1"/>
              <a:t>млрд.долл</a:t>
            </a:r>
            <a:endParaRPr lang="ru-RU" sz="1600" dirty="0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D6D714F5-9762-4480-8B92-C4BBC8CF3B6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3602" y="3955132"/>
            <a:ext cx="4628961" cy="2890676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EC62B9D4-D990-4E6A-A420-8DFFDC5766E5}"/>
              </a:ext>
            </a:extLst>
          </p:cNvPr>
          <p:cNvSpPr txBox="1"/>
          <p:nvPr/>
        </p:nvSpPr>
        <p:spPr>
          <a:xfrm>
            <a:off x="3175814" y="6229595"/>
            <a:ext cx="19793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Сегмент рынка </a:t>
            </a:r>
            <a:r>
              <a:rPr lang="ru-RU" sz="1600" b="1" dirty="0"/>
              <a:t>4,3 % 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xmlns="" id="{5469482C-8567-4A09-8E77-DBD3AD2E6645}"/>
              </a:ext>
            </a:extLst>
          </p:cNvPr>
          <p:cNvCxnSpPr>
            <a:cxnSpLocks/>
          </p:cNvCxnSpPr>
          <p:nvPr/>
        </p:nvCxnSpPr>
        <p:spPr>
          <a:xfrm>
            <a:off x="3322320" y="6524882"/>
            <a:ext cx="18740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xmlns="" id="{D1DC553F-46CD-4340-81C9-473608DBA351}"/>
              </a:ext>
            </a:extLst>
          </p:cNvPr>
          <p:cNvCxnSpPr>
            <a:cxnSpLocks/>
          </p:cNvCxnSpPr>
          <p:nvPr/>
        </p:nvCxnSpPr>
        <p:spPr>
          <a:xfrm flipH="1" flipV="1">
            <a:off x="2659119" y="6480054"/>
            <a:ext cx="663201" cy="44828"/>
          </a:xfrm>
          <a:prstGeom prst="line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FF7245B4-6286-4CF4-9B99-2E274181F433}"/>
              </a:ext>
            </a:extLst>
          </p:cNvPr>
          <p:cNvSpPr txBox="1"/>
          <p:nvPr/>
        </p:nvSpPr>
        <p:spPr>
          <a:xfrm>
            <a:off x="3196414" y="6516068"/>
            <a:ext cx="19793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/>
              <a:t>0,52</a:t>
            </a:r>
            <a:r>
              <a:rPr lang="ru-RU" sz="1600" dirty="0"/>
              <a:t> </a:t>
            </a:r>
            <a:r>
              <a:rPr lang="ru-RU" sz="1600" dirty="0" err="1"/>
              <a:t>млрд.долл</a:t>
            </a:r>
            <a:endParaRPr lang="ru-RU" sz="1600" b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C077A8E6-8B4F-4DD6-9911-4A877B5A24FA}"/>
              </a:ext>
            </a:extLst>
          </p:cNvPr>
          <p:cNvSpPr txBox="1"/>
          <p:nvPr/>
        </p:nvSpPr>
        <p:spPr>
          <a:xfrm>
            <a:off x="-13088" y="3731072"/>
            <a:ext cx="1979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Сегментация рынка </a:t>
            </a:r>
            <a:r>
              <a:rPr lang="ru-RU" sz="1600" b="1" dirty="0"/>
              <a:t>2022 год</a:t>
            </a: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5DAB30B0-FB33-4419-8D0A-2F610E5F1D9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27985" y="4253285"/>
            <a:ext cx="3012692" cy="1808460"/>
          </a:xfrm>
          <a:prstGeom prst="rect">
            <a:avLst/>
          </a:prstGeom>
        </p:spPr>
      </p:pic>
      <p:sp>
        <p:nvSpPr>
          <p:cNvPr id="55" name="Прямоугольник: скругленные углы 54">
            <a:extLst>
              <a:ext uri="{FF2B5EF4-FFF2-40B4-BE49-F238E27FC236}">
                <a16:creationId xmlns:a16="http://schemas.microsoft.com/office/drawing/2014/main" xmlns="" id="{ABD72682-E85A-4014-BB56-68B59F0117D6}"/>
              </a:ext>
            </a:extLst>
          </p:cNvPr>
          <p:cNvSpPr/>
          <p:nvPr/>
        </p:nvSpPr>
        <p:spPr>
          <a:xfrm>
            <a:off x="41648" y="868729"/>
            <a:ext cx="2933200" cy="2890676"/>
          </a:xfrm>
          <a:prstGeom prst="roundRect">
            <a:avLst>
              <a:gd name="adj" fmla="val 712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800" b="1" dirty="0">
                <a:solidFill>
                  <a:schemeClr val="tx1"/>
                </a:solidFill>
              </a:rPr>
              <a:t>Конкуренты</a:t>
            </a:r>
            <a:endParaRPr lang="en-US" b="1" dirty="0">
              <a:solidFill>
                <a:schemeClr val="tx1"/>
              </a:solidFill>
            </a:endParaRPr>
          </a:p>
          <a:p>
            <a:r>
              <a:rPr lang="ru-RU" sz="1600" b="1" dirty="0">
                <a:solidFill>
                  <a:schemeClr val="tx1"/>
                </a:solidFill>
              </a:rPr>
              <a:t>Мир</a:t>
            </a:r>
          </a:p>
          <a:p>
            <a:r>
              <a:rPr lang="en-US" sz="1600" dirty="0">
                <a:solidFill>
                  <a:schemeClr val="tx1"/>
                </a:solidFill>
              </a:rPr>
              <a:t>ABB Ltd. Mitsubishi Electric Corp.</a:t>
            </a:r>
          </a:p>
          <a:p>
            <a:r>
              <a:rPr lang="en-US" sz="1600" dirty="0">
                <a:solidFill>
                  <a:schemeClr val="tx1"/>
                </a:solidFill>
              </a:rPr>
              <a:t>Siemens AG  Eaton Corp. </a:t>
            </a:r>
          </a:p>
          <a:p>
            <a:r>
              <a:rPr lang="en-US" sz="1600" dirty="0">
                <a:solidFill>
                  <a:schemeClr val="tx1"/>
                </a:solidFill>
              </a:rPr>
              <a:t>Toshiba Energy Systems &amp; Solutions Corp. Hitachi, Ltd.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b="1" dirty="0">
                <a:solidFill>
                  <a:schemeClr val="tx1"/>
                </a:solidFill>
              </a:rPr>
              <a:t>РФ</a:t>
            </a:r>
            <a:endParaRPr lang="en-US" sz="1600" b="1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ООО «</a:t>
            </a:r>
            <a:r>
              <a:rPr lang="ru-RU" sz="1600" dirty="0" err="1">
                <a:solidFill>
                  <a:schemeClr val="tx1"/>
                </a:solidFill>
              </a:rPr>
              <a:t>ДимРус»ООО</a:t>
            </a:r>
            <a:r>
              <a:rPr lang="ru-RU" sz="1600" dirty="0">
                <a:solidFill>
                  <a:schemeClr val="tx1"/>
                </a:solidFill>
              </a:rPr>
              <a:t> НПП «ЭКРА», ООО «НПП </a:t>
            </a:r>
            <a:r>
              <a:rPr lang="ru-RU" sz="1600" dirty="0" err="1">
                <a:solidFill>
                  <a:schemeClr val="tx1"/>
                </a:solidFill>
              </a:rPr>
              <a:t>Бреслер</a:t>
            </a:r>
            <a:r>
              <a:rPr lang="ru-RU" sz="1600" dirty="0">
                <a:solidFill>
                  <a:schemeClr val="tx1"/>
                </a:solidFill>
              </a:rPr>
              <a:t>»</a:t>
            </a:r>
          </a:p>
          <a:p>
            <a:r>
              <a:rPr lang="ru-RU" sz="1600" dirty="0">
                <a:solidFill>
                  <a:schemeClr val="tx1"/>
                </a:solidFill>
              </a:rPr>
              <a:t>АО «РАДИУС Автоматика»</a:t>
            </a:r>
            <a:endParaRPr lang="en-US" sz="1600" dirty="0">
              <a:solidFill>
                <a:schemeClr val="tx1"/>
              </a:solidFill>
            </a:endParaRPr>
          </a:p>
          <a:p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5402BCFF-6C2E-4C85-A60A-8A3EF4C8C09E}"/>
              </a:ext>
            </a:extLst>
          </p:cNvPr>
          <p:cNvSpPr txBox="1"/>
          <p:nvPr/>
        </p:nvSpPr>
        <p:spPr>
          <a:xfrm>
            <a:off x="7927172" y="2100185"/>
            <a:ext cx="44217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Сегментация мирового рынка </a:t>
            </a:r>
          </a:p>
          <a:p>
            <a:pPr algn="ctr"/>
            <a:r>
              <a:rPr lang="ru-RU" sz="1600" dirty="0"/>
              <a:t>высоковольтных выключателей</a:t>
            </a:r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xmlns="" id="{FBBBE0FD-9633-45C5-AB87-23CB5A6796FA}"/>
              </a:ext>
            </a:extLst>
          </p:cNvPr>
          <p:cNvGrpSpPr/>
          <p:nvPr/>
        </p:nvGrpSpPr>
        <p:grpSpPr>
          <a:xfrm>
            <a:off x="7608221" y="5399475"/>
            <a:ext cx="4108253" cy="1332525"/>
            <a:chOff x="8704491" y="4382921"/>
            <a:chExt cx="4108253" cy="1332525"/>
          </a:xfrm>
        </p:grpSpPr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xmlns="" id="{84E9F43E-1BE5-4A98-840F-C2E81A054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04491" y="4382921"/>
              <a:ext cx="2786721" cy="976654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CBB8B859-B29B-4B79-8928-62C4249FF9BB}"/>
                </a:ext>
              </a:extLst>
            </p:cNvPr>
            <p:cNvSpPr txBox="1"/>
            <p:nvPr/>
          </p:nvSpPr>
          <p:spPr>
            <a:xfrm>
              <a:off x="9374465" y="5069115"/>
              <a:ext cx="343827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/>
                <a:t>Растущий спрос на электроэнергию наряду с ростом инвестиций в возобновляемые источники энергии</a:t>
              </a:r>
            </a:p>
          </p:txBody>
        </p:sp>
      </p:grpSp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207DD956-C033-4D9F-932F-11C4C69A5954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175734" y="5889956"/>
            <a:ext cx="2898916" cy="775766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F2FD6766-EA1E-4DDB-91DD-F0F811361C1E}"/>
              </a:ext>
            </a:extLst>
          </p:cNvPr>
          <p:cNvSpPr txBox="1"/>
          <p:nvPr/>
        </p:nvSpPr>
        <p:spPr>
          <a:xfrm>
            <a:off x="5517522" y="6383170"/>
            <a:ext cx="28511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Волатильность цен на сырье сдерживает рост рынка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220666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3348995" y="16532"/>
            <a:ext cx="5766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ТЕКУЩИЕ РЕЗУЛЬТАТЫ</a:t>
            </a:r>
          </a:p>
        </p:txBody>
      </p:sp>
      <p:sp>
        <p:nvSpPr>
          <p:cNvPr id="5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32997" y="750964"/>
            <a:ext cx="7303445" cy="218629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schemeClr val="tx1"/>
                </a:solidFill>
              </a:rPr>
              <a:t>Разработано техническое решение для по обеспечению дистанционного контроля давления в маломасляном выключателе марки ВМТ-110Б.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schemeClr val="tx1"/>
                </a:solidFill>
              </a:rPr>
              <a:t>Разработан комплект технической документации по установке дополнительных датчиков обеспечивающих удаленный контроль давления в маломасляном выключателе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schemeClr val="tx1"/>
                </a:solidFill>
              </a:rPr>
              <a:t>Определен вероятный объект для проведения тестирования разработанного технического решения на базе организации ПАО Россети – Россети Волга – Самарские сети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FA76B58-B1A3-4B40-BF55-587DCF02BCE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06398" y="3689711"/>
            <a:ext cx="4382957" cy="2623930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509E661-0224-4429-B063-ED9A1A84C4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3591" t="8894" r="8689"/>
          <a:stretch/>
        </p:blipFill>
        <p:spPr>
          <a:xfrm>
            <a:off x="7469640" y="1624672"/>
            <a:ext cx="4548642" cy="175233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B67199F-9014-468D-BBF1-E4F300C72BF7}"/>
              </a:ext>
            </a:extLst>
          </p:cNvPr>
          <p:cNvSpPr txBox="1"/>
          <p:nvPr/>
        </p:nvSpPr>
        <p:spPr>
          <a:xfrm>
            <a:off x="5192925" y="3315139"/>
            <a:ext cx="66118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/>
              <a:t>Число маломасляных выключателей 110 кВ и срок их эксплуатации в филиале Самарские сети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8EF7C9B-DC7A-4540-A8AA-DAE651451D37}"/>
              </a:ext>
            </a:extLst>
          </p:cNvPr>
          <p:cNvSpPr txBox="1"/>
          <p:nvPr/>
        </p:nvSpPr>
        <p:spPr>
          <a:xfrm>
            <a:off x="7447391" y="6364738"/>
            <a:ext cx="47223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*общее число выключателей 110 кВ в филиале Самарские сети – 800 шт.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E7F86C6D-7057-47F7-92A6-6AC6FD0C8F38}"/>
              </a:ext>
            </a:extLst>
          </p:cNvPr>
          <p:cNvSpPr/>
          <p:nvPr/>
        </p:nvSpPr>
        <p:spPr>
          <a:xfrm>
            <a:off x="10812294" y="2759912"/>
            <a:ext cx="1170313" cy="30318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xmlns="" id="{2885852C-6E59-47C2-9BC6-2DFF6CFD1651}"/>
              </a:ext>
            </a:extLst>
          </p:cNvPr>
          <p:cNvCxnSpPr>
            <a:cxnSpLocks/>
            <a:endCxn id="13" idx="3"/>
          </p:cNvCxnSpPr>
          <p:nvPr/>
        </p:nvCxnSpPr>
        <p:spPr>
          <a:xfrm flipH="1">
            <a:off x="11804792" y="3103411"/>
            <a:ext cx="352244" cy="504116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61D0D5E5-8B07-4BEC-A6B0-EF437DF10394}"/>
              </a:ext>
            </a:extLst>
          </p:cNvPr>
          <p:cNvGrpSpPr/>
          <p:nvPr/>
        </p:nvGrpSpPr>
        <p:grpSpPr>
          <a:xfrm>
            <a:off x="1081644" y="3215789"/>
            <a:ext cx="4868356" cy="3625679"/>
            <a:chOff x="504066" y="552993"/>
            <a:chExt cx="6215907" cy="4820863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xmlns="" id="{BA43120C-31E1-4F54-A4BE-E2932D2018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172" t="2868" r="4396" b="6666"/>
            <a:stretch/>
          </p:blipFill>
          <p:spPr>
            <a:xfrm>
              <a:off x="504066" y="597292"/>
              <a:ext cx="2599035" cy="3721027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xmlns="" id="{A1620D8D-AE53-4D9D-8FCA-5E2C41B81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815" t="2403" r="3001" b="6054"/>
            <a:stretch/>
          </p:blipFill>
          <p:spPr>
            <a:xfrm>
              <a:off x="3160480" y="552993"/>
              <a:ext cx="2679013" cy="3765326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xmlns="" id="{C206F98C-46E9-4BCF-93A2-3682AC4CB4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815" t="2404" r="4891" b="6973"/>
            <a:stretch/>
          </p:blipFill>
          <p:spPr>
            <a:xfrm>
              <a:off x="1181555" y="1630838"/>
              <a:ext cx="2624086" cy="3727485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xmlns="" id="{4BEF94BE-671D-421B-AB8D-4A2852E664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815" t="2404" r="4456" b="5441"/>
            <a:stretch/>
          </p:blipFill>
          <p:spPr>
            <a:xfrm>
              <a:off x="4083245" y="1583357"/>
              <a:ext cx="2636728" cy="3790499"/>
            </a:xfrm>
            <a:prstGeom prst="rect">
              <a:avLst/>
            </a:prstGeom>
          </p:spPr>
        </p:pic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88234381-6EF2-421E-952A-4DEFE102D1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18556" y="789824"/>
            <a:ext cx="2586236" cy="758629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A69A9CE9-4913-4EA3-9E35-299D2F2C2728}"/>
              </a:ext>
            </a:extLst>
          </p:cNvPr>
          <p:cNvSpPr txBox="1"/>
          <p:nvPr/>
        </p:nvSpPr>
        <p:spPr>
          <a:xfrm>
            <a:off x="361534" y="2935233"/>
            <a:ext cx="66118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/>
              <a:t>Разработанное техническое решение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113987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866FF0D4-9443-4458-B71F-11912F585A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53" r="3368"/>
          <a:stretch/>
        </p:blipFill>
        <p:spPr>
          <a:xfrm>
            <a:off x="42694" y="137454"/>
            <a:ext cx="11781444" cy="6463443"/>
          </a:xfrm>
          <a:prstGeom prst="rect">
            <a:avLst/>
          </a:prstGeom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25D57BF-EA68-423E-9D15-A1849E43922D}"/>
              </a:ext>
            </a:extLst>
          </p:cNvPr>
          <p:cNvSpPr txBox="1"/>
          <p:nvPr/>
        </p:nvSpPr>
        <p:spPr>
          <a:xfrm>
            <a:off x="2483224" y="-31542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FBA919"/>
                </a:solidFill>
              </a:rPr>
              <a:t>ДОРОЖНАЯ КАРТА ПРОЕКТА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B76110D-167C-4413-B018-33D2D56C2B83}"/>
              </a:ext>
            </a:extLst>
          </p:cNvPr>
          <p:cNvSpPr txBox="1"/>
          <p:nvPr/>
        </p:nvSpPr>
        <p:spPr>
          <a:xfrm>
            <a:off x="253118" y="1990942"/>
            <a:ext cx="1917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Вход команды в Акселератор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48B7469-56A9-4CD7-857F-EBF1DD56789A}"/>
              </a:ext>
            </a:extLst>
          </p:cNvPr>
          <p:cNvSpPr txBox="1"/>
          <p:nvPr/>
        </p:nvSpPr>
        <p:spPr>
          <a:xfrm>
            <a:off x="3776719" y="977192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E17483B-A97E-4308-9BB2-4F6D2D10839D}"/>
              </a:ext>
            </a:extLst>
          </p:cNvPr>
          <p:cNvSpPr txBox="1"/>
          <p:nvPr/>
        </p:nvSpPr>
        <p:spPr>
          <a:xfrm>
            <a:off x="1872150" y="2946302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13A24AE-300D-4DE1-800D-167EF9CE3045}"/>
              </a:ext>
            </a:extLst>
          </p:cNvPr>
          <p:cNvSpPr txBox="1"/>
          <p:nvPr/>
        </p:nvSpPr>
        <p:spPr>
          <a:xfrm>
            <a:off x="4537655" y="3005631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49529EF-1EEB-49D0-9EFC-602C5E6811BB}"/>
              </a:ext>
            </a:extLst>
          </p:cNvPr>
          <p:cNvSpPr txBox="1"/>
          <p:nvPr/>
        </p:nvSpPr>
        <p:spPr>
          <a:xfrm>
            <a:off x="7447654" y="2987864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0654038-D773-45FE-8C83-F1F85AB36BB0}"/>
              </a:ext>
            </a:extLst>
          </p:cNvPr>
          <p:cNvSpPr txBox="1"/>
          <p:nvPr/>
        </p:nvSpPr>
        <p:spPr>
          <a:xfrm>
            <a:off x="4596703" y="667787"/>
            <a:ext cx="7342179" cy="1569660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</a:rPr>
              <a:t>Разработана концепция системы и техническое решение по обеспечению дистанционного контроля давления в маломасляном выключателе марки ВМТ-110Б.</a:t>
            </a:r>
          </a:p>
          <a:p>
            <a:r>
              <a:rPr lang="ru-RU" sz="1600" dirty="0">
                <a:solidFill>
                  <a:schemeClr val="tx1"/>
                </a:solidFill>
              </a:rPr>
              <a:t>Разработан комплект технической документации по установке дополнительных датчиков обеспечивающих удаленный контроль давления в маломасляном выключателе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F4368630-80F8-4F7A-BA6F-7C59939A8D43}"/>
              </a:ext>
            </a:extLst>
          </p:cNvPr>
          <p:cNvSpPr txBox="1"/>
          <p:nvPr/>
        </p:nvSpPr>
        <p:spPr>
          <a:xfrm>
            <a:off x="9050237" y="2865204"/>
            <a:ext cx="3099069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/>
              <a:t>Разработка алгоритма контроля технического состояния маломасляного выключателя по характеристикам и числу коммутаций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451973FC-FD20-4799-AA27-134D584291EE}"/>
              </a:ext>
            </a:extLst>
          </p:cNvPr>
          <p:cNvSpPr txBox="1"/>
          <p:nvPr/>
        </p:nvSpPr>
        <p:spPr>
          <a:xfrm>
            <a:off x="123769" y="5200233"/>
            <a:ext cx="3831535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/>
              <a:t>Проектирование технической части системы компонентов технической части система оценки технического состояния высоковольтных маломасляных выключателей 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xmlns="" id="{C5AFD267-EBD0-4E28-A8C2-1EA6293DDD24}"/>
              </a:ext>
            </a:extLst>
          </p:cNvPr>
          <p:cNvCxnSpPr>
            <a:cxnSpLocks/>
            <a:endCxn id="20" idx="1"/>
          </p:cNvCxnSpPr>
          <p:nvPr/>
        </p:nvCxnSpPr>
        <p:spPr>
          <a:xfrm flipV="1">
            <a:off x="8141073" y="3526924"/>
            <a:ext cx="909164" cy="132682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трелка: вправо 22">
            <a:extLst>
              <a:ext uri="{FF2B5EF4-FFF2-40B4-BE49-F238E27FC236}">
                <a16:creationId xmlns:a16="http://schemas.microsoft.com/office/drawing/2014/main" xmlns="" id="{B9AF3E1B-4EAB-4F4F-8396-C7BD78301D66}"/>
              </a:ext>
            </a:extLst>
          </p:cNvPr>
          <p:cNvSpPr/>
          <p:nvPr/>
        </p:nvSpPr>
        <p:spPr>
          <a:xfrm>
            <a:off x="1502979" y="4357639"/>
            <a:ext cx="10646327" cy="681749"/>
          </a:xfrm>
          <a:prstGeom prst="rightArrow">
            <a:avLst/>
          </a:prstGeom>
          <a:solidFill>
            <a:schemeClr val="accent4">
              <a:lumMod val="60000"/>
              <a:lumOff val="40000"/>
              <a:alpha val="9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2026 год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19A544FF-7BFF-4E36-A7AC-0F02262A2496}"/>
              </a:ext>
            </a:extLst>
          </p:cNvPr>
          <p:cNvSpPr txBox="1"/>
          <p:nvPr/>
        </p:nvSpPr>
        <p:spPr>
          <a:xfrm>
            <a:off x="866310" y="3957529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A2E8449-5972-4C26-A43B-0C37AC157825}"/>
              </a:ext>
            </a:extLst>
          </p:cNvPr>
          <p:cNvSpPr txBox="1"/>
          <p:nvPr/>
        </p:nvSpPr>
        <p:spPr>
          <a:xfrm>
            <a:off x="8366526" y="5150885"/>
            <a:ext cx="3379714" cy="156966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/>
              <a:t>Этап 5</a:t>
            </a:r>
          </a:p>
          <a:p>
            <a:r>
              <a:rPr lang="ru-RU" sz="1600" dirty="0"/>
              <a:t>Разработка технического решения по интеграции продукта в систему релейной защиты. Проведение апробации и тестирования продукта в составе реальной системы</a:t>
            </a: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xmlns="" id="{6EB25BB8-567B-4D7A-B4F0-EC0B60CB3BBC}"/>
              </a:ext>
            </a:extLst>
          </p:cNvPr>
          <p:cNvCxnSpPr>
            <a:cxnSpLocks/>
          </p:cNvCxnSpPr>
          <p:nvPr/>
        </p:nvCxnSpPr>
        <p:spPr>
          <a:xfrm>
            <a:off x="2258582" y="3722370"/>
            <a:ext cx="0" cy="1469390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xmlns="" id="{46DD8AE5-F2DC-4C31-9CBF-8AA001199890}"/>
              </a:ext>
            </a:extLst>
          </p:cNvPr>
          <p:cNvCxnSpPr>
            <a:cxnSpLocks/>
          </p:cNvCxnSpPr>
          <p:nvPr/>
        </p:nvCxnSpPr>
        <p:spPr>
          <a:xfrm flipH="1">
            <a:off x="4888230" y="3918585"/>
            <a:ext cx="1" cy="1120803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xmlns="" id="{C8109762-ADEE-48AF-9B9B-7BEDB3214DB1}"/>
              </a:ext>
            </a:extLst>
          </p:cNvPr>
          <p:cNvCxnSpPr>
            <a:cxnSpLocks/>
          </p:cNvCxnSpPr>
          <p:nvPr/>
        </p:nvCxnSpPr>
        <p:spPr>
          <a:xfrm>
            <a:off x="1318260" y="4987290"/>
            <a:ext cx="7048266" cy="457069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headEnd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6CAD5630-0862-4FAE-93F7-E9CC3DBCDC4A}"/>
              </a:ext>
            </a:extLst>
          </p:cNvPr>
          <p:cNvSpPr txBox="1"/>
          <p:nvPr/>
        </p:nvSpPr>
        <p:spPr>
          <a:xfrm>
            <a:off x="4036379" y="5021621"/>
            <a:ext cx="3937317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/>
              <a:t>Разработка программного алгоритма прогнозирования ресурса маломасляного выключателя </a:t>
            </a:r>
          </a:p>
        </p:txBody>
      </p:sp>
    </p:spTree>
    <p:extLst>
      <p:ext uri="{BB962C8B-B14F-4D97-AF65-F5344CB8AC3E}">
        <p14:creationId xmlns:p14="http://schemas.microsoft.com/office/powerpoint/2010/main" xmlns="" val="3606150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AE7C64F5-20B4-43B1-A30B-8AA3EE7C1CB3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45CEA6E6-E5F7-414A-BC83-2EBE5B33724A}"/>
              </a:ext>
            </a:extLst>
          </p:cNvPr>
          <p:cNvSpPr/>
          <p:nvPr/>
        </p:nvSpPr>
        <p:spPr>
          <a:xfrm>
            <a:off x="228599" y="2006408"/>
            <a:ext cx="4239227" cy="167919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Каналы сбыта</a:t>
            </a:r>
          </a:p>
          <a:p>
            <a:r>
              <a:rPr lang="en-US" sz="2000" dirty="0">
                <a:solidFill>
                  <a:schemeClr val="tx1"/>
                </a:solidFill>
              </a:rPr>
              <a:t>OEM </a:t>
            </a:r>
            <a:r>
              <a:rPr lang="ru-RU" sz="2000" dirty="0">
                <a:solidFill>
                  <a:schemeClr val="tx1"/>
                </a:solidFill>
              </a:rPr>
              <a:t>продажи (производителям маломасляных выключателей)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Продажи через электронные аукционы-закупки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5FDFDF67-96AE-483F-B72F-2AD7BA15271F}"/>
              </a:ext>
            </a:extLst>
          </p:cNvPr>
          <p:cNvSpPr/>
          <p:nvPr/>
        </p:nvSpPr>
        <p:spPr>
          <a:xfrm>
            <a:off x="5047128" y="448236"/>
            <a:ext cx="6338048" cy="17301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Ценностное предложение: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Переход на предиктивные методы обслуживания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Планирование капитальных затрат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Снижение эксплуатационных расходов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Внедрение передовых технологий в компании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ED2757F8-8B40-40C4-BF5A-AABE21C3A4F5}"/>
              </a:ext>
            </a:extLst>
          </p:cNvPr>
          <p:cNvSpPr/>
          <p:nvPr/>
        </p:nvSpPr>
        <p:spPr>
          <a:xfrm>
            <a:off x="5047128" y="2732374"/>
            <a:ext cx="6338048" cy="105969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Целевая аудитория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ПАО Россети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Производители маломасляных выключателей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xmlns="" id="{FF6F1DCF-E2F2-466C-AAB5-DFC3D20980A7}"/>
              </a:ext>
            </a:extLst>
          </p:cNvPr>
          <p:cNvSpPr/>
          <p:nvPr/>
        </p:nvSpPr>
        <p:spPr>
          <a:xfrm>
            <a:off x="228600" y="4453512"/>
            <a:ext cx="6535271" cy="212719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Необходимые ресурсы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Финансовые ресурсы (операционные расходы, закупки)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Технические ресурсы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Трудовые ресурсы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Информационные ресурсы</a:t>
            </a:r>
          </a:p>
          <a:p>
            <a:endParaRPr lang="ru-RU" sz="1800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xmlns="" id="{1CDBFBF0-DB63-49D9-ABD8-104EE633D7E2}"/>
              </a:ext>
            </a:extLst>
          </p:cNvPr>
          <p:cNvSpPr/>
          <p:nvPr/>
        </p:nvSpPr>
        <p:spPr>
          <a:xfrm>
            <a:off x="7162685" y="4419601"/>
            <a:ext cx="4666642" cy="23550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dirty="0">
                <a:solidFill>
                  <a:schemeClr val="tx1"/>
                </a:solidFill>
              </a:rPr>
              <a:t>Планируемые партнеры</a:t>
            </a:r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ООО «РУРИКО»</a:t>
            </a:r>
            <a:r>
              <a:rPr lang="en-US" dirty="0">
                <a:solidFill>
                  <a:schemeClr val="tx1"/>
                </a:solidFill>
              </a:rPr>
              <a:t>     (</a:t>
            </a:r>
            <a:r>
              <a:rPr lang="ru-RU" dirty="0">
                <a:solidFill>
                  <a:schemeClr val="tx1"/>
                </a:solidFill>
              </a:rPr>
              <a:t>разработка и 			продвижение продукта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ru-RU" dirty="0">
              <a:solidFill>
                <a:schemeClr val="tx1"/>
              </a:solidFill>
            </a:endParaRPr>
          </a:p>
          <a:p>
            <a:endParaRPr lang="ru-RU" sz="10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ПАО «Россети» 	(Тестирование и 			апробация продукта в</a:t>
            </a:r>
          </a:p>
          <a:p>
            <a:r>
              <a:rPr lang="ru-RU" dirty="0">
                <a:solidFill>
                  <a:schemeClr val="tx1"/>
                </a:solidFill>
              </a:rPr>
              <a:t>		реальной системе)</a:t>
            </a: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xmlns="" id="{0A195A97-9053-426A-8022-E8034ED96070}"/>
              </a:ext>
            </a:extLst>
          </p:cNvPr>
          <p:cNvCxnSpPr/>
          <p:nvPr/>
        </p:nvCxnSpPr>
        <p:spPr>
          <a:xfrm>
            <a:off x="4634753" y="591671"/>
            <a:ext cx="0" cy="365760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xmlns="" id="{8F0471CE-695D-46C0-AFAA-9F5777248D5E}"/>
              </a:ext>
            </a:extLst>
          </p:cNvPr>
          <p:cNvCxnSpPr>
            <a:cxnSpLocks/>
          </p:cNvCxnSpPr>
          <p:nvPr/>
        </p:nvCxnSpPr>
        <p:spPr>
          <a:xfrm>
            <a:off x="6992471" y="4249271"/>
            <a:ext cx="0" cy="2510118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xmlns="" id="{3F1223E5-973A-4F95-9D6E-6D921F930BAC}"/>
              </a:ext>
            </a:extLst>
          </p:cNvPr>
          <p:cNvCxnSpPr>
            <a:cxnSpLocks/>
          </p:cNvCxnSpPr>
          <p:nvPr/>
        </p:nvCxnSpPr>
        <p:spPr>
          <a:xfrm>
            <a:off x="618564" y="4249271"/>
            <a:ext cx="10838330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E043B238-8163-4EA7-A00E-B5C9666087E2}"/>
              </a:ext>
            </a:extLst>
          </p:cNvPr>
          <p:cNvCxnSpPr>
            <a:cxnSpLocks/>
          </p:cNvCxnSpPr>
          <p:nvPr/>
        </p:nvCxnSpPr>
        <p:spPr>
          <a:xfrm>
            <a:off x="4634753" y="2348753"/>
            <a:ext cx="6750423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868C2A11-E307-4A00-9C70-D7CFD741EBD8}"/>
              </a:ext>
            </a:extLst>
          </p:cNvPr>
          <p:cNvSpPr txBox="1"/>
          <p:nvPr/>
        </p:nvSpPr>
        <p:spPr>
          <a:xfrm>
            <a:off x="627530" y="277294"/>
            <a:ext cx="72255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БИЗНЕС-</a:t>
            </a:r>
            <a:br>
              <a:rPr lang="ru-RU" sz="4400" b="1" dirty="0"/>
            </a:br>
            <a:r>
              <a:rPr lang="ru-RU" sz="4400" b="1" dirty="0"/>
              <a:t>МОДЕЛЬ</a:t>
            </a:r>
          </a:p>
        </p:txBody>
      </p:sp>
    </p:spTree>
    <p:extLst>
      <p:ext uri="{BB962C8B-B14F-4D97-AF65-F5344CB8AC3E}">
        <p14:creationId xmlns:p14="http://schemas.microsoft.com/office/powerpoint/2010/main" xmlns="" val="3530525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79FB7AA-CCCC-44DA-857F-9DC1CDB5556C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67EDE9-F38D-4F9F-9DB5-25D2175E0417}"/>
              </a:ext>
            </a:extLst>
          </p:cNvPr>
          <p:cNvSpPr txBox="1"/>
          <p:nvPr/>
        </p:nvSpPr>
        <p:spPr>
          <a:xfrm>
            <a:off x="3393425" y="198143"/>
            <a:ext cx="54051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ФИНАНСОВЫЙ ПЛАН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336175" y="2496573"/>
            <a:ext cx="11501717" cy="20291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200" b="1" dirty="0">
                <a:solidFill>
                  <a:schemeClr val="tx1"/>
                </a:solidFill>
              </a:rPr>
              <a:t>Планируемые источники финансирования</a:t>
            </a:r>
            <a:r>
              <a:rPr lang="ru-RU" sz="2000" dirty="0">
                <a:solidFill>
                  <a:schemeClr val="tx1"/>
                </a:solidFill>
              </a:rPr>
              <a:t>:</a:t>
            </a:r>
          </a:p>
          <a:p>
            <a:endParaRPr lang="ru-RU" sz="1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</a:rPr>
              <a:t>Собственные средства (до завершения Этапа 3)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</a:rPr>
              <a:t>Грантовая поддержка исследований и разработок (начиная с Этапа 3)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</a:rPr>
              <a:t>Участие в программах поддержки проведения и внедрения научных разработок базового потребителя продукта ПАО «Россети»</a:t>
            </a:r>
          </a:p>
          <a:p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23F588E1-DD90-4558-AD16-ED2724A7F537}"/>
              </a:ext>
            </a:extLst>
          </p:cNvPr>
          <p:cNvSpPr/>
          <p:nvPr/>
        </p:nvSpPr>
        <p:spPr>
          <a:xfrm>
            <a:off x="345141" y="1030965"/>
            <a:ext cx="11501717" cy="120178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dirty="0">
                <a:solidFill>
                  <a:schemeClr val="tx1"/>
                </a:solidFill>
              </a:rPr>
              <a:t>Для достижения Этапа 5 с предварительным выводом на рынок и началом апробации продукта в реальной системе: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</a:rPr>
              <a:t>25 000 000 ₽</a:t>
            </a:r>
          </a:p>
        </p:txBody>
      </p:sp>
      <p:sp>
        <p:nvSpPr>
          <p:cNvPr id="10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336176" y="4662629"/>
            <a:ext cx="11501717" cy="1819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200" b="1" dirty="0">
                <a:solidFill>
                  <a:schemeClr val="tx1"/>
                </a:solidFill>
              </a:rPr>
              <a:t>На что будут потрачены денежные средства:</a:t>
            </a:r>
          </a:p>
          <a:p>
            <a:endParaRPr lang="ru-RU" sz="1000" b="1" dirty="0">
              <a:solidFill>
                <a:schemeClr val="tx1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tx1"/>
                </a:solidFill>
              </a:rPr>
              <a:t>Закупка оборудования для реализации технической части системы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tx1"/>
                </a:solidFill>
              </a:rPr>
              <a:t>Оплата труда профильных специалистов для перевода продукта в стадию серийного образца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tx1"/>
                </a:solidFill>
              </a:rPr>
              <a:t>Организация пилотного производства </a:t>
            </a:r>
          </a:p>
        </p:txBody>
      </p:sp>
    </p:spTree>
    <p:extLst>
      <p:ext uri="{BB962C8B-B14F-4D97-AF65-F5344CB8AC3E}">
        <p14:creationId xmlns:p14="http://schemas.microsoft.com/office/powerpoint/2010/main" xmlns="" val="30584471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1386</TotalTime>
  <Words>708</Words>
  <Application>Microsoft Office PowerPoint</Application>
  <PresentationFormat>Произвольный</PresentationFormat>
  <Paragraphs>115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30</cp:revision>
  <dcterms:created xsi:type="dcterms:W3CDTF">2023-09-06T12:36:24Z</dcterms:created>
  <dcterms:modified xsi:type="dcterms:W3CDTF">2023-12-28T05:50:55Z</dcterms:modified>
</cp:coreProperties>
</file>