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3" r:id="rId9"/>
    <p:sldId id="262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embeddedFontLst>
    <p:embeddedFont>
      <p:font typeface="Raleway" charset="-52"/>
      <p:regular r:id="rId17"/>
      <p:bold r:id="rId18"/>
    </p:embeddedFont>
    <p:embeddedFont>
      <p:font typeface="Cascadia Mono SemiLight" charset="0"/>
      <p:regular r:id="rId19"/>
      <p:italic r:id="rId20"/>
    </p:embeddedFont>
    <p:embeddedFont>
      <p:font typeface="Helvetica Neue" charset="0"/>
      <p:regular r:id="rId21"/>
      <p:bold r:id="rId22"/>
      <p:italic r:id="rId23"/>
      <p:boldItalic r:id="rId24"/>
    </p:embeddedFont>
    <p:embeddedFont>
      <p:font typeface="Calibri" pitchFamily="34" charset="0"/>
      <p:regular r:id="rId25"/>
      <p:bold r:id="rId26"/>
      <p:italic r:id="rId27"/>
      <p:boldItalic r:id="rId28"/>
    </p:embeddedFont>
    <p:embeddedFont>
      <p:font typeface="Raleway SemiBold" charset="-52"/>
      <p:bold r:id="rId29"/>
      <p:boldItalic r:id="rId30"/>
    </p:embeddedFont>
    <p:embeddedFont>
      <p:font typeface="Century Gothic" pitchFamily="34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9900FF"/>
    <a:srgbClr val="FA34BD"/>
    <a:srgbClr val="0000FF"/>
    <a:srgbClr val="FB5F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E99979B-959F-4D0F-B3F6-FBF3AF7F60EE}">
  <a:tblStyle styleId="{0E99979B-959F-4D0F-B3F6-FBF3AF7F60E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0" autoAdjust="0"/>
    <p:restoredTop sz="94660"/>
  </p:normalViewPr>
  <p:slideViewPr>
    <p:cSldViewPr snapToGrid="0">
      <p:cViewPr>
        <p:scale>
          <a:sx n="80" d="100"/>
          <a:sy n="80" d="100"/>
        </p:scale>
        <p:origin x="-240" y="-2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8770309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22c67d0a74f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7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2c67d0a74f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9" name="Google Shape;119;g22c67d0a74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11242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2c67d0a74f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g22c67d0a74f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205688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00386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8375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2cbdce98a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g22cbdce98a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544167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5aa927d06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g25aa927d06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499649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2c67d0a74f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g22c67d0a74f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12313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2c67d0a74f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g22c67d0a74f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57669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2cbdce98a8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22cbdce98a8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73862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2c67d0a74f_0_5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2c67d0a74f_0_5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00336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2c67d0a74f_0_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g22c67d0a74f_0_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67306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22c67d0a74f_0_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g22c67d0a74f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94219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=""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=""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=""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=""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=""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0" name="Google Shape;80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t="1756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7" name="Google Shape;87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3" name="Google Shape;93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9" name="Google Shape;99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5" Type="http://schemas.microsoft.com/office/2007/relationships/hdphoto" Target="../media/hdphoto1.wdp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2.png"/><Relationship Id="rId4" Type="http://schemas.openxmlformats.org/officeDocument/2006/relationships/image" Target="../media/image21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3381" y="4306650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9497" y="4306011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186905" y="1538423"/>
            <a:ext cx="5037603" cy="9232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algn="ctr"/>
            <a:r>
              <a:rPr lang="ru-RU" sz="1600" b="1" i="0" cap="all" dirty="0">
                <a:solidFill>
                  <a:schemeClr val="accent4">
                    <a:lumMod val="50000"/>
                  </a:schemeClr>
                </a:solidFill>
                <a:effectLst/>
                <a:latin typeface="Raleway" charset="-52"/>
              </a:rPr>
              <a:t>РАЗРАБОТКА И ИССЛЕДОВАНИЕ ПРОМОТОРОВ АДГЕЗИИ ДЛЯ КОМПОЗИЦИОННЫХ МЕТАЛЛ-ПОЛИМЕРНЫХ МАТЕРИАЛОВ</a:t>
            </a:r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934530" y="2649265"/>
            <a:ext cx="3601844" cy="6570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800" b="1" dirty="0" err="1">
                <a:solidFill>
                  <a:schemeClr val="tx1"/>
                </a:solidFill>
                <a:latin typeface="Raleway" charset="-52"/>
                <a:ea typeface="Cascadia Mono SemiLight" panose="020B0609020000020004" pitchFamily="49" charset="0"/>
                <a:cs typeface="Cascadia Mono SemiLight" panose="020B0609020000020004" pitchFamily="49" charset="0"/>
              </a:rPr>
              <a:t>HiMoCo</a:t>
            </a:r>
            <a:r>
              <a:rPr lang="en-US" sz="1800" b="1" dirty="0">
                <a:solidFill>
                  <a:schemeClr val="tx1"/>
                </a:solidFill>
                <a:latin typeface="Raleway" charset="-52"/>
                <a:ea typeface="Cascadia Mono SemiLight" panose="020B0609020000020004" pitchFamily="49" charset="0"/>
                <a:cs typeface="Cascadia Mono SemiLight" panose="020B0609020000020004" pitchFamily="49" charset="0"/>
              </a:rPr>
              <a:t>-hub</a:t>
            </a:r>
            <a:r>
              <a:rPr lang="ru-RU" sz="1800" b="1" dirty="0">
                <a:solidFill>
                  <a:schemeClr val="tx1"/>
                </a:solidFill>
                <a:latin typeface="Raleway" charset="-52"/>
                <a:ea typeface="Cascadia Mono SemiLight" panose="020B0609020000020004" pitchFamily="49" charset="0"/>
                <a:cs typeface="Cascadia Mono SemiLight" panose="020B0609020000020004" pitchFamily="49" charset="0"/>
              </a:rPr>
              <a:t>. Команда ХФ-6.</a:t>
            </a:r>
            <a:endParaRPr sz="1800" b="1" dirty="0">
              <a:solidFill>
                <a:schemeClr val="tx1"/>
              </a:solidFill>
              <a:latin typeface="Raleway" charset="-52"/>
              <a:ea typeface="Cascadia Mono SemiLight" panose="020B0609020000020004" pitchFamily="49" charset="0"/>
              <a:cs typeface="Cascadia Mono SemiLight" panose="020B0609020000020004" pitchFamily="49" charset="0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5458575" y="-15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8291175" y="1098450"/>
            <a:ext cx="852782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291175" y="3469800"/>
            <a:ext cx="852781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8291175" y="0"/>
            <a:ext cx="852924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3" name="Google Shape;113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99983" y="258964"/>
            <a:ext cx="1064155" cy="487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08156" y="264116"/>
            <a:ext cx="618961" cy="506492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</a:t>
            </a:fld>
            <a:endParaRPr sz="1000" dirty="0">
              <a:solidFill>
                <a:schemeClr val="lt1"/>
              </a:solidFill>
            </a:endParaRPr>
          </a:p>
        </p:txBody>
      </p:sp>
      <p:pic>
        <p:nvPicPr>
          <p:cNvPr id="3074" name="Picture 2" descr="https://get.wallhere.com/photo/flasks-test-tubes-liquid-blue-background-1032624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91" r="35784"/>
          <a:stretch/>
        </p:blipFill>
        <p:spPr bwMode="auto">
          <a:xfrm>
            <a:off x="5458575" y="1066797"/>
            <a:ext cx="2832753" cy="4076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578733" y="1106768"/>
            <a:ext cx="6167753" cy="147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indent="268288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solidFill>
                  <a:schemeClr val="tx1"/>
                </a:solidFill>
                <a:latin typeface="Arial" pitchFamily="34" charset="0"/>
                <a:ea typeface="Raleway"/>
                <a:cs typeface="Arial" pitchFamily="34" charset="0"/>
                <a:sym typeface="Raleway"/>
              </a:rPr>
              <a:t>Промотор адгезии 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ea typeface="Raleway"/>
                <a:cs typeface="Arial" pitchFamily="34" charset="0"/>
                <a:sym typeface="Raleway"/>
              </a:rPr>
              <a:t>– один из важных компонентов для производства РТИ для промышленности. Благодаря нему улучшается адгезия между металлом и полимером, что обеспечивает качество товару. В настоящий момент в условиях санкций, фирмы, поставляющие промоторы адгезии на российский рынок, отсутствуют.  Закупка происходит из-за рубежа по завышенным ценам. </a:t>
            </a:r>
            <a:endParaRPr lang="ru" dirty="0">
              <a:solidFill>
                <a:schemeClr val="tx1"/>
              </a:solidFill>
              <a:latin typeface="Arial" pitchFamily="34" charset="0"/>
              <a:ea typeface="Raleway"/>
              <a:cs typeface="Arial" pitchFamily="34" charset="0"/>
              <a:sym typeface="Raleway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78733" y="505201"/>
            <a:ext cx="6167754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625475"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rgbClr val="9900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dirty="0">
              <a:solidFill>
                <a:srgbClr val="9900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14313" y="417915"/>
            <a:ext cx="6732174" cy="486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028" name="Picture 4" descr="https://i.pinimg.com/originals/eb/2e/bb/eb2ebb91ebd7cca9da4ccf85e5f15bab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502" y="3036238"/>
            <a:ext cx="2270423" cy="17028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troymat.ru/wp-content/uploads/2021/03/Long-Short-Fiber-Pellet-Compariso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2669" y="3023646"/>
            <a:ext cx="2827636" cy="172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Google Shape;115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ru-RU" sz="1100" i="0" u="none" strike="noStrike" cap="none" dirty="0" smtClean="0">
                <a:solidFill>
                  <a:schemeClr val="bg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</a:t>
            </a:r>
            <a:endParaRPr sz="1100" i="0" u="none" strike="noStrike" cap="none" dirty="0">
              <a:solidFill>
                <a:schemeClr val="bg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>
            <a:spLocks noGrp="1"/>
          </p:cNvSpPr>
          <p:nvPr>
            <p:ph type="title"/>
          </p:nvPr>
        </p:nvSpPr>
        <p:spPr>
          <a:xfrm>
            <a:off x="1828387" y="546043"/>
            <a:ext cx="4702110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ЦЕЛЕВАЯ АУДИТОРИЯ</a:t>
            </a:r>
            <a:endParaRPr sz="3000" dirty="0">
              <a:solidFill>
                <a:schemeClr val="dk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3" name="Google Shape;143;p27"/>
          <p:cNvSpPr txBox="1">
            <a:spLocks noGrp="1"/>
          </p:cNvSpPr>
          <p:nvPr>
            <p:ph type="body" idx="1"/>
          </p:nvPr>
        </p:nvSpPr>
        <p:spPr>
          <a:xfrm>
            <a:off x="986279" y="1394765"/>
            <a:ext cx="7171441" cy="1387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358775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smtClean="0">
                <a:solidFill>
                  <a:schemeClr val="bg2"/>
                </a:solidFill>
                <a:latin typeface="+mn-lt"/>
              </a:rPr>
              <a:t>Целевой аудиторией данного продукта являются промышленные предприятия, ориентированы на производство РТИ для промышленности и техники. В Чувашской Республике на данный момент работают 2 завода по изготовлению РТИ:</a:t>
            </a:r>
            <a:endParaRPr lang="ru-RU" sz="1600" dirty="0">
              <a:solidFill>
                <a:schemeClr val="bg2"/>
              </a:solidFill>
              <a:latin typeface="+mn-lt"/>
            </a:endParaRPr>
          </a:p>
          <a:p>
            <a:pPr marL="228600" indent="-228600" algn="just">
              <a:buFont typeface="Raleway"/>
              <a:buAutoNum type="arabicPeriod"/>
            </a:pPr>
            <a:r>
              <a:rPr lang="ru-RU" sz="1600" dirty="0">
                <a:solidFill>
                  <a:schemeClr val="bg2"/>
                </a:solidFill>
                <a:latin typeface="+mn-lt"/>
              </a:rPr>
              <a:t>АО «</a:t>
            </a:r>
            <a:r>
              <a:rPr lang="ru-RU" sz="1600" dirty="0" err="1">
                <a:solidFill>
                  <a:schemeClr val="bg2"/>
                </a:solidFill>
                <a:latin typeface="+mn-lt"/>
              </a:rPr>
              <a:t>Строймаш</a:t>
            </a:r>
            <a:r>
              <a:rPr lang="ru-RU" sz="1600" dirty="0" smtClean="0">
                <a:solidFill>
                  <a:schemeClr val="bg2"/>
                </a:solidFill>
                <a:latin typeface="+mn-lt"/>
              </a:rPr>
              <a:t>»;</a:t>
            </a:r>
            <a:endParaRPr lang="ru-RU" sz="1600" dirty="0">
              <a:solidFill>
                <a:schemeClr val="bg2"/>
              </a:solidFill>
              <a:latin typeface="+mn-lt"/>
            </a:endParaRPr>
          </a:p>
          <a:p>
            <a:pPr marL="228600" lvl="0" indent="-228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1600" dirty="0">
                <a:solidFill>
                  <a:schemeClr val="bg2"/>
                </a:solidFill>
                <a:latin typeface="+mn-lt"/>
              </a:rPr>
              <a:t>АО «ЧПО им. Чапаева»</a:t>
            </a: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endParaRPr lang="ru-RU" sz="14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3</a:t>
            </a:fld>
            <a:endParaRPr sz="1000" dirty="0">
              <a:solidFill>
                <a:schemeClr val="lt1"/>
              </a:solidFill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1028319" y="459720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2295" y="546043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https://glavportal.com/img/unsafe/664x/glavportal.com/media/original_images/stroymash_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319" y="3716303"/>
            <a:ext cx="3871342" cy="717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fodar.ru/upload/iblock/e71/e71653a34a7a097f925db4d4f3d0fc9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487" y="2703883"/>
            <a:ext cx="2011368" cy="1787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>
            <a:spLocks noGrp="1"/>
          </p:cNvSpPr>
          <p:nvPr>
            <p:ph type="title"/>
          </p:nvPr>
        </p:nvSpPr>
        <p:spPr>
          <a:xfrm>
            <a:off x="1911868" y="832465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ПРОБЛЕМА</a:t>
            </a:r>
            <a:endParaRPr sz="3000" dirty="0"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57" name="Google Shape;157;p28"/>
          <p:cNvSpPr txBox="1">
            <a:spLocks noGrp="1"/>
          </p:cNvSpPr>
          <p:nvPr>
            <p:ph type="body" idx="1"/>
          </p:nvPr>
        </p:nvSpPr>
        <p:spPr>
          <a:xfrm>
            <a:off x="965087" y="1663603"/>
            <a:ext cx="7237576" cy="2347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358775" algn="just">
              <a:buNone/>
            </a:pPr>
            <a:r>
              <a:rPr lang="ru-RU" sz="1800" dirty="0">
                <a:latin typeface="+mn-lt"/>
              </a:rPr>
              <a:t>На отечественном рынке отсутствует промоторы адгезии, которые соответствовали бы  необходимым параметрам, заявленными предприятиями, специализирующимися в изготовлении металл-полимерных композициях. </a:t>
            </a:r>
            <a:r>
              <a:rPr lang="ru-RU" sz="1800" dirty="0" smtClean="0">
                <a:latin typeface="+mn-lt"/>
              </a:rPr>
              <a:t>Зарубежные аналоги являются крайне дорогостоящими, а в условиях санкций наладить поставку промотора адгезии является крайне сложной и дорогостоящей задачей.</a:t>
            </a:r>
            <a:endParaRPr sz="2000" dirty="0">
              <a:solidFill>
                <a:srgbClr val="132C40"/>
              </a:solidFill>
              <a:latin typeface="+mn-lt"/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100">
                <a:solidFill>
                  <a:schemeClr val="bg2"/>
                </a:solidFill>
              </a:rPr>
              <a:t>4</a:t>
            </a:fld>
            <a:endParaRPr sz="1100" dirty="0">
              <a:solidFill>
                <a:schemeClr val="bg2"/>
              </a:solidFill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1101174" y="700350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5150" y="757975"/>
            <a:ext cx="539947" cy="53994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oogle Shape;132;p26"/>
          <p:cNvGrpSpPr/>
          <p:nvPr/>
        </p:nvGrpSpPr>
        <p:grpSpPr>
          <a:xfrm>
            <a:off x="14313" y="417915"/>
            <a:ext cx="6732174" cy="48600"/>
            <a:chOff x="0" y="692501"/>
            <a:chExt cx="2624940" cy="97200"/>
          </a:xfrm>
        </p:grpSpPr>
        <p:sp>
          <p:nvSpPr>
            <p:cNvPr id="1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>
            <a:spLocks noGrp="1"/>
          </p:cNvSpPr>
          <p:nvPr>
            <p:ph type="title"/>
          </p:nvPr>
        </p:nvSpPr>
        <p:spPr>
          <a:xfrm>
            <a:off x="1853978" y="58225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РЕШЕНИЕ</a:t>
            </a:r>
            <a:endParaRPr sz="3000" dirty="0">
              <a:solidFill>
                <a:schemeClr val="dk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1" name="Google Shape;171;p29"/>
          <p:cNvSpPr txBox="1">
            <a:spLocks noGrp="1"/>
          </p:cNvSpPr>
          <p:nvPr>
            <p:ph type="body" idx="1"/>
          </p:nvPr>
        </p:nvSpPr>
        <p:spPr>
          <a:xfrm>
            <a:off x="966485" y="1459451"/>
            <a:ext cx="7211029" cy="3515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2545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Wingdings" pitchFamily="2" charset="2"/>
              <a:buChar char="v"/>
            </a:pPr>
            <a:r>
              <a:rPr lang="ru" sz="1600" dirty="0" smtClean="0">
                <a:solidFill>
                  <a:schemeClr val="bg2"/>
                </a:solidFill>
                <a:latin typeface="+mn-lt"/>
              </a:rPr>
              <a:t>Исследование и разработка промотера адгезии, который может использоваться как добавка, так и самостоятельно, в качестве клея.</a:t>
            </a:r>
          </a:p>
          <a:p>
            <a:pPr marL="42545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Wingdings" pitchFamily="2" charset="2"/>
              <a:buChar char="v"/>
            </a:pPr>
            <a:r>
              <a:rPr lang="ru" sz="1600" dirty="0" smtClean="0">
                <a:solidFill>
                  <a:schemeClr val="bg2"/>
                </a:solidFill>
                <a:latin typeface="+mn-lt"/>
              </a:rPr>
              <a:t>Создание продутка с более высокими физико – механическими и физико – химическими параметрами, увеличенным сроком эксплуатации и хранения.</a:t>
            </a:r>
          </a:p>
          <a:p>
            <a:pPr marL="42545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Wingdings" pitchFamily="2" charset="2"/>
              <a:buChar char="v"/>
            </a:pPr>
            <a:r>
              <a:rPr lang="ru" sz="1600" dirty="0" smtClean="0">
                <a:solidFill>
                  <a:schemeClr val="bg2"/>
                </a:solidFill>
                <a:latin typeface="+mn-lt"/>
              </a:rPr>
              <a:t>Благодаря созданию отечественного аналога решается проблема логистики, т.к. </a:t>
            </a:r>
            <a:r>
              <a:rPr lang="ru-RU" sz="1600" dirty="0">
                <a:solidFill>
                  <a:schemeClr val="bg2"/>
                </a:solidFill>
                <a:latin typeface="+mn-lt"/>
              </a:rPr>
              <a:t>п</a:t>
            </a:r>
            <a:r>
              <a:rPr lang="ru" sz="1600" dirty="0" smtClean="0">
                <a:solidFill>
                  <a:schemeClr val="bg2"/>
                </a:solidFill>
                <a:latin typeface="+mn-lt"/>
              </a:rPr>
              <a:t>родукт будет создаваться на территории Российской Федерации.</a:t>
            </a:r>
          </a:p>
          <a:p>
            <a:pPr marL="42545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Wingdings" pitchFamily="2" charset="2"/>
              <a:buChar char="v"/>
            </a:pPr>
            <a:r>
              <a:rPr lang="ru" sz="1600" dirty="0" smtClean="0">
                <a:solidFill>
                  <a:schemeClr val="bg2"/>
                </a:solidFill>
                <a:latin typeface="+mn-lt"/>
              </a:rPr>
              <a:t>Себестоимость нашего продукта гораздо меньше по сравнению с аналогами.</a:t>
            </a:r>
          </a:p>
          <a:p>
            <a:pPr marL="1397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None/>
            </a:pPr>
            <a:endParaRPr lang="ru" sz="1600" dirty="0" smtClean="0">
              <a:solidFill>
                <a:schemeClr val="bg2"/>
              </a:solidFill>
              <a:latin typeface="+mn-lt"/>
            </a:endParaRPr>
          </a:p>
          <a:p>
            <a:pPr marL="42545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Wingdings" pitchFamily="2" charset="2"/>
              <a:buChar char="v"/>
            </a:pPr>
            <a:endParaRPr lang="ru" sz="16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5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1053316" y="508283"/>
            <a:ext cx="687900" cy="6879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292" y="582259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4" r="6397"/>
          <a:stretch/>
        </p:blipFill>
        <p:spPr bwMode="auto">
          <a:xfrm rot="20183937">
            <a:off x="6005974" y="3191643"/>
            <a:ext cx="3054699" cy="1054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4" name="Google Shape;184;p30"/>
          <p:cNvSpPr txBox="1">
            <a:spLocks noGrp="1"/>
          </p:cNvSpPr>
          <p:nvPr>
            <p:ph type="title"/>
          </p:nvPr>
        </p:nvSpPr>
        <p:spPr>
          <a:xfrm>
            <a:off x="198319" y="466515"/>
            <a:ext cx="7176304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 smtClean="0"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ЦЕННОСТНОЕ </a:t>
            </a:r>
            <a:r>
              <a:rPr lang="ru" sz="3000" dirty="0"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ПРЕДЛОЖЕНИЕ</a:t>
            </a:r>
            <a:endParaRPr sz="3000" dirty="0">
              <a:solidFill>
                <a:schemeClr val="tx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6" name="Google Shape;186;p30"/>
          <p:cNvSpPr txBox="1"/>
          <p:nvPr/>
        </p:nvSpPr>
        <p:spPr>
          <a:xfrm>
            <a:off x="270735" y="1077681"/>
            <a:ext cx="6475751" cy="3093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360000" marR="0" lvl="0" indent="0" algn="just" rtl="0">
              <a:lnSpc>
                <a:spcPct val="150000"/>
              </a:lnSpc>
              <a:buNone/>
            </a:pPr>
            <a:r>
              <a:rPr lang="ru" dirty="0">
                <a:solidFill>
                  <a:srgbClr val="FF0000"/>
                </a:solidFill>
                <a:latin typeface="+mn-lt"/>
                <a:ea typeface="Raleway SemiBold"/>
                <a:cs typeface="Arial" panose="020B0604020202020204" pitchFamily="34" charset="0"/>
                <a:sym typeface="Raleway SemiBold"/>
              </a:rPr>
              <a:t>Мы, компания</a:t>
            </a:r>
            <a:r>
              <a:rPr lang="ru" dirty="0">
                <a:solidFill>
                  <a:srgbClr val="FF0000"/>
                </a:solidFill>
                <a:latin typeface="+mn-lt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dirty="0" err="1" smtClean="0">
                <a:solidFill>
                  <a:schemeClr val="bg2"/>
                </a:solidFill>
                <a:latin typeface="+mn-lt"/>
                <a:ea typeface="Raleway"/>
                <a:cs typeface="Arial" panose="020B0604020202020204" pitchFamily="34" charset="0"/>
                <a:sym typeface="Raleway"/>
              </a:rPr>
              <a:t>HiMoCo</a:t>
            </a:r>
            <a:r>
              <a:rPr lang="en-US" dirty="0" smtClean="0">
                <a:solidFill>
                  <a:schemeClr val="bg2"/>
                </a:solidFill>
                <a:latin typeface="+mn-lt"/>
                <a:ea typeface="Raleway"/>
                <a:cs typeface="Arial" panose="020B0604020202020204" pitchFamily="34" charset="0"/>
                <a:sym typeface="Raleway"/>
              </a:rPr>
              <a:t>-hub</a:t>
            </a:r>
            <a:r>
              <a:rPr lang="ru" dirty="0" smtClean="0">
                <a:solidFill>
                  <a:schemeClr val="bg2"/>
                </a:solidFill>
                <a:latin typeface="+mn-lt"/>
                <a:ea typeface="Raleway"/>
                <a:cs typeface="Arial" panose="020B0604020202020204" pitchFamily="34" charset="0"/>
                <a:sym typeface="Raleway"/>
              </a:rPr>
              <a:t>,</a:t>
            </a:r>
            <a:endParaRPr dirty="0">
              <a:solidFill>
                <a:schemeClr val="bg2"/>
              </a:solidFill>
              <a:latin typeface="+mn-lt"/>
              <a:ea typeface="Raleway"/>
              <a:cs typeface="Arial" panose="020B0604020202020204" pitchFamily="34" charset="0"/>
              <a:sym typeface="Raleway"/>
            </a:endParaRPr>
          </a:p>
          <a:p>
            <a:pPr marL="360000" marR="0" lvl="0" indent="0" algn="just" rtl="0">
              <a:lnSpc>
                <a:spcPct val="150000"/>
              </a:lnSpc>
              <a:buNone/>
            </a:pPr>
            <a:r>
              <a:rPr lang="ru" dirty="0">
                <a:solidFill>
                  <a:srgbClr val="FF0000"/>
                </a:solidFill>
                <a:latin typeface="+mn-lt"/>
                <a:ea typeface="Raleway SemiBold"/>
                <a:cs typeface="Arial" panose="020B0604020202020204" pitchFamily="34" charset="0"/>
                <a:sym typeface="Raleway SemiBold"/>
              </a:rPr>
              <a:t>помогаем</a:t>
            </a:r>
            <a:r>
              <a:rPr lang="ru" dirty="0">
                <a:solidFill>
                  <a:schemeClr val="accent1">
                    <a:lumMod val="50000"/>
                  </a:schemeClr>
                </a:solidFill>
                <a:latin typeface="+mn-lt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ru-RU" b="1" dirty="0" smtClean="0">
                <a:solidFill>
                  <a:schemeClr val="bg2"/>
                </a:solidFill>
                <a:latin typeface="+mn-lt"/>
                <a:ea typeface="Raleway"/>
                <a:cs typeface="Arial" panose="020B0604020202020204" pitchFamily="34" charset="0"/>
                <a:sym typeface="Raleway"/>
              </a:rPr>
              <a:t>заводам и предприятиям</a:t>
            </a:r>
            <a:r>
              <a:rPr lang="ru-RU" dirty="0" smtClean="0">
                <a:solidFill>
                  <a:schemeClr val="bg2"/>
                </a:solidFill>
                <a:latin typeface="+mn-lt"/>
                <a:ea typeface="Raleway"/>
                <a:cs typeface="Arial" panose="020B0604020202020204" pitchFamily="34" charset="0"/>
                <a:sym typeface="Raleway"/>
              </a:rPr>
              <a:t>, специализирующимся на РТИ</a:t>
            </a:r>
            <a:endParaRPr dirty="0">
              <a:solidFill>
                <a:schemeClr val="bg2"/>
              </a:solidFill>
              <a:latin typeface="+mn-lt"/>
              <a:ea typeface="Raleway"/>
              <a:cs typeface="Arial" panose="020B0604020202020204" pitchFamily="34" charset="0"/>
              <a:sym typeface="Raleway"/>
            </a:endParaRPr>
          </a:p>
          <a:p>
            <a:pPr marL="360000" marR="0" lvl="0" indent="0" algn="just" rtl="0">
              <a:lnSpc>
                <a:spcPct val="150000"/>
              </a:lnSpc>
              <a:buNone/>
            </a:pPr>
            <a:r>
              <a:rPr lang="ru" dirty="0">
                <a:solidFill>
                  <a:srgbClr val="FF0000"/>
                </a:solidFill>
                <a:latin typeface="+mn-lt"/>
                <a:ea typeface="Raleway SemiBold"/>
                <a:cs typeface="Arial" panose="020B0604020202020204" pitchFamily="34" charset="0"/>
                <a:sym typeface="Raleway SemiBold"/>
              </a:rPr>
              <a:t>в ситуации</a:t>
            </a:r>
            <a:r>
              <a:rPr lang="ru" dirty="0">
                <a:solidFill>
                  <a:srgbClr val="FF0000"/>
                </a:solidFill>
                <a:latin typeface="+mn-lt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ru" dirty="0" smtClean="0">
                <a:solidFill>
                  <a:schemeClr val="bg2"/>
                </a:solidFill>
                <a:latin typeface="+mn-lt"/>
                <a:ea typeface="Raleway"/>
                <a:cs typeface="Arial" panose="020B0604020202020204" pitchFamily="34" charset="0"/>
                <a:sym typeface="Raleway"/>
              </a:rPr>
              <a:t>ухода иностранных компний с российского рынка</a:t>
            </a:r>
          </a:p>
          <a:p>
            <a:pPr marL="360000" algn="just">
              <a:lnSpc>
                <a:spcPct val="150000"/>
              </a:lnSpc>
            </a:pPr>
            <a:r>
              <a:rPr lang="ru" dirty="0" smtClean="0">
                <a:solidFill>
                  <a:srgbClr val="FF0000"/>
                </a:solidFill>
                <a:latin typeface="+mn-lt"/>
                <a:ea typeface="Raleway SemiBold"/>
                <a:cs typeface="Arial" panose="020B0604020202020204" pitchFamily="34" charset="0"/>
                <a:sym typeface="Raleway SemiBold"/>
              </a:rPr>
              <a:t>решать проблему </a:t>
            </a:r>
            <a:r>
              <a:rPr lang="ru-RU" dirty="0">
                <a:solidFill>
                  <a:schemeClr val="bg2"/>
                </a:solidFill>
                <a:latin typeface="+mn-lt"/>
                <a:ea typeface="Raleway"/>
                <a:cs typeface="Arial" panose="020B0604020202020204" pitchFamily="34" charset="0"/>
                <a:sym typeface="Raleway"/>
              </a:rPr>
              <a:t>отсутствия </a:t>
            </a:r>
            <a:r>
              <a:rPr lang="ru-RU" dirty="0" smtClean="0">
                <a:solidFill>
                  <a:schemeClr val="bg2"/>
                </a:solidFill>
                <a:latin typeface="+mn-lt"/>
                <a:ea typeface="Raleway"/>
                <a:cs typeface="Arial" panose="020B0604020202020204" pitchFamily="34" charset="0"/>
                <a:sym typeface="Raleway"/>
              </a:rPr>
              <a:t>на рынке </a:t>
            </a:r>
            <a:r>
              <a:rPr lang="ru-RU" b="1" dirty="0" smtClean="0">
                <a:solidFill>
                  <a:schemeClr val="bg2"/>
                </a:solidFill>
                <a:latin typeface="+mn-lt"/>
                <a:ea typeface="Raleway"/>
                <a:cs typeface="Arial" panose="020B0604020202020204" pitchFamily="34" charset="0"/>
                <a:sym typeface="Raleway"/>
              </a:rPr>
              <a:t>отечественного</a:t>
            </a:r>
            <a:r>
              <a:rPr lang="ru-RU" dirty="0" smtClean="0">
                <a:solidFill>
                  <a:schemeClr val="bg2"/>
                </a:solidFill>
                <a:latin typeface="+mn-lt"/>
                <a:ea typeface="Raleway"/>
                <a:cs typeface="Arial" panose="020B0604020202020204" pitchFamily="34" charset="0"/>
                <a:sym typeface="Raleway"/>
              </a:rPr>
              <a:t> промоутера </a:t>
            </a:r>
            <a:r>
              <a:rPr lang="ru-RU" dirty="0">
                <a:solidFill>
                  <a:schemeClr val="bg2"/>
                </a:solidFill>
                <a:latin typeface="+mn-lt"/>
                <a:ea typeface="Raleway"/>
                <a:cs typeface="Arial" panose="020B0604020202020204" pitchFamily="34" charset="0"/>
                <a:sym typeface="Raleway"/>
              </a:rPr>
              <a:t>адгезии для композиций металл - </a:t>
            </a:r>
            <a:r>
              <a:rPr lang="ru-RU" dirty="0" smtClean="0">
                <a:solidFill>
                  <a:schemeClr val="bg2"/>
                </a:solidFill>
                <a:latin typeface="+mn-lt"/>
                <a:ea typeface="Raleway"/>
                <a:cs typeface="Arial" panose="020B0604020202020204" pitchFamily="34" charset="0"/>
                <a:sym typeface="Raleway"/>
              </a:rPr>
              <a:t>полимер</a:t>
            </a:r>
            <a:endParaRPr lang="ru" dirty="0">
              <a:solidFill>
                <a:schemeClr val="bg2"/>
              </a:solidFill>
              <a:latin typeface="+mn-lt"/>
              <a:ea typeface="Raleway SemiBold"/>
              <a:cs typeface="Arial" panose="020B0604020202020204" pitchFamily="34" charset="0"/>
              <a:sym typeface="Raleway"/>
            </a:endParaRPr>
          </a:p>
          <a:p>
            <a:pPr marL="360000" marR="0" lvl="0" indent="0" algn="just" rtl="0">
              <a:lnSpc>
                <a:spcPct val="150000"/>
              </a:lnSpc>
              <a:buNone/>
            </a:pPr>
            <a:r>
              <a:rPr lang="ru" dirty="0" smtClean="0">
                <a:solidFill>
                  <a:srgbClr val="FF0000"/>
                </a:solidFill>
                <a:latin typeface="+mn-lt"/>
                <a:ea typeface="Raleway SemiBold"/>
                <a:cs typeface="Arial" panose="020B0604020202020204" pitchFamily="34" charset="0"/>
                <a:sym typeface="Raleway SemiBold"/>
              </a:rPr>
              <a:t>с </a:t>
            </a:r>
            <a:r>
              <a:rPr lang="ru" dirty="0">
                <a:solidFill>
                  <a:srgbClr val="FF0000"/>
                </a:solidFill>
                <a:latin typeface="+mn-lt"/>
                <a:ea typeface="Raleway SemiBold"/>
                <a:cs typeface="Arial" panose="020B0604020202020204" pitchFamily="34" charset="0"/>
                <a:sym typeface="Raleway SemiBold"/>
              </a:rPr>
              <a:t>помощью</a:t>
            </a:r>
            <a:r>
              <a:rPr lang="ru" dirty="0">
                <a:solidFill>
                  <a:srgbClr val="FF0000"/>
                </a:solidFill>
                <a:latin typeface="+mn-lt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ru" dirty="0" smtClean="0">
                <a:solidFill>
                  <a:schemeClr val="bg2"/>
                </a:solidFill>
                <a:latin typeface="+mn-lt"/>
                <a:ea typeface="Raleway"/>
                <a:cs typeface="Arial" panose="020B0604020202020204" pitchFamily="34" charset="0"/>
                <a:sym typeface="Raleway"/>
              </a:rPr>
              <a:t>разработанного нами продукта</a:t>
            </a:r>
            <a:endParaRPr dirty="0">
              <a:solidFill>
                <a:schemeClr val="bg2"/>
              </a:solidFill>
              <a:latin typeface="+mn-lt"/>
              <a:ea typeface="Raleway"/>
              <a:cs typeface="Arial" panose="020B0604020202020204" pitchFamily="34" charset="0"/>
              <a:sym typeface="Raleway"/>
            </a:endParaRPr>
          </a:p>
          <a:p>
            <a:pPr marL="360000" marR="0" lvl="0" indent="0" algn="just" rtl="0">
              <a:lnSpc>
                <a:spcPct val="150000"/>
              </a:lnSpc>
              <a:buNone/>
            </a:pPr>
            <a:r>
              <a:rPr lang="ru" dirty="0">
                <a:solidFill>
                  <a:srgbClr val="FF0000"/>
                </a:solidFill>
                <a:latin typeface="+mn-lt"/>
                <a:ea typeface="Raleway SemiBold"/>
                <a:cs typeface="Arial" panose="020B0604020202020204" pitchFamily="34" charset="0"/>
                <a:sym typeface="Raleway SemiBold"/>
              </a:rPr>
              <a:t>и </a:t>
            </a:r>
            <a:r>
              <a:rPr lang="ru" dirty="0" smtClean="0">
                <a:solidFill>
                  <a:srgbClr val="FF0000"/>
                </a:solidFill>
                <a:latin typeface="+mn-lt"/>
                <a:ea typeface="Raleway SemiBold"/>
                <a:cs typeface="Arial" panose="020B0604020202020204" pitchFamily="34" charset="0"/>
                <a:sym typeface="Raleway SemiBold"/>
              </a:rPr>
              <a:t>получать </a:t>
            </a:r>
            <a:r>
              <a:rPr lang="ru" b="1" dirty="0" smtClean="0">
                <a:solidFill>
                  <a:schemeClr val="bg2"/>
                </a:solidFill>
                <a:latin typeface="+mn-lt"/>
                <a:ea typeface="Raleway SemiBold"/>
                <a:cs typeface="Arial" panose="020B0604020202020204" pitchFamily="34" charset="0"/>
                <a:sym typeface="Raleway SemiBold"/>
              </a:rPr>
              <a:t>российский аналог </a:t>
            </a:r>
            <a:r>
              <a:rPr lang="ru" dirty="0" smtClean="0">
                <a:solidFill>
                  <a:schemeClr val="bg2"/>
                </a:solidFill>
                <a:latin typeface="+mn-lt"/>
                <a:ea typeface="Raleway SemiBold"/>
                <a:cs typeface="Arial" panose="020B0604020202020204" pitchFamily="34" charset="0"/>
                <a:sym typeface="Raleway SemiBold"/>
              </a:rPr>
              <a:t>зарубежных промоутеров адгезии, </a:t>
            </a:r>
            <a:r>
              <a:rPr lang="ru" b="1" dirty="0" smtClean="0">
                <a:solidFill>
                  <a:schemeClr val="bg2"/>
                </a:solidFill>
                <a:latin typeface="+mn-lt"/>
                <a:ea typeface="Raleway SemiBold"/>
                <a:cs typeface="Arial" panose="020B0604020202020204" pitchFamily="34" charset="0"/>
                <a:sym typeface="Raleway SemiBold"/>
              </a:rPr>
              <a:t>с улучшенными свойствами, меньшей стоимостью и возможностью к импортозамещению</a:t>
            </a:r>
            <a:endParaRPr b="1" dirty="0">
              <a:solidFill>
                <a:schemeClr val="bg2"/>
              </a:solidFill>
              <a:latin typeface="+mn-lt"/>
              <a:ea typeface="Raleway"/>
              <a:cs typeface="Arial" panose="020B0604020202020204" pitchFamily="34" charset="0"/>
              <a:sym typeface="Raleway"/>
            </a:endParaRPr>
          </a:p>
        </p:txBody>
      </p:sp>
      <p:sp>
        <p:nvSpPr>
          <p:cNvPr id="187" name="Google Shape;187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100">
                <a:solidFill>
                  <a:schemeClr val="bg2"/>
                </a:solidFill>
              </a:rPr>
              <a:t>6</a:t>
            </a:fld>
            <a:endParaRPr sz="1100" dirty="0">
              <a:solidFill>
                <a:schemeClr val="bg2"/>
              </a:solidFill>
            </a:endParaRPr>
          </a:p>
        </p:txBody>
      </p:sp>
      <p:pic>
        <p:nvPicPr>
          <p:cNvPr id="3074" name="Picture 2" descr="https://static.tildacdn.com/tild3161-6533-4865-b034-343066353939/1_f70anD7AfCHBsCt7w0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625" b="95750" l="23267" r="749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07" t="-290" r="15293" b="484"/>
          <a:stretch/>
        </p:blipFill>
        <p:spPr bwMode="auto">
          <a:xfrm rot="1798066">
            <a:off x="6720626" y="2130160"/>
            <a:ext cx="1809750" cy="130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oogle Shape;132;p26"/>
          <p:cNvGrpSpPr/>
          <p:nvPr/>
        </p:nvGrpSpPr>
        <p:grpSpPr>
          <a:xfrm>
            <a:off x="14313" y="417915"/>
            <a:ext cx="6732174" cy="48600"/>
            <a:chOff x="0" y="692501"/>
            <a:chExt cx="2624940" cy="97200"/>
          </a:xfrm>
        </p:grpSpPr>
        <p:sp>
          <p:nvSpPr>
            <p:cNvPr id="8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chemeClr val="bg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100">
                <a:solidFill>
                  <a:schemeClr val="bg2"/>
                </a:solidFill>
              </a:rPr>
              <a:t>7</a:t>
            </a:fld>
            <a:endParaRPr sz="1100" dirty="0">
              <a:solidFill>
                <a:schemeClr val="bg2"/>
              </a:solidFill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401719" y="1043646"/>
            <a:ext cx="7735287" cy="2758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3815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Wingdings" pitchFamily="2" charset="2"/>
              <a:buChar char="v"/>
            </a:pPr>
            <a:endParaRPr lang="ru" sz="1500" dirty="0">
              <a:solidFill>
                <a:schemeClr val="bg2"/>
              </a:solidFill>
              <a:latin typeface="+mj-lt"/>
              <a:ea typeface="Raleway"/>
              <a:cs typeface="Raleway"/>
              <a:sym typeface="Raleway"/>
            </a:endParaRPr>
          </a:p>
          <a:p>
            <a:pPr marL="457200" lvl="0" indent="-304800" algn="just">
              <a:buClr>
                <a:srgbClr val="FF0000"/>
              </a:buClr>
              <a:buSzPts val="1200"/>
              <a:buFont typeface="Wingdings" pitchFamily="2" charset="2"/>
              <a:buChar char="v"/>
            </a:pPr>
            <a:r>
              <a:rPr lang="ru" sz="1500" dirty="0" smtClean="0">
                <a:solidFill>
                  <a:schemeClr val="bg2"/>
                </a:solidFill>
                <a:latin typeface="+mj-lt"/>
                <a:ea typeface="Raleway"/>
                <a:cs typeface="Raleway"/>
                <a:sym typeface="Raleway"/>
              </a:rPr>
              <a:t>Конкурентами нашего продукта являеются компании, изготовливающие различные адгезивы и промоутеры адегзии, такие как:</a:t>
            </a:r>
            <a:r>
              <a:rPr lang="ru-RU" sz="1500" dirty="0"/>
              <a:t> “ </a:t>
            </a:r>
            <a:r>
              <a:rPr lang="ru-RU" sz="1500" dirty="0" err="1" smtClean="0"/>
              <a:t>Adhesion</a:t>
            </a:r>
            <a:r>
              <a:rPr lang="ru-RU" sz="1500" dirty="0" smtClean="0"/>
              <a:t> </a:t>
            </a:r>
            <a:r>
              <a:rPr lang="ru-RU" sz="1500" dirty="0" err="1"/>
              <a:t>Promoters</a:t>
            </a:r>
            <a:r>
              <a:rPr lang="ru-RU" sz="1500" dirty="0"/>
              <a:t> </a:t>
            </a:r>
            <a:r>
              <a:rPr lang="ru-RU" sz="1500" dirty="0" err="1"/>
              <a:t>Inc</a:t>
            </a:r>
            <a:r>
              <a:rPr lang="ru-RU" sz="1500" dirty="0"/>
              <a:t>.”, “</a:t>
            </a:r>
            <a:r>
              <a:rPr lang="ru-RU" sz="1500" dirty="0" err="1"/>
              <a:t>Adhesive</a:t>
            </a:r>
            <a:r>
              <a:rPr lang="ru-RU" sz="1500" dirty="0"/>
              <a:t> </a:t>
            </a:r>
            <a:r>
              <a:rPr lang="ru-RU" sz="1500" dirty="0" err="1"/>
              <a:t>Technologies</a:t>
            </a:r>
            <a:r>
              <a:rPr lang="ru-RU" sz="1500" dirty="0"/>
              <a:t> </a:t>
            </a:r>
            <a:r>
              <a:rPr lang="ru-RU" sz="1500" dirty="0" err="1"/>
              <a:t>Ltd</a:t>
            </a:r>
            <a:r>
              <a:rPr lang="ru-RU" sz="1500" dirty="0"/>
              <a:t>”, “</a:t>
            </a:r>
            <a:r>
              <a:rPr lang="ru-RU" sz="1500" dirty="0" err="1"/>
              <a:t>PowerBond</a:t>
            </a:r>
            <a:r>
              <a:rPr lang="ru-RU" sz="1500" dirty="0"/>
              <a:t> </a:t>
            </a:r>
            <a:r>
              <a:rPr lang="ru-RU" sz="1500" dirty="0" err="1"/>
              <a:t>Corp</a:t>
            </a:r>
            <a:r>
              <a:rPr lang="ru-RU" sz="1500" dirty="0"/>
              <a:t>”, “</a:t>
            </a:r>
            <a:r>
              <a:rPr lang="ru-RU" sz="1500" dirty="0" err="1"/>
              <a:t>SuperGlue</a:t>
            </a:r>
            <a:r>
              <a:rPr lang="ru-RU" sz="1500" dirty="0"/>
              <a:t> </a:t>
            </a:r>
            <a:r>
              <a:rPr lang="ru-RU" sz="1500" dirty="0" err="1"/>
              <a:t>Solutions</a:t>
            </a:r>
            <a:r>
              <a:rPr lang="ru-RU" sz="1500" dirty="0" smtClean="0"/>
              <a:t>”</a:t>
            </a:r>
            <a:r>
              <a:rPr lang="ru" sz="1500" dirty="0" smtClean="0">
                <a:solidFill>
                  <a:schemeClr val="bg2"/>
                </a:solidFill>
                <a:latin typeface="+mj-lt"/>
                <a:sym typeface="Raleway"/>
              </a:rPr>
              <a:t>. В Российском сегменте представлены продукты, нацеленные на повсеместное применение.</a:t>
            </a:r>
            <a:endParaRPr lang="ru" sz="1500" dirty="0">
              <a:solidFill>
                <a:schemeClr val="bg2"/>
              </a:solidFill>
              <a:latin typeface="+mj-lt"/>
              <a:ea typeface="Raleway"/>
              <a:cs typeface="Raleway"/>
              <a:sym typeface="Raleway"/>
            </a:endParaRPr>
          </a:p>
          <a:p>
            <a:pPr marL="438150" lvl="0" indent="-285750" algn="just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Wingdings" pitchFamily="2" charset="2"/>
              <a:buChar char="v"/>
            </a:pPr>
            <a:endParaRPr sz="1500" b="1" dirty="0">
              <a:solidFill>
                <a:schemeClr val="bg2"/>
              </a:solidFill>
              <a:latin typeface="+mj-lt"/>
              <a:ea typeface="Raleway"/>
              <a:cs typeface="Raleway"/>
              <a:sym typeface="Raleway"/>
            </a:endParaRPr>
          </a:p>
          <a:p>
            <a:pPr marL="457200" lvl="0" indent="-304800" algn="just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Wingdings" pitchFamily="2" charset="2"/>
              <a:buChar char="v"/>
            </a:pPr>
            <a:r>
              <a:rPr lang="ru" sz="1500" dirty="0">
                <a:solidFill>
                  <a:schemeClr val="bg2"/>
                </a:solidFill>
                <a:latin typeface="+mj-lt"/>
                <a:ea typeface="Raleway"/>
                <a:cs typeface="Raleway"/>
                <a:sym typeface="Raleway"/>
              </a:rPr>
              <a:t>И</a:t>
            </a:r>
            <a:r>
              <a:rPr lang="ru" sz="1500" dirty="0" smtClean="0">
                <a:solidFill>
                  <a:schemeClr val="bg2"/>
                </a:solidFill>
                <a:latin typeface="+mj-lt"/>
                <a:ea typeface="Raleway"/>
                <a:cs typeface="Raleway"/>
                <a:sym typeface="Raleway"/>
              </a:rPr>
              <a:t>мпортный продукт дорогой и труднодоступный, а российские аналоги не демонстрируют необходимых физико – механических и физико – химических свойст, а также не специализированы под промышленность.</a:t>
            </a:r>
            <a:endParaRPr lang="ru" sz="1500" dirty="0">
              <a:solidFill>
                <a:schemeClr val="bg2"/>
              </a:solidFill>
              <a:latin typeface="+mj-lt"/>
              <a:ea typeface="Raleway"/>
              <a:cs typeface="Raleway"/>
              <a:sym typeface="Raleway"/>
            </a:endParaRPr>
          </a:p>
          <a:p>
            <a:pPr marL="438150" lvl="0" indent="-285750" algn="just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Wingdings" pitchFamily="2" charset="2"/>
              <a:buChar char="v"/>
            </a:pPr>
            <a:endParaRPr sz="1500" b="1" dirty="0">
              <a:solidFill>
                <a:schemeClr val="bg2"/>
              </a:solidFill>
              <a:latin typeface="+mj-lt"/>
              <a:ea typeface="Raleway"/>
              <a:cs typeface="Raleway"/>
              <a:sym typeface="Raleway"/>
            </a:endParaRPr>
          </a:p>
        </p:txBody>
      </p:sp>
      <p:sp>
        <p:nvSpPr>
          <p:cNvPr id="210" name="Google Shape;210;p32"/>
          <p:cNvSpPr txBox="1">
            <a:spLocks noGrp="1"/>
          </p:cNvSpPr>
          <p:nvPr>
            <p:ph type="title"/>
          </p:nvPr>
        </p:nvSpPr>
        <p:spPr>
          <a:xfrm>
            <a:off x="938139" y="577648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accent3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КОНКУРЕНТЫ</a:t>
            </a:r>
            <a:endParaRPr sz="3000" dirty="0">
              <a:solidFill>
                <a:schemeClr val="accent3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2" name="Google Shape;132;p26"/>
          <p:cNvGrpSpPr/>
          <p:nvPr/>
        </p:nvGrpSpPr>
        <p:grpSpPr>
          <a:xfrm>
            <a:off x="0" y="366857"/>
            <a:ext cx="6732174" cy="48600"/>
            <a:chOff x="0" y="692501"/>
            <a:chExt cx="2624940" cy="97200"/>
          </a:xfrm>
        </p:grpSpPr>
        <p:sp>
          <p:nvSpPr>
            <p:cNvPr id="1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Шестиугольник 26"/>
          <p:cNvSpPr/>
          <p:nvPr/>
        </p:nvSpPr>
        <p:spPr>
          <a:xfrm>
            <a:off x="5581703" y="2749929"/>
            <a:ext cx="1693302" cy="1689904"/>
          </a:xfrm>
          <a:prstGeom prst="hexagon">
            <a:avLst/>
          </a:prstGeom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Шестиугольник 15"/>
          <p:cNvSpPr/>
          <p:nvPr/>
        </p:nvSpPr>
        <p:spPr>
          <a:xfrm>
            <a:off x="6990704" y="1823377"/>
            <a:ext cx="1693302" cy="1689904"/>
          </a:xfrm>
          <a:prstGeom prst="hexagon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Шестиугольник 1"/>
          <p:cNvSpPr/>
          <p:nvPr/>
        </p:nvSpPr>
        <p:spPr>
          <a:xfrm>
            <a:off x="5581703" y="881846"/>
            <a:ext cx="1693302" cy="1689904"/>
          </a:xfrm>
          <a:prstGeom prst="hexagon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3" name="Google Shape;193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tx2"/>
                </a:solidFill>
              </a:rPr>
              <a:t>8</a:t>
            </a:fld>
            <a:endParaRPr sz="1000">
              <a:solidFill>
                <a:schemeClr val="tx2"/>
              </a:solidFill>
            </a:endParaRPr>
          </a:p>
        </p:txBody>
      </p:sp>
      <p:sp>
        <p:nvSpPr>
          <p:cNvPr id="196" name="Google Shape;196;p31"/>
          <p:cNvSpPr txBox="1"/>
          <p:nvPr/>
        </p:nvSpPr>
        <p:spPr>
          <a:xfrm>
            <a:off x="203139" y="1302571"/>
            <a:ext cx="5483854" cy="2538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indent="266700">
              <a:lnSpc>
                <a:spcPct val="115000"/>
              </a:lnSpc>
            </a:pPr>
            <a:r>
              <a:rPr lang="ru-RU" sz="1500" dirty="0" smtClean="0">
                <a:latin typeface="+mn-lt"/>
              </a:rPr>
              <a:t>Рынком потребления нашего продукта являются компании, которые специализируются на </a:t>
            </a:r>
            <a:r>
              <a:rPr lang="ru-RU" sz="1500" dirty="0" err="1" smtClean="0">
                <a:latin typeface="+mn-lt"/>
              </a:rPr>
              <a:t>резино</a:t>
            </a:r>
            <a:r>
              <a:rPr lang="ru-RU" sz="1500" dirty="0" smtClean="0">
                <a:latin typeface="+mn-lt"/>
              </a:rPr>
              <a:t> – технических изделиях для промышленности, авто- и авиастроения, сельского хозяйства, строительного комплекса и др. В Чувашской Республике можно выделить такие предприятия как : АО «Элара», АО «</a:t>
            </a:r>
            <a:r>
              <a:rPr lang="ru-RU" sz="1500" dirty="0" err="1" smtClean="0">
                <a:latin typeface="+mn-lt"/>
              </a:rPr>
              <a:t>Строймаш</a:t>
            </a:r>
            <a:r>
              <a:rPr lang="ru-RU" sz="1500" dirty="0" smtClean="0">
                <a:latin typeface="+mn-lt"/>
              </a:rPr>
              <a:t>», АО «</a:t>
            </a:r>
            <a:r>
              <a:rPr lang="ru-RU" dirty="0"/>
              <a:t>ЧПО им. В. И. </a:t>
            </a:r>
            <a:r>
              <a:rPr lang="ru-RU" dirty="0" smtClean="0"/>
              <a:t>Чапаева». На территории РФ это : «ЯЗРТИ», «</a:t>
            </a:r>
            <a:r>
              <a:rPr lang="ru-RU" dirty="0"/>
              <a:t>РПИ </a:t>
            </a:r>
            <a:r>
              <a:rPr lang="ru-RU" dirty="0" smtClean="0"/>
              <a:t>КУРСКПРОМ», «НПО Композит», «УЗЭМИК», «Краснодарский завод РТИ» и др.</a:t>
            </a:r>
            <a:endParaRPr lang="ru-RU" dirty="0"/>
          </a:p>
        </p:txBody>
      </p:sp>
      <p:sp>
        <p:nvSpPr>
          <p:cNvPr id="197" name="Google Shape;197;p31"/>
          <p:cNvSpPr txBox="1">
            <a:spLocks noGrp="1"/>
          </p:cNvSpPr>
          <p:nvPr>
            <p:ph type="title"/>
          </p:nvPr>
        </p:nvSpPr>
        <p:spPr>
          <a:xfrm>
            <a:off x="953945" y="632834"/>
            <a:ext cx="2366054" cy="610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 dirty="0"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РЫНОК</a:t>
            </a:r>
            <a:endParaRPr sz="3200" dirty="0">
              <a:solidFill>
                <a:schemeClr val="tx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9" name="Google Shape;132;p26"/>
          <p:cNvGrpSpPr/>
          <p:nvPr/>
        </p:nvGrpSpPr>
        <p:grpSpPr>
          <a:xfrm>
            <a:off x="0" y="366857"/>
            <a:ext cx="6732174" cy="48600"/>
            <a:chOff x="0" y="692501"/>
            <a:chExt cx="2624940" cy="97200"/>
          </a:xfrm>
        </p:grpSpPr>
        <p:sp>
          <p:nvSpPr>
            <p:cNvPr id="20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026" name="Picture 2" descr="Научно-Производственное Объединение Композит (НПО Композит)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57" b="31771"/>
          <a:stretch/>
        </p:blipFill>
        <p:spPr bwMode="auto">
          <a:xfrm>
            <a:off x="5829772" y="3458906"/>
            <a:ext cx="1313895" cy="417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Ярославский завод резиновых технических изделий (ЯЗРТИ)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7" t="28160" r="1" b="25505"/>
          <a:stretch/>
        </p:blipFill>
        <p:spPr bwMode="auto">
          <a:xfrm>
            <a:off x="7293489" y="2334046"/>
            <a:ext cx="1156246" cy="631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Курский завод резиновых и пластмассовых изделий (РПИ КУРСКПРОМ)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1406" y="1570381"/>
            <a:ext cx="1313896" cy="312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3"/>
          <p:cNvSpPr txBox="1"/>
          <p:nvPr/>
        </p:nvSpPr>
        <p:spPr>
          <a:xfrm>
            <a:off x="601882" y="1398038"/>
            <a:ext cx="7535119" cy="2414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indent="266700" algn="just">
              <a:lnSpc>
                <a:spcPct val="115000"/>
              </a:lnSpc>
            </a:pPr>
            <a:r>
              <a:rPr lang="ru-RU" dirty="0">
                <a:solidFill>
                  <a:schemeClr val="bg2"/>
                </a:solidFill>
                <a:latin typeface="+mn-lt"/>
                <a:ea typeface="Raleway"/>
                <a:cs typeface="Raleway"/>
                <a:sym typeface="Raleway"/>
              </a:rPr>
              <a:t>После получения промотора, который соответствовал бы запросам предприятий, им будут предлагаться образцы полученные в процессе опытно-промышленного производства. Далее будет проводиться поиск дополнительных каналов сбыта и подписание договоров на поставку продукции. </a:t>
            </a:r>
            <a:endParaRPr lang="ru-RU" dirty="0" smtClean="0">
              <a:solidFill>
                <a:schemeClr val="bg2"/>
              </a:solidFill>
              <a:latin typeface="+mn-lt"/>
              <a:ea typeface="Raleway"/>
              <a:cs typeface="Raleway"/>
              <a:sym typeface="Raleway"/>
            </a:endParaRPr>
          </a:p>
          <a:p>
            <a:pPr lvl="0" indent="266700" algn="just">
              <a:lnSpc>
                <a:spcPct val="115000"/>
              </a:lnSpc>
            </a:pPr>
            <a:r>
              <a:rPr lang="ru-RU" dirty="0" smtClean="0">
                <a:solidFill>
                  <a:schemeClr val="bg2"/>
                </a:solidFill>
                <a:latin typeface="+mn-lt"/>
                <a:ea typeface="Raleway"/>
                <a:cs typeface="Raleway"/>
                <a:sym typeface="Raleway"/>
              </a:rPr>
              <a:t>Следующий </a:t>
            </a:r>
            <a:r>
              <a:rPr lang="ru-RU" dirty="0">
                <a:solidFill>
                  <a:schemeClr val="bg2"/>
                </a:solidFill>
                <a:latin typeface="+mn-lt"/>
                <a:ea typeface="Raleway"/>
                <a:cs typeface="Raleway"/>
                <a:sym typeface="Raleway"/>
              </a:rPr>
              <a:t>шаг – наращивание производства. Будет арендовано помещение и закуплено дополнительное оборудование рассчитанное на более масштабное производство продукта. </a:t>
            </a:r>
            <a:r>
              <a:rPr lang="ru-RU" dirty="0" err="1">
                <a:solidFill>
                  <a:schemeClr val="bg2"/>
                </a:solidFill>
                <a:latin typeface="+mn-lt"/>
                <a:ea typeface="Raleway"/>
                <a:cs typeface="Raleway"/>
                <a:sym typeface="Raleway"/>
              </a:rPr>
              <a:t>Найм</a:t>
            </a:r>
            <a:r>
              <a:rPr lang="ru-RU" dirty="0">
                <a:solidFill>
                  <a:schemeClr val="bg2"/>
                </a:solidFill>
                <a:latin typeface="+mn-lt"/>
                <a:ea typeface="Raleway"/>
                <a:cs typeface="Raleway"/>
                <a:sym typeface="Raleway"/>
              </a:rPr>
              <a:t> персонала для стабильной работы предприятия. Модификация продукта для расширения сфер его применения и оптимизация технологии получения продукта, оптимизация финансовых потоков на предприятии.</a:t>
            </a:r>
            <a:endParaRPr dirty="0">
              <a:solidFill>
                <a:schemeClr val="bg2"/>
              </a:solidFill>
              <a:latin typeface="+mn-lt"/>
              <a:ea typeface="Raleway"/>
              <a:cs typeface="Raleway"/>
              <a:sym typeface="Raleway"/>
            </a:endParaRPr>
          </a:p>
        </p:txBody>
      </p:sp>
      <p:sp>
        <p:nvSpPr>
          <p:cNvPr id="220" name="Google Shape;220;p33"/>
          <p:cNvSpPr/>
          <p:nvPr/>
        </p:nvSpPr>
        <p:spPr>
          <a:xfrm>
            <a:off x="-5084" y="479305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100">
                <a:solidFill>
                  <a:schemeClr val="lt1"/>
                </a:solidFill>
              </a:rPr>
              <a:t>9</a:t>
            </a:fld>
            <a:endParaRPr sz="1100" dirty="0">
              <a:solidFill>
                <a:schemeClr val="lt1"/>
              </a:solidFill>
            </a:endParaRPr>
          </a:p>
        </p:txBody>
      </p:sp>
      <p:sp>
        <p:nvSpPr>
          <p:cNvPr id="223" name="Google Shape;223;p33"/>
          <p:cNvSpPr txBox="1">
            <a:spLocks noGrp="1"/>
          </p:cNvSpPr>
          <p:nvPr>
            <p:ph type="title"/>
          </p:nvPr>
        </p:nvSpPr>
        <p:spPr>
          <a:xfrm>
            <a:off x="863233" y="721050"/>
            <a:ext cx="46041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БИЗНЕС-МОДЕЛЬ</a:t>
            </a:r>
            <a:r>
              <a:rPr lang="ru" sz="3000" dirty="0">
                <a:solidFill>
                  <a:schemeClr val="lt1"/>
                </a:solidFill>
              </a:rPr>
              <a:t>*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2" name="Google Shape;132;p26"/>
          <p:cNvGrpSpPr/>
          <p:nvPr/>
        </p:nvGrpSpPr>
        <p:grpSpPr>
          <a:xfrm>
            <a:off x="0" y="366857"/>
            <a:ext cx="6732174" cy="48600"/>
            <a:chOff x="0" y="692501"/>
            <a:chExt cx="2624940" cy="97200"/>
          </a:xfrm>
        </p:grpSpPr>
        <p:sp>
          <p:nvSpPr>
            <p:cNvPr id="1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863233" y="744150"/>
            <a:ext cx="4655700" cy="6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rgbClr val="00B05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 dirty="0">
              <a:solidFill>
                <a:srgbClr val="00B05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4" name="Google Shape;234;p34"/>
          <p:cNvSpPr txBox="1">
            <a:spLocks noGrp="1"/>
          </p:cNvSpPr>
          <p:nvPr>
            <p:ph type="body" idx="1"/>
          </p:nvPr>
        </p:nvSpPr>
        <p:spPr>
          <a:xfrm>
            <a:off x="198316" y="1488391"/>
            <a:ext cx="5773361" cy="241447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indent="-285750" algn="just">
              <a:buClr>
                <a:srgbClr val="00B050"/>
              </a:buClr>
              <a:buFont typeface="Wingdings" pitchFamily="2" charset="2"/>
              <a:buChar char="v"/>
            </a:pPr>
            <a:r>
              <a:rPr lang="ru" sz="1400" dirty="0" smtClean="0">
                <a:latin typeface="+mn-lt"/>
              </a:rPr>
              <a:t>Заказчиком продукта является АО «Строймаш». Данное предприятие готово покупать продукцию, после достижения заявленных требований к продукту.</a:t>
            </a:r>
          </a:p>
          <a:p>
            <a:pPr marL="285750" indent="-285750" algn="just">
              <a:buClr>
                <a:srgbClr val="00B050"/>
              </a:buClr>
              <a:buFont typeface="Wingdings" pitchFamily="2" charset="2"/>
              <a:buChar char="v"/>
            </a:pPr>
            <a:r>
              <a:rPr lang="ru" sz="1400" dirty="0" smtClean="0">
                <a:latin typeface="+mn-lt"/>
              </a:rPr>
              <a:t>На данный момент исследована рецептура, технологическая карта синтеза, методы исследования продукта и ГОСТы. </a:t>
            </a:r>
          </a:p>
          <a:p>
            <a:pPr marL="285750" indent="-285750" algn="just">
              <a:buClr>
                <a:srgbClr val="00B050"/>
              </a:buClr>
              <a:buFont typeface="Wingdings" pitchFamily="2" charset="2"/>
              <a:buChar char="v"/>
            </a:pPr>
            <a:r>
              <a:rPr lang="ru" sz="1400" dirty="0" smtClean="0">
                <a:latin typeface="+mn-lt"/>
              </a:rPr>
              <a:t>Налажен синтез опытных образцов, проводятся испытания на предприятии АО «Строймаш».</a:t>
            </a:r>
          </a:p>
          <a:p>
            <a:pPr marL="285750" indent="-285750" algn="just">
              <a:buClr>
                <a:srgbClr val="00B050"/>
              </a:buClr>
              <a:buFont typeface="Wingdings" pitchFamily="2" charset="2"/>
              <a:buChar char="v"/>
            </a:pPr>
            <a:r>
              <a:rPr lang="ru" sz="1400" dirty="0" smtClean="0">
                <a:latin typeface="+mn-lt"/>
              </a:rPr>
              <a:t>По результатам испытаний ведется модификация продукта в соответствии с условиями заказчика.</a:t>
            </a:r>
          </a:p>
        </p:txBody>
      </p:sp>
      <p:sp>
        <p:nvSpPr>
          <p:cNvPr id="235" name="Google Shape;235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" name="Google Shape;220;p33"/>
          <p:cNvSpPr/>
          <p:nvPr/>
        </p:nvSpPr>
        <p:spPr>
          <a:xfrm>
            <a:off x="-5084" y="479305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436" y="4852299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 smtClean="0">
                <a:solidFill>
                  <a:schemeClr val="bg1"/>
                </a:solidFill>
              </a:rPr>
              <a:t>10</a:t>
            </a:r>
            <a:endParaRPr lang="ru-RU" sz="1100" dirty="0">
              <a:solidFill>
                <a:schemeClr val="bg1"/>
              </a:solidFill>
            </a:endParaRPr>
          </a:p>
        </p:txBody>
      </p:sp>
      <p:pic>
        <p:nvPicPr>
          <p:cNvPr id="4098" name="Picture 2" descr="https://kraskainfo.ru/wp-content/uploads/2021/10/epoksidnyj-klej-3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1087" y="1741631"/>
            <a:ext cx="2201779" cy="1853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oogle Shape;132;p26"/>
          <p:cNvGrpSpPr/>
          <p:nvPr/>
        </p:nvGrpSpPr>
        <p:grpSpPr>
          <a:xfrm>
            <a:off x="41726" y="416095"/>
            <a:ext cx="6732174" cy="48600"/>
            <a:chOff x="0" y="692501"/>
            <a:chExt cx="2624940" cy="97200"/>
          </a:xfrm>
        </p:grpSpPr>
        <p:sp>
          <p:nvSpPr>
            <p:cNvPr id="19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5"/>
          <p:cNvSpPr txBox="1">
            <a:spLocks noGrp="1"/>
          </p:cNvSpPr>
          <p:nvPr>
            <p:ph type="title"/>
          </p:nvPr>
        </p:nvSpPr>
        <p:spPr>
          <a:xfrm>
            <a:off x="1793174" y="120186"/>
            <a:ext cx="5401773" cy="55396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КОМАНДА СТАРТАПА</a:t>
            </a:r>
            <a:endParaRPr sz="2400" dirty="0">
              <a:solidFill>
                <a:schemeClr val="dk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7" name="Google Shape;247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11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8965685" y="0"/>
            <a:ext cx="17745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8965629" y="4333388"/>
            <a:ext cx="17745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965685" y="2088579"/>
            <a:ext cx="177394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965685" y="3248117"/>
            <a:ext cx="177394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AutoShape 2" descr="blob:https://web.telegram.org/891b82f6-8343-42c9-bfaa-9e33e89eac0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5" descr="blob:https://web.telegram.org/bc6932dc-fee9-4b24-a808-a02e76c3fb3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75" t="21012" r="14116"/>
          <a:stretch/>
        </p:blipFill>
        <p:spPr bwMode="auto">
          <a:xfrm>
            <a:off x="3776550" y="1141725"/>
            <a:ext cx="1656049" cy="249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7" t="29956" r="14772"/>
          <a:stretch/>
        </p:blipFill>
        <p:spPr bwMode="auto">
          <a:xfrm>
            <a:off x="1997332" y="1141725"/>
            <a:ext cx="1672000" cy="249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92" t="22381" r="17656" b="88"/>
          <a:stretch/>
        </p:blipFill>
        <p:spPr bwMode="auto">
          <a:xfrm>
            <a:off x="5544019" y="1148474"/>
            <a:ext cx="1579418" cy="249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02" t="34963" r="24690"/>
          <a:stretch/>
        </p:blipFill>
        <p:spPr bwMode="auto">
          <a:xfrm>
            <a:off x="155576" y="1141725"/>
            <a:ext cx="1637598" cy="249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64" t="36508" r="9966"/>
          <a:stretch/>
        </p:blipFill>
        <p:spPr bwMode="auto">
          <a:xfrm>
            <a:off x="7236537" y="1148474"/>
            <a:ext cx="1634089" cy="249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5575" y="722723"/>
            <a:ext cx="1637599" cy="307777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2"/>
                </a:solidFill>
                <a:latin typeface="Raleway" charset="-52"/>
              </a:rPr>
              <a:t>ЛИДЕР</a:t>
            </a:r>
            <a:endParaRPr lang="ru-RU" dirty="0">
              <a:solidFill>
                <a:schemeClr val="bg2"/>
              </a:solidFill>
              <a:latin typeface="Raleway" charset="-52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5576" y="3750805"/>
            <a:ext cx="1637598" cy="461665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2"/>
                </a:solidFill>
                <a:latin typeface="Raleway" charset="-52"/>
              </a:rPr>
              <a:t>Анисимов Максим </a:t>
            </a:r>
            <a:endParaRPr lang="ru-RU" sz="1200" dirty="0" smtClean="0">
              <a:solidFill>
                <a:schemeClr val="bg2"/>
              </a:solidFill>
              <a:latin typeface="Raleway" charset="-52"/>
            </a:endParaRPr>
          </a:p>
          <a:p>
            <a:pPr algn="ctr"/>
            <a:r>
              <a:rPr lang="ru-RU" sz="1200" dirty="0" smtClean="0">
                <a:solidFill>
                  <a:schemeClr val="bg2"/>
                </a:solidFill>
                <a:latin typeface="Raleway" charset="-52"/>
              </a:rPr>
              <a:t>Юрьевич</a:t>
            </a:r>
            <a:endParaRPr lang="ru-RU" sz="1200" dirty="0">
              <a:solidFill>
                <a:schemeClr val="bg2"/>
              </a:solidFill>
              <a:latin typeface="Raleway" charset="-52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97332" y="700324"/>
            <a:ext cx="3435267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2"/>
                </a:solidFill>
                <a:latin typeface="Raleway" charset="-52"/>
              </a:rPr>
              <a:t>ТЕХНОЛОГ, </a:t>
            </a:r>
            <a:r>
              <a:rPr lang="ru-RU" sz="1600" dirty="0" smtClean="0">
                <a:solidFill>
                  <a:schemeClr val="bg2"/>
                </a:solidFill>
                <a:latin typeface="Raleway" charset="-52"/>
              </a:rPr>
              <a:t>РАЗРАБОТЧИК</a:t>
            </a:r>
            <a:endParaRPr lang="en-US" sz="1600" dirty="0">
              <a:solidFill>
                <a:schemeClr val="bg2"/>
              </a:solidFill>
              <a:latin typeface="Raleway" charset="-52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976493" y="3750806"/>
            <a:ext cx="1709122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1200" dirty="0">
                <a:solidFill>
                  <a:schemeClr val="bg2"/>
                </a:solidFill>
                <a:latin typeface="Raleway" charset="-52"/>
              </a:rPr>
              <a:t>Васильева </a:t>
            </a:r>
            <a:r>
              <a:rPr lang="ru-RU" sz="1200" dirty="0" smtClean="0">
                <a:solidFill>
                  <a:schemeClr val="bg2"/>
                </a:solidFill>
                <a:latin typeface="Raleway" charset="-52"/>
              </a:rPr>
              <a:t>Виктория</a:t>
            </a:r>
          </a:p>
          <a:p>
            <a:pPr algn="ctr"/>
            <a:r>
              <a:rPr lang="ru-RU" sz="1200" dirty="0" smtClean="0">
                <a:solidFill>
                  <a:schemeClr val="bg2"/>
                </a:solidFill>
                <a:latin typeface="Raleway" charset="-52"/>
              </a:rPr>
              <a:t> </a:t>
            </a:r>
            <a:r>
              <a:rPr lang="ru-RU" sz="1200" dirty="0">
                <a:solidFill>
                  <a:schemeClr val="bg2"/>
                </a:solidFill>
                <a:latin typeface="Raleway" charset="-52"/>
              </a:rPr>
              <a:t>Олеговна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776550" y="3750805"/>
            <a:ext cx="1656049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2"/>
                </a:solidFill>
                <a:latin typeface="Raleway" charset="-52"/>
              </a:rPr>
              <a:t>Иванов Роман </a:t>
            </a:r>
            <a:endParaRPr lang="ru-RU" sz="1200" dirty="0" smtClean="0">
              <a:solidFill>
                <a:schemeClr val="bg2"/>
              </a:solidFill>
              <a:latin typeface="Raleway" charset="-52"/>
            </a:endParaRPr>
          </a:p>
          <a:p>
            <a:pPr algn="ctr"/>
            <a:r>
              <a:rPr lang="ru-RU" sz="1200" dirty="0" smtClean="0">
                <a:solidFill>
                  <a:schemeClr val="bg2"/>
                </a:solidFill>
                <a:latin typeface="Raleway" charset="-52"/>
              </a:rPr>
              <a:t>Сергеевич</a:t>
            </a:r>
            <a:endParaRPr lang="ru-RU" sz="1200" dirty="0">
              <a:solidFill>
                <a:schemeClr val="bg2"/>
              </a:solidFill>
              <a:latin typeface="Raleway" charset="-52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544020" y="706143"/>
            <a:ext cx="1579418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2"/>
                </a:solidFill>
                <a:latin typeface="Raleway" charset="-52"/>
              </a:rPr>
              <a:t>МАРКЕТОЛОГ </a:t>
            </a:r>
            <a:endParaRPr lang="en-US" sz="1200" dirty="0">
              <a:solidFill>
                <a:schemeClr val="bg2"/>
              </a:solidFill>
              <a:latin typeface="Raleway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544020" y="3752994"/>
            <a:ext cx="1579418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2"/>
                </a:solidFill>
                <a:latin typeface="Raleway" charset="-52"/>
              </a:rPr>
              <a:t>Ильина Юлия </a:t>
            </a:r>
            <a:endParaRPr lang="ru-RU" sz="1200" dirty="0" smtClean="0">
              <a:solidFill>
                <a:schemeClr val="bg2"/>
              </a:solidFill>
              <a:latin typeface="Raleway" charset="-52"/>
            </a:endParaRPr>
          </a:p>
          <a:p>
            <a:pPr algn="ctr"/>
            <a:r>
              <a:rPr lang="ru-RU" sz="1200" dirty="0" smtClean="0">
                <a:solidFill>
                  <a:schemeClr val="bg2"/>
                </a:solidFill>
                <a:latin typeface="Raleway" charset="-52"/>
              </a:rPr>
              <a:t>Андреевна</a:t>
            </a:r>
            <a:endParaRPr lang="ru-RU" sz="1200" dirty="0">
              <a:solidFill>
                <a:schemeClr val="bg2"/>
              </a:solidFill>
              <a:latin typeface="Raleway" charset="-52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236536" y="691946"/>
            <a:ext cx="1634089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2"/>
                </a:solidFill>
                <a:latin typeface="Raleway" charset="-52"/>
              </a:rPr>
              <a:t>АНАЛИТИК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236538" y="3757977"/>
            <a:ext cx="1634088" cy="430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100" dirty="0" err="1">
                <a:solidFill>
                  <a:schemeClr val="bg2"/>
                </a:solidFill>
                <a:latin typeface="Raleway" charset="-52"/>
              </a:rPr>
              <a:t>Аввакумова</a:t>
            </a:r>
            <a:r>
              <a:rPr lang="ru-RU" sz="1100" dirty="0">
                <a:solidFill>
                  <a:schemeClr val="bg2"/>
                </a:solidFill>
                <a:latin typeface="Raleway" charset="-52"/>
              </a:rPr>
              <a:t> Марина </a:t>
            </a:r>
            <a:endParaRPr lang="ru-RU" sz="1100" dirty="0" smtClean="0">
              <a:solidFill>
                <a:schemeClr val="bg2"/>
              </a:solidFill>
              <a:latin typeface="Raleway" charset="-52"/>
            </a:endParaRPr>
          </a:p>
          <a:p>
            <a:pPr algn="ctr"/>
            <a:r>
              <a:rPr lang="ru-RU" sz="1100" dirty="0" smtClean="0">
                <a:solidFill>
                  <a:schemeClr val="bg2"/>
                </a:solidFill>
                <a:latin typeface="Raleway" charset="-52"/>
              </a:rPr>
              <a:t>Алексеевна</a:t>
            </a:r>
            <a:endParaRPr lang="ru-RU" sz="1100" dirty="0">
              <a:solidFill>
                <a:schemeClr val="bg2"/>
              </a:solidFill>
              <a:latin typeface="Raleway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6"/>
          <p:cNvSpPr txBox="1">
            <a:spLocks noGrp="1"/>
          </p:cNvSpPr>
          <p:nvPr>
            <p:ph type="title"/>
          </p:nvPr>
        </p:nvSpPr>
        <p:spPr>
          <a:xfrm>
            <a:off x="1862735" y="913843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 dirty="0"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ПЛАНЫ РАЗВИТИЯ</a:t>
            </a:r>
            <a:endParaRPr sz="2800" dirty="0">
              <a:solidFill>
                <a:schemeClr val="dk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58" name="Google Shape;258;p36"/>
          <p:cNvSpPr txBox="1">
            <a:spLocks noGrp="1"/>
          </p:cNvSpPr>
          <p:nvPr>
            <p:ph type="body" idx="1"/>
          </p:nvPr>
        </p:nvSpPr>
        <p:spPr>
          <a:xfrm>
            <a:off x="892944" y="1729287"/>
            <a:ext cx="7245752" cy="2285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31800" indent="-285750" algn="just">
              <a:lnSpc>
                <a:spcPct val="150000"/>
              </a:lnSpc>
              <a:buClr>
                <a:schemeClr val="tx1"/>
              </a:buClr>
              <a:buSzPts val="1300"/>
              <a:buFont typeface="Wingdings" pitchFamily="2" charset="2"/>
              <a:buChar char="v"/>
            </a:pPr>
            <a:r>
              <a:rPr lang="ru-RU" sz="1600" dirty="0" smtClean="0">
                <a:solidFill>
                  <a:schemeClr val="bg2"/>
                </a:solidFill>
                <a:latin typeface="+mn-lt"/>
              </a:rPr>
              <a:t>Получения </a:t>
            </a:r>
            <a:r>
              <a:rPr lang="ru-RU" sz="1600" dirty="0">
                <a:solidFill>
                  <a:schemeClr val="bg2"/>
                </a:solidFill>
                <a:latin typeface="+mn-lt"/>
              </a:rPr>
              <a:t>промотора, который соответствовал бы запросам предприятий</a:t>
            </a:r>
          </a:p>
          <a:p>
            <a:pPr marL="431800" indent="-285750" algn="just">
              <a:lnSpc>
                <a:spcPct val="150000"/>
              </a:lnSpc>
              <a:buClr>
                <a:schemeClr val="tx1"/>
              </a:buClr>
              <a:buSzPts val="1300"/>
              <a:buFont typeface="Wingdings" pitchFamily="2" charset="2"/>
              <a:buChar char="v"/>
            </a:pPr>
            <a:r>
              <a:rPr lang="ru-RU" sz="1600" dirty="0">
                <a:solidFill>
                  <a:schemeClr val="bg2"/>
                </a:solidFill>
                <a:latin typeface="+mn-lt"/>
              </a:rPr>
              <a:t>Поиск дополнительных каналов сбыта и маркетинг продукта</a:t>
            </a:r>
          </a:p>
          <a:p>
            <a:pPr marL="431800" indent="-285750" algn="just">
              <a:lnSpc>
                <a:spcPct val="150000"/>
              </a:lnSpc>
              <a:buClr>
                <a:schemeClr val="tx1"/>
              </a:buClr>
              <a:buSzPts val="1300"/>
              <a:buFont typeface="Wingdings" pitchFamily="2" charset="2"/>
              <a:buChar char="v"/>
            </a:pPr>
            <a:r>
              <a:rPr lang="ru-RU" sz="1600" dirty="0">
                <a:solidFill>
                  <a:schemeClr val="bg2"/>
                </a:solidFill>
                <a:latin typeface="+mn-lt"/>
              </a:rPr>
              <a:t>Масштабирование производства</a:t>
            </a:r>
          </a:p>
          <a:p>
            <a:pPr marL="431800" indent="-285750" algn="just">
              <a:lnSpc>
                <a:spcPct val="150000"/>
              </a:lnSpc>
              <a:buClr>
                <a:schemeClr val="tx1"/>
              </a:buClr>
              <a:buSzPts val="1300"/>
              <a:buFont typeface="Wingdings" pitchFamily="2" charset="2"/>
              <a:buChar char="v"/>
            </a:pPr>
            <a:r>
              <a:rPr lang="ru-RU" sz="1600" dirty="0">
                <a:solidFill>
                  <a:schemeClr val="bg2"/>
                </a:solidFill>
                <a:latin typeface="+mn-lt"/>
              </a:rPr>
              <a:t>Модификация продукта для увеличения сфер применения</a:t>
            </a:r>
          </a:p>
          <a:p>
            <a:pPr marL="431800" indent="-285750" algn="just">
              <a:lnSpc>
                <a:spcPct val="150000"/>
              </a:lnSpc>
              <a:buClr>
                <a:schemeClr val="tx1"/>
              </a:buClr>
              <a:buSzPts val="1300"/>
              <a:buFont typeface="Wingdings" pitchFamily="2" charset="2"/>
              <a:buChar char="v"/>
            </a:pPr>
            <a:r>
              <a:rPr lang="ru-RU" sz="1600" dirty="0">
                <a:solidFill>
                  <a:schemeClr val="bg2"/>
                </a:solidFill>
                <a:latin typeface="+mn-lt"/>
              </a:rPr>
              <a:t>Оптимизация производства и финансовых потоков на предприятии</a:t>
            </a:r>
            <a:endParaRPr sz="16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259" name="Google Shape;259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12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1058297" y="770266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2" name="Google Shape;262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2273" y="844242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7"/>
          <p:cNvSpPr txBox="1">
            <a:spLocks noGrp="1"/>
          </p:cNvSpPr>
          <p:nvPr>
            <p:ph type="title"/>
          </p:nvPr>
        </p:nvSpPr>
        <p:spPr>
          <a:xfrm>
            <a:off x="1664402" y="908199"/>
            <a:ext cx="4331284" cy="613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accent4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КОНТАКТЫ ЛИДЕРА</a:t>
            </a:r>
            <a:endParaRPr sz="3000" dirty="0">
              <a:solidFill>
                <a:schemeClr val="accent4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5" name="Google Shape;275;p37"/>
          <p:cNvSpPr txBox="1">
            <a:spLocks noGrp="1"/>
          </p:cNvSpPr>
          <p:nvPr>
            <p:ph type="body" idx="1"/>
          </p:nvPr>
        </p:nvSpPr>
        <p:spPr>
          <a:xfrm>
            <a:off x="1320451" y="1798704"/>
            <a:ext cx="4313128" cy="579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2400" b="1" dirty="0" smtClean="0">
                <a:solidFill>
                  <a:schemeClr val="bg2"/>
                </a:solidFill>
                <a:latin typeface="+mn-lt"/>
              </a:rPr>
              <a:t>Почта: </a:t>
            </a:r>
            <a:r>
              <a:rPr lang="en-US" sz="2400" b="1" dirty="0" smtClean="0">
                <a:solidFill>
                  <a:schemeClr val="bg2"/>
                </a:solidFill>
                <a:latin typeface="+mn-lt"/>
              </a:rPr>
              <a:t>anisiomov@list.ru</a:t>
            </a:r>
            <a:endParaRPr sz="2400" b="1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276" name="Google Shape;276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976502" y="778251"/>
            <a:ext cx="687900" cy="6879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9" name="Google Shape;279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478" y="852227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l="20272" t="37117" r="20588" b="26787"/>
          <a:stretch/>
        </p:blipFill>
        <p:spPr>
          <a:xfrm>
            <a:off x="6112856" y="852227"/>
            <a:ext cx="1894363" cy="22188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739</TotalTime>
  <Words>664</Words>
  <Application>Microsoft Office PowerPoint</Application>
  <PresentationFormat>Экран (16:9)</PresentationFormat>
  <Paragraphs>73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Raleway</vt:lpstr>
      <vt:lpstr>Cascadia Mono SemiLight</vt:lpstr>
      <vt:lpstr>Helvetica Neue</vt:lpstr>
      <vt:lpstr>Calibri</vt:lpstr>
      <vt:lpstr>Raleway SemiBold</vt:lpstr>
      <vt:lpstr>Century Gothic</vt:lpstr>
      <vt:lpstr>Wingdings</vt:lpstr>
      <vt:lpstr>Simple Light</vt:lpstr>
      <vt:lpstr>Simple Light</vt:lpstr>
      <vt:lpstr>РАЗРАБОТКА И ИССЛЕДОВАНИЕ ПРОМОТОРОВ АДГЕЗИИ ДЛЯ КОМПОЗИЦИОННЫХ МЕТАЛЛ-ПОЛИМЕРНЫХ МАТЕРИАЛОВ</vt:lpstr>
      <vt:lpstr>Презентация PowerPoint</vt:lpstr>
      <vt:lpstr>ЦЕЛЕВАЯ АУДИТОРИЯ</vt:lpstr>
      <vt:lpstr>ПРОБЛЕМА</vt:lpstr>
      <vt:lpstr>РЕШЕНИЕ</vt:lpstr>
      <vt:lpstr>ЦЕННОСТНОЕ ПРЕДЛОЖЕНИЕ</vt:lpstr>
      <vt:lpstr>КОНКУРЕНТЫ</vt:lpstr>
      <vt:lpstr>РЫНОК</vt:lpstr>
      <vt:lpstr>БИЗНЕС-МОДЕЛЬ*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ПРОДУКТА / КОМПАНИИ</dc:title>
  <dc:creator>Home</dc:creator>
  <cp:lastModifiedBy>Андрей</cp:lastModifiedBy>
  <cp:revision>62</cp:revision>
  <dcterms:modified xsi:type="dcterms:W3CDTF">2023-11-25T09:52:29Z</dcterms:modified>
</cp:coreProperties>
</file>