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5" r:id="rId6"/>
    <p:sldId id="264" r:id="rId7"/>
    <p:sldId id="263" r:id="rId8"/>
    <p:sldId id="261" r:id="rId9"/>
    <p:sldId id="267" r:id="rId10"/>
    <p:sldId id="266" r:id="rId11"/>
    <p:sldId id="268" r:id="rId12"/>
    <p:sldId id="260" r:id="rId13"/>
    <p:sldId id="262" r:id="rId1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47" autoAdjust="0"/>
  </p:normalViewPr>
  <p:slideViewPr>
    <p:cSldViewPr>
      <p:cViewPr varScale="1">
        <p:scale>
          <a:sx n="174" d="100"/>
          <a:sy n="174" d="100"/>
        </p:scale>
        <p:origin x="-125" y="-6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7446E4-954F-4AD4-B238-1B05D804F6D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2F531D0-FD9E-465E-B19A-A229366F71A9}">
      <dgm:prSet/>
      <dgm:spPr/>
      <dgm:t>
        <a:bodyPr/>
        <a:lstStyle/>
        <a:p>
          <a:pPr algn="ctr" rtl="0"/>
          <a:r>
            <a:rPr lang="ru-RU" dirty="0" smtClean="0"/>
            <a:t>Проектирование и реализация комплекса мероприятий, направленных на формирование качественного контингента абитуриентов Университета, путем внедрения высокотехнологичной экосистемы комфортной среды. Проект направлен на формирование комплексной экосистемы комфорта в университете как ключевого фактора привлечения и удержания высокомотивированных абитуриентов. В условиях растущей конкуренции между вузами создание благоприятной среды становится не просто преимуществом, а стратегической необходимостью</a:t>
          </a:r>
          <a:endParaRPr lang="ru-RU" dirty="0"/>
        </a:p>
      </dgm:t>
    </dgm:pt>
    <dgm:pt modelId="{8C8DCC0C-4DAF-4EBA-BA79-9B6296885C59}" type="parTrans" cxnId="{D27710BF-C362-4157-A66A-750E3D1D885F}">
      <dgm:prSet/>
      <dgm:spPr/>
      <dgm:t>
        <a:bodyPr/>
        <a:lstStyle/>
        <a:p>
          <a:endParaRPr lang="ru-RU"/>
        </a:p>
      </dgm:t>
    </dgm:pt>
    <dgm:pt modelId="{4639F4BE-F02B-4A71-8468-EBE841C63126}" type="sibTrans" cxnId="{D27710BF-C362-4157-A66A-750E3D1D885F}">
      <dgm:prSet/>
      <dgm:spPr/>
      <dgm:t>
        <a:bodyPr/>
        <a:lstStyle/>
        <a:p>
          <a:endParaRPr lang="ru-RU"/>
        </a:p>
      </dgm:t>
    </dgm:pt>
    <dgm:pt modelId="{EC7E6553-B240-4CA6-9F48-687CA741C20F}" type="pres">
      <dgm:prSet presAssocID="{357446E4-954F-4AD4-B238-1B05D804F6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7FCDA4D-861C-497C-BF68-79B7837833CA}" type="pres">
      <dgm:prSet presAssocID="{12F531D0-FD9E-465E-B19A-A229366F71A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B8B041-43AE-4C36-A320-1B92E66355B0}" type="presOf" srcId="{12F531D0-FD9E-465E-B19A-A229366F71A9}" destId="{C7FCDA4D-861C-497C-BF68-79B7837833CA}" srcOrd="0" destOrd="0" presId="urn:microsoft.com/office/officeart/2005/8/layout/vList2"/>
    <dgm:cxn modelId="{D27710BF-C362-4157-A66A-750E3D1D885F}" srcId="{357446E4-954F-4AD4-B238-1B05D804F6D3}" destId="{12F531D0-FD9E-465E-B19A-A229366F71A9}" srcOrd="0" destOrd="0" parTransId="{8C8DCC0C-4DAF-4EBA-BA79-9B6296885C59}" sibTransId="{4639F4BE-F02B-4A71-8468-EBE841C63126}"/>
    <dgm:cxn modelId="{E59B19F9-B7AD-4AAC-AF9D-BE861ACBBF0D}" type="presOf" srcId="{357446E4-954F-4AD4-B238-1B05D804F6D3}" destId="{EC7E6553-B240-4CA6-9F48-687CA741C20F}" srcOrd="0" destOrd="0" presId="urn:microsoft.com/office/officeart/2005/8/layout/vList2"/>
    <dgm:cxn modelId="{37E626E3-4C37-4B46-8637-3B9C9293109A}" type="presParOf" srcId="{EC7E6553-B240-4CA6-9F48-687CA741C20F}" destId="{C7FCDA4D-861C-497C-BF68-79B7837833C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D811D8-6DC6-4187-BB98-D0B53B4540F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4A5820-2C8E-4956-B3BA-61651619318F}">
      <dgm:prSet/>
      <dgm:spPr/>
      <dgm:t>
        <a:bodyPr/>
        <a:lstStyle/>
        <a:p>
          <a:pPr rtl="0"/>
          <a:r>
            <a:rPr lang="ru-RU" smtClean="0"/>
            <a:t>Проект направлен на:</a:t>
          </a:r>
          <a:endParaRPr lang="ru-RU"/>
        </a:p>
      </dgm:t>
    </dgm:pt>
    <dgm:pt modelId="{75590184-1A67-44A5-8998-4A22259BA3EA}" type="parTrans" cxnId="{27FD0C94-985B-4D6A-B506-6990CF08062F}">
      <dgm:prSet/>
      <dgm:spPr/>
      <dgm:t>
        <a:bodyPr/>
        <a:lstStyle/>
        <a:p>
          <a:endParaRPr lang="ru-RU"/>
        </a:p>
      </dgm:t>
    </dgm:pt>
    <dgm:pt modelId="{72E5EF97-70AC-4B58-8ED7-0AC6A4E16310}" type="sibTrans" cxnId="{27FD0C94-985B-4D6A-B506-6990CF08062F}">
      <dgm:prSet/>
      <dgm:spPr/>
      <dgm:t>
        <a:bodyPr/>
        <a:lstStyle/>
        <a:p>
          <a:endParaRPr lang="ru-RU"/>
        </a:p>
      </dgm:t>
    </dgm:pt>
    <dgm:pt modelId="{C1E1E2D2-2670-4EEC-86C7-B3B94D603FA0}">
      <dgm:prSet/>
      <dgm:spPr/>
      <dgm:t>
        <a:bodyPr/>
        <a:lstStyle/>
        <a:p>
          <a:pPr rtl="0"/>
          <a:r>
            <a:rPr lang="ru-RU" smtClean="0"/>
            <a:t>а) проведение аудита текущей инфраструктуры и сервисов вуза;</a:t>
          </a:r>
          <a:endParaRPr lang="ru-RU"/>
        </a:p>
      </dgm:t>
    </dgm:pt>
    <dgm:pt modelId="{86396D82-775C-40EC-B161-7870E7DF60A2}" type="parTrans" cxnId="{96496D68-187F-4B25-B83B-76F89454FA2F}">
      <dgm:prSet/>
      <dgm:spPr/>
      <dgm:t>
        <a:bodyPr/>
        <a:lstStyle/>
        <a:p>
          <a:endParaRPr lang="ru-RU"/>
        </a:p>
      </dgm:t>
    </dgm:pt>
    <dgm:pt modelId="{DE35B966-B05C-4332-81CE-FC21A69C7576}" type="sibTrans" cxnId="{96496D68-187F-4B25-B83B-76F89454FA2F}">
      <dgm:prSet/>
      <dgm:spPr/>
      <dgm:t>
        <a:bodyPr/>
        <a:lstStyle/>
        <a:p>
          <a:endParaRPr lang="ru-RU"/>
        </a:p>
      </dgm:t>
    </dgm:pt>
    <dgm:pt modelId="{45F92D7E-1122-4AEB-AF74-C367707FB69B}">
      <dgm:prSet/>
      <dgm:spPr/>
      <dgm:t>
        <a:bodyPr/>
        <a:lstStyle/>
        <a:p>
          <a:pPr rtl="0"/>
          <a:r>
            <a:rPr lang="ru-RU" smtClean="0"/>
            <a:t>б) выявление ключевых потребностей и ожиданий целевой аудитории;</a:t>
          </a:r>
          <a:endParaRPr lang="ru-RU"/>
        </a:p>
      </dgm:t>
    </dgm:pt>
    <dgm:pt modelId="{AB7758A4-5DE2-465E-BE8E-CEE063411E5E}" type="parTrans" cxnId="{E048D48C-5F96-4BAB-9FBB-51FFDD210C42}">
      <dgm:prSet/>
      <dgm:spPr/>
      <dgm:t>
        <a:bodyPr/>
        <a:lstStyle/>
        <a:p>
          <a:endParaRPr lang="ru-RU"/>
        </a:p>
      </dgm:t>
    </dgm:pt>
    <dgm:pt modelId="{B7BD5E0A-8F6B-48BA-8F9B-1CF613E82F1D}" type="sibTrans" cxnId="{E048D48C-5F96-4BAB-9FBB-51FFDD210C42}">
      <dgm:prSet/>
      <dgm:spPr/>
      <dgm:t>
        <a:bodyPr/>
        <a:lstStyle/>
        <a:p>
          <a:endParaRPr lang="ru-RU"/>
        </a:p>
      </dgm:t>
    </dgm:pt>
    <dgm:pt modelId="{16D5C705-2F3D-45A7-A914-986A10032F67}">
      <dgm:prSet/>
      <dgm:spPr/>
      <dgm:t>
        <a:bodyPr/>
        <a:lstStyle/>
        <a:p>
          <a:pPr rtl="0"/>
          <a:r>
            <a:rPr lang="ru-RU" dirty="0" smtClean="0"/>
            <a:t>в) разработку модели экосистемы комфорта с чёткими метриками;</a:t>
          </a:r>
          <a:endParaRPr lang="ru-RU" dirty="0"/>
        </a:p>
      </dgm:t>
    </dgm:pt>
    <dgm:pt modelId="{0011E5AE-0447-4C35-8E8C-24E5AB6BE1AD}" type="parTrans" cxnId="{C5F01221-0F66-4E75-9CD1-8A85A5397E81}">
      <dgm:prSet/>
      <dgm:spPr/>
      <dgm:t>
        <a:bodyPr/>
        <a:lstStyle/>
        <a:p>
          <a:endParaRPr lang="ru-RU"/>
        </a:p>
      </dgm:t>
    </dgm:pt>
    <dgm:pt modelId="{10C45086-9476-4144-9C4E-F8744A3403C4}" type="sibTrans" cxnId="{C5F01221-0F66-4E75-9CD1-8A85A5397E81}">
      <dgm:prSet/>
      <dgm:spPr/>
      <dgm:t>
        <a:bodyPr/>
        <a:lstStyle/>
        <a:p>
          <a:endParaRPr lang="ru-RU"/>
        </a:p>
      </dgm:t>
    </dgm:pt>
    <dgm:pt modelId="{6B4C373D-FE35-4A1F-89C6-68F995B9AF56}">
      <dgm:prSet/>
      <dgm:spPr/>
      <dgm:t>
        <a:bodyPr/>
        <a:lstStyle/>
        <a:p>
          <a:pPr rtl="0"/>
          <a:r>
            <a:rPr lang="ru-RU" smtClean="0"/>
            <a:t>г) внедрение комплексов мер по улучшению условий обучения и проживания;</a:t>
          </a:r>
          <a:endParaRPr lang="ru-RU"/>
        </a:p>
      </dgm:t>
    </dgm:pt>
    <dgm:pt modelId="{D2064607-1B07-41FD-A0FE-3B7FC26E33E6}" type="parTrans" cxnId="{D1C0226A-CE79-4F0A-9E68-0C9262D3C54E}">
      <dgm:prSet/>
      <dgm:spPr/>
      <dgm:t>
        <a:bodyPr/>
        <a:lstStyle/>
        <a:p>
          <a:endParaRPr lang="ru-RU"/>
        </a:p>
      </dgm:t>
    </dgm:pt>
    <dgm:pt modelId="{A555C6D0-8903-4EFA-80EF-11F42A8E1CD0}" type="sibTrans" cxnId="{D1C0226A-CE79-4F0A-9E68-0C9262D3C54E}">
      <dgm:prSet/>
      <dgm:spPr/>
      <dgm:t>
        <a:bodyPr/>
        <a:lstStyle/>
        <a:p>
          <a:endParaRPr lang="ru-RU"/>
        </a:p>
      </dgm:t>
    </dgm:pt>
    <dgm:pt modelId="{2ECE16CE-45E0-40FA-B6EE-9D4F1568F927}">
      <dgm:prSet/>
      <dgm:spPr/>
      <dgm:t>
        <a:bodyPr/>
        <a:lstStyle/>
        <a:p>
          <a:pPr rtl="0"/>
          <a:r>
            <a:rPr lang="ru-RU" smtClean="0"/>
            <a:t>д) создание системы мониторинга и обратной связи;</a:t>
          </a:r>
          <a:endParaRPr lang="ru-RU"/>
        </a:p>
      </dgm:t>
    </dgm:pt>
    <dgm:pt modelId="{B1A57BDA-F3E4-473B-8067-C68E510312E2}" type="parTrans" cxnId="{9A0D9457-4F72-4082-8704-B45C55D59D63}">
      <dgm:prSet/>
      <dgm:spPr/>
      <dgm:t>
        <a:bodyPr/>
        <a:lstStyle/>
        <a:p>
          <a:endParaRPr lang="ru-RU"/>
        </a:p>
      </dgm:t>
    </dgm:pt>
    <dgm:pt modelId="{6BD48485-399E-4C8B-9597-F0853C528457}" type="sibTrans" cxnId="{9A0D9457-4F72-4082-8704-B45C55D59D63}">
      <dgm:prSet/>
      <dgm:spPr/>
      <dgm:t>
        <a:bodyPr/>
        <a:lstStyle/>
        <a:p>
          <a:endParaRPr lang="ru-RU"/>
        </a:p>
      </dgm:t>
    </dgm:pt>
    <dgm:pt modelId="{EA2B2E6B-BB59-4B1E-8666-8D7F0714EB11}">
      <dgm:prSet/>
      <dgm:spPr/>
      <dgm:t>
        <a:bodyPr/>
        <a:lstStyle/>
        <a:p>
          <a:pPr rtl="0"/>
          <a:r>
            <a:rPr lang="ru-RU" smtClean="0"/>
            <a:t>е) обеспечение интеграцией всех элементов экосистемы в единую среду.</a:t>
          </a:r>
          <a:endParaRPr lang="ru-RU"/>
        </a:p>
      </dgm:t>
    </dgm:pt>
    <dgm:pt modelId="{A5FE8FB8-BE75-4049-8546-DF42C27E456B}" type="parTrans" cxnId="{FEA469A4-8502-4FE3-B443-88AE84D0B8F5}">
      <dgm:prSet/>
      <dgm:spPr/>
      <dgm:t>
        <a:bodyPr/>
        <a:lstStyle/>
        <a:p>
          <a:endParaRPr lang="ru-RU"/>
        </a:p>
      </dgm:t>
    </dgm:pt>
    <dgm:pt modelId="{36646FA1-B381-41C9-8A37-2F4EA01B959B}" type="sibTrans" cxnId="{FEA469A4-8502-4FE3-B443-88AE84D0B8F5}">
      <dgm:prSet/>
      <dgm:spPr/>
      <dgm:t>
        <a:bodyPr/>
        <a:lstStyle/>
        <a:p>
          <a:endParaRPr lang="ru-RU"/>
        </a:p>
      </dgm:t>
    </dgm:pt>
    <dgm:pt modelId="{0036D0F8-16A8-45CE-B1DC-C9EBE71E57B0}" type="pres">
      <dgm:prSet presAssocID="{30D811D8-6DC6-4187-BB98-D0B53B4540F5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B262360-0551-4F5C-886A-5132EC19792B}" type="pres">
      <dgm:prSet presAssocID="{30D811D8-6DC6-4187-BB98-D0B53B4540F5}" presName="arrow" presStyleLbl="bgShp" presStyleIdx="0" presStyleCnt="1"/>
      <dgm:spPr/>
    </dgm:pt>
    <dgm:pt modelId="{77ECBD0C-0450-4E68-957B-AF5507608E31}" type="pres">
      <dgm:prSet presAssocID="{30D811D8-6DC6-4187-BB98-D0B53B4540F5}" presName="linearProcess" presStyleCnt="0"/>
      <dgm:spPr/>
    </dgm:pt>
    <dgm:pt modelId="{BD0743D2-4B5F-43BD-8B69-F551B1AD2B17}" type="pres">
      <dgm:prSet presAssocID="{304A5820-2C8E-4956-B3BA-61651619318F}" presName="text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7C0046-9EE6-4134-9BD8-E179A2FB83DA}" type="pres">
      <dgm:prSet presAssocID="{72E5EF97-70AC-4B58-8ED7-0AC6A4E16310}" presName="sibTrans" presStyleCnt="0"/>
      <dgm:spPr/>
    </dgm:pt>
    <dgm:pt modelId="{D05B02AF-41D2-4C08-B3B0-CB114BDCB7DE}" type="pres">
      <dgm:prSet presAssocID="{C1E1E2D2-2670-4EEC-86C7-B3B94D603FA0}" presName="text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5A7B96-5319-4295-84A4-7FFD9F48407E}" type="pres">
      <dgm:prSet presAssocID="{DE35B966-B05C-4332-81CE-FC21A69C7576}" presName="sibTrans" presStyleCnt="0"/>
      <dgm:spPr/>
    </dgm:pt>
    <dgm:pt modelId="{7FC32451-19AC-464A-9184-1463FCA11EEA}" type="pres">
      <dgm:prSet presAssocID="{45F92D7E-1122-4AEB-AF74-C367707FB69B}" presName="text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F1FCE4-EA94-4EC2-B481-F72CD99ED9E4}" type="pres">
      <dgm:prSet presAssocID="{B7BD5E0A-8F6B-48BA-8F9B-1CF613E82F1D}" presName="sibTrans" presStyleCnt="0"/>
      <dgm:spPr/>
    </dgm:pt>
    <dgm:pt modelId="{DDBD60B8-5F6D-45FD-BA4A-8879E4AC8CF3}" type="pres">
      <dgm:prSet presAssocID="{16D5C705-2F3D-45A7-A914-986A10032F67}" presName="text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EB6DE5-74B7-45FB-A924-646A213360B4}" type="pres">
      <dgm:prSet presAssocID="{10C45086-9476-4144-9C4E-F8744A3403C4}" presName="sibTrans" presStyleCnt="0"/>
      <dgm:spPr/>
    </dgm:pt>
    <dgm:pt modelId="{2BBE4066-AADD-4B14-B1F8-C63DC3209A37}" type="pres">
      <dgm:prSet presAssocID="{6B4C373D-FE35-4A1F-89C6-68F995B9AF56}" presName="text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70EC14-6DAD-4BCF-B130-548C8087177E}" type="pres">
      <dgm:prSet presAssocID="{A555C6D0-8903-4EFA-80EF-11F42A8E1CD0}" presName="sibTrans" presStyleCnt="0"/>
      <dgm:spPr/>
    </dgm:pt>
    <dgm:pt modelId="{01BF428F-1823-4F25-BB8C-893533B37F8A}" type="pres">
      <dgm:prSet presAssocID="{2ECE16CE-45E0-40FA-B6EE-9D4F1568F927}" presName="text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828327-7DFC-4521-B2D8-5543F95B715B}" type="pres">
      <dgm:prSet presAssocID="{6BD48485-399E-4C8B-9597-F0853C528457}" presName="sibTrans" presStyleCnt="0"/>
      <dgm:spPr/>
    </dgm:pt>
    <dgm:pt modelId="{BA1FAD1D-FE92-46C4-9B5B-F59F1FE9D52A}" type="pres">
      <dgm:prSet presAssocID="{EA2B2E6B-BB59-4B1E-8666-8D7F0714EB11}" presName="text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F5BBC2-EC88-4EDC-831A-6F880489DE0F}" type="presOf" srcId="{304A5820-2C8E-4956-B3BA-61651619318F}" destId="{BD0743D2-4B5F-43BD-8B69-F551B1AD2B17}" srcOrd="0" destOrd="0" presId="urn:microsoft.com/office/officeart/2005/8/layout/hProcess9"/>
    <dgm:cxn modelId="{27FD0C94-985B-4D6A-B506-6990CF08062F}" srcId="{30D811D8-6DC6-4187-BB98-D0B53B4540F5}" destId="{304A5820-2C8E-4956-B3BA-61651619318F}" srcOrd="0" destOrd="0" parTransId="{75590184-1A67-44A5-8998-4A22259BA3EA}" sibTransId="{72E5EF97-70AC-4B58-8ED7-0AC6A4E16310}"/>
    <dgm:cxn modelId="{DE24667C-2F78-45B4-9525-7CEA491A4250}" type="presOf" srcId="{16D5C705-2F3D-45A7-A914-986A10032F67}" destId="{DDBD60B8-5F6D-45FD-BA4A-8879E4AC8CF3}" srcOrd="0" destOrd="0" presId="urn:microsoft.com/office/officeart/2005/8/layout/hProcess9"/>
    <dgm:cxn modelId="{96496D68-187F-4B25-B83B-76F89454FA2F}" srcId="{30D811D8-6DC6-4187-BB98-D0B53B4540F5}" destId="{C1E1E2D2-2670-4EEC-86C7-B3B94D603FA0}" srcOrd="1" destOrd="0" parTransId="{86396D82-775C-40EC-B161-7870E7DF60A2}" sibTransId="{DE35B966-B05C-4332-81CE-FC21A69C7576}"/>
    <dgm:cxn modelId="{2142CE7A-6711-4691-B83A-2D3D81275EAB}" type="presOf" srcId="{30D811D8-6DC6-4187-BB98-D0B53B4540F5}" destId="{0036D0F8-16A8-45CE-B1DC-C9EBE71E57B0}" srcOrd="0" destOrd="0" presId="urn:microsoft.com/office/officeart/2005/8/layout/hProcess9"/>
    <dgm:cxn modelId="{F91C1BE7-B24E-4018-ABA5-E09C3A8FCD6D}" type="presOf" srcId="{6B4C373D-FE35-4A1F-89C6-68F995B9AF56}" destId="{2BBE4066-AADD-4B14-B1F8-C63DC3209A37}" srcOrd="0" destOrd="0" presId="urn:microsoft.com/office/officeart/2005/8/layout/hProcess9"/>
    <dgm:cxn modelId="{9A422AA6-AE85-46E3-8BC9-5D9804CCD27D}" type="presOf" srcId="{EA2B2E6B-BB59-4B1E-8666-8D7F0714EB11}" destId="{BA1FAD1D-FE92-46C4-9B5B-F59F1FE9D52A}" srcOrd="0" destOrd="0" presId="urn:microsoft.com/office/officeart/2005/8/layout/hProcess9"/>
    <dgm:cxn modelId="{E048D48C-5F96-4BAB-9FBB-51FFDD210C42}" srcId="{30D811D8-6DC6-4187-BB98-D0B53B4540F5}" destId="{45F92D7E-1122-4AEB-AF74-C367707FB69B}" srcOrd="2" destOrd="0" parTransId="{AB7758A4-5DE2-465E-BE8E-CEE063411E5E}" sibTransId="{B7BD5E0A-8F6B-48BA-8F9B-1CF613E82F1D}"/>
    <dgm:cxn modelId="{C5F01221-0F66-4E75-9CD1-8A85A5397E81}" srcId="{30D811D8-6DC6-4187-BB98-D0B53B4540F5}" destId="{16D5C705-2F3D-45A7-A914-986A10032F67}" srcOrd="3" destOrd="0" parTransId="{0011E5AE-0447-4C35-8E8C-24E5AB6BE1AD}" sibTransId="{10C45086-9476-4144-9C4E-F8744A3403C4}"/>
    <dgm:cxn modelId="{8998EC55-B6DA-4BBA-9CAE-9CEFDD9E7F1E}" type="presOf" srcId="{C1E1E2D2-2670-4EEC-86C7-B3B94D603FA0}" destId="{D05B02AF-41D2-4C08-B3B0-CB114BDCB7DE}" srcOrd="0" destOrd="0" presId="urn:microsoft.com/office/officeart/2005/8/layout/hProcess9"/>
    <dgm:cxn modelId="{9A0D9457-4F72-4082-8704-B45C55D59D63}" srcId="{30D811D8-6DC6-4187-BB98-D0B53B4540F5}" destId="{2ECE16CE-45E0-40FA-B6EE-9D4F1568F927}" srcOrd="5" destOrd="0" parTransId="{B1A57BDA-F3E4-473B-8067-C68E510312E2}" sibTransId="{6BD48485-399E-4C8B-9597-F0853C528457}"/>
    <dgm:cxn modelId="{D5121BAA-4738-4A06-9575-D684840C4ABD}" type="presOf" srcId="{45F92D7E-1122-4AEB-AF74-C367707FB69B}" destId="{7FC32451-19AC-464A-9184-1463FCA11EEA}" srcOrd="0" destOrd="0" presId="urn:microsoft.com/office/officeart/2005/8/layout/hProcess9"/>
    <dgm:cxn modelId="{D1C0226A-CE79-4F0A-9E68-0C9262D3C54E}" srcId="{30D811D8-6DC6-4187-BB98-D0B53B4540F5}" destId="{6B4C373D-FE35-4A1F-89C6-68F995B9AF56}" srcOrd="4" destOrd="0" parTransId="{D2064607-1B07-41FD-A0FE-3B7FC26E33E6}" sibTransId="{A555C6D0-8903-4EFA-80EF-11F42A8E1CD0}"/>
    <dgm:cxn modelId="{FEA469A4-8502-4FE3-B443-88AE84D0B8F5}" srcId="{30D811D8-6DC6-4187-BB98-D0B53B4540F5}" destId="{EA2B2E6B-BB59-4B1E-8666-8D7F0714EB11}" srcOrd="6" destOrd="0" parTransId="{A5FE8FB8-BE75-4049-8546-DF42C27E456B}" sibTransId="{36646FA1-B381-41C9-8A37-2F4EA01B959B}"/>
    <dgm:cxn modelId="{E4C9F4D7-B89C-4572-9A04-363083C44F3D}" type="presOf" srcId="{2ECE16CE-45E0-40FA-B6EE-9D4F1568F927}" destId="{01BF428F-1823-4F25-BB8C-893533B37F8A}" srcOrd="0" destOrd="0" presId="urn:microsoft.com/office/officeart/2005/8/layout/hProcess9"/>
    <dgm:cxn modelId="{51B0459A-F041-4CD8-97D5-2EB7A17C9910}" type="presParOf" srcId="{0036D0F8-16A8-45CE-B1DC-C9EBE71E57B0}" destId="{AB262360-0551-4F5C-886A-5132EC19792B}" srcOrd="0" destOrd="0" presId="urn:microsoft.com/office/officeart/2005/8/layout/hProcess9"/>
    <dgm:cxn modelId="{E241C248-59F6-4D55-B8DA-534554E10E4D}" type="presParOf" srcId="{0036D0F8-16A8-45CE-B1DC-C9EBE71E57B0}" destId="{77ECBD0C-0450-4E68-957B-AF5507608E31}" srcOrd="1" destOrd="0" presId="urn:microsoft.com/office/officeart/2005/8/layout/hProcess9"/>
    <dgm:cxn modelId="{7508AC26-F105-44A4-984F-10FBC71F7AE9}" type="presParOf" srcId="{77ECBD0C-0450-4E68-957B-AF5507608E31}" destId="{BD0743D2-4B5F-43BD-8B69-F551B1AD2B17}" srcOrd="0" destOrd="0" presId="urn:microsoft.com/office/officeart/2005/8/layout/hProcess9"/>
    <dgm:cxn modelId="{C6B55933-B237-4DA4-9CF3-465EE2A27A54}" type="presParOf" srcId="{77ECBD0C-0450-4E68-957B-AF5507608E31}" destId="{5F7C0046-9EE6-4134-9BD8-E179A2FB83DA}" srcOrd="1" destOrd="0" presId="urn:microsoft.com/office/officeart/2005/8/layout/hProcess9"/>
    <dgm:cxn modelId="{BEBC5749-3F87-4FB3-91BA-A0DC9D568F6E}" type="presParOf" srcId="{77ECBD0C-0450-4E68-957B-AF5507608E31}" destId="{D05B02AF-41D2-4C08-B3B0-CB114BDCB7DE}" srcOrd="2" destOrd="0" presId="urn:microsoft.com/office/officeart/2005/8/layout/hProcess9"/>
    <dgm:cxn modelId="{5DE76BC3-0360-4527-A946-6A2DFC11C2A6}" type="presParOf" srcId="{77ECBD0C-0450-4E68-957B-AF5507608E31}" destId="{435A7B96-5319-4295-84A4-7FFD9F48407E}" srcOrd="3" destOrd="0" presId="urn:microsoft.com/office/officeart/2005/8/layout/hProcess9"/>
    <dgm:cxn modelId="{6840BC9E-F571-44D8-8570-749217D20161}" type="presParOf" srcId="{77ECBD0C-0450-4E68-957B-AF5507608E31}" destId="{7FC32451-19AC-464A-9184-1463FCA11EEA}" srcOrd="4" destOrd="0" presId="urn:microsoft.com/office/officeart/2005/8/layout/hProcess9"/>
    <dgm:cxn modelId="{86FD8395-FF2A-4B20-B030-2DC601E5A605}" type="presParOf" srcId="{77ECBD0C-0450-4E68-957B-AF5507608E31}" destId="{B1F1FCE4-EA94-4EC2-B481-F72CD99ED9E4}" srcOrd="5" destOrd="0" presId="urn:microsoft.com/office/officeart/2005/8/layout/hProcess9"/>
    <dgm:cxn modelId="{02336657-11D3-4C0E-96C8-D20FB133586D}" type="presParOf" srcId="{77ECBD0C-0450-4E68-957B-AF5507608E31}" destId="{DDBD60B8-5F6D-45FD-BA4A-8879E4AC8CF3}" srcOrd="6" destOrd="0" presId="urn:microsoft.com/office/officeart/2005/8/layout/hProcess9"/>
    <dgm:cxn modelId="{2A7B874E-5522-4FAF-921C-940C91CEA8D2}" type="presParOf" srcId="{77ECBD0C-0450-4E68-957B-AF5507608E31}" destId="{B0EB6DE5-74B7-45FB-A924-646A213360B4}" srcOrd="7" destOrd="0" presId="urn:microsoft.com/office/officeart/2005/8/layout/hProcess9"/>
    <dgm:cxn modelId="{09C0CC6F-C0B6-413A-BCC2-73158E5F217A}" type="presParOf" srcId="{77ECBD0C-0450-4E68-957B-AF5507608E31}" destId="{2BBE4066-AADD-4B14-B1F8-C63DC3209A37}" srcOrd="8" destOrd="0" presId="urn:microsoft.com/office/officeart/2005/8/layout/hProcess9"/>
    <dgm:cxn modelId="{759CA35B-79B5-4061-AB77-739005D4DA35}" type="presParOf" srcId="{77ECBD0C-0450-4E68-957B-AF5507608E31}" destId="{B670EC14-6DAD-4BCF-B130-548C8087177E}" srcOrd="9" destOrd="0" presId="urn:microsoft.com/office/officeart/2005/8/layout/hProcess9"/>
    <dgm:cxn modelId="{3515841C-9CB4-4604-9C2E-B5A6C558E327}" type="presParOf" srcId="{77ECBD0C-0450-4E68-957B-AF5507608E31}" destId="{01BF428F-1823-4F25-BB8C-893533B37F8A}" srcOrd="10" destOrd="0" presId="urn:microsoft.com/office/officeart/2005/8/layout/hProcess9"/>
    <dgm:cxn modelId="{6D5E5EB7-306F-4009-BCA4-4F0267C075EB}" type="presParOf" srcId="{77ECBD0C-0450-4E68-957B-AF5507608E31}" destId="{BF828327-7DFC-4521-B2D8-5543F95B715B}" srcOrd="11" destOrd="0" presId="urn:microsoft.com/office/officeart/2005/8/layout/hProcess9"/>
    <dgm:cxn modelId="{FEAB5EC1-9EA0-42AB-9484-FE238645195D}" type="presParOf" srcId="{77ECBD0C-0450-4E68-957B-AF5507608E31}" destId="{BA1FAD1D-FE92-46C4-9B5B-F59F1FE9D52A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56CE60-DC71-4C9A-8240-C8BC7D8CD870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2DC13820-72A6-4641-AEF3-C3EDDF6D761D}">
      <dgm:prSet/>
      <dgm:spPr/>
      <dgm:t>
        <a:bodyPr/>
        <a:lstStyle/>
        <a:p>
          <a:pPr rtl="0"/>
          <a:r>
            <a:rPr lang="ru-RU" smtClean="0"/>
            <a:t>Современные абитуриенты предъявляют высокие требования к условиям обучения:</a:t>
          </a:r>
          <a:endParaRPr lang="ru-RU"/>
        </a:p>
      </dgm:t>
    </dgm:pt>
    <dgm:pt modelId="{CE480BCC-2E38-41A9-BAC8-B87BCD27DD7E}" type="parTrans" cxnId="{9B79D47D-15F9-45D3-87C3-4FBEF2A5A6DA}">
      <dgm:prSet/>
      <dgm:spPr/>
      <dgm:t>
        <a:bodyPr/>
        <a:lstStyle/>
        <a:p>
          <a:endParaRPr lang="ru-RU"/>
        </a:p>
      </dgm:t>
    </dgm:pt>
    <dgm:pt modelId="{2585B5C9-49F0-4079-BEA3-5BC0251EAE49}" type="sibTrans" cxnId="{9B79D47D-15F9-45D3-87C3-4FBEF2A5A6DA}">
      <dgm:prSet/>
      <dgm:spPr/>
      <dgm:t>
        <a:bodyPr/>
        <a:lstStyle/>
        <a:p>
          <a:endParaRPr lang="ru-RU"/>
        </a:p>
      </dgm:t>
    </dgm:pt>
    <dgm:pt modelId="{7ED63D44-E907-468E-A2BB-719EC66A0B83}">
      <dgm:prSet/>
      <dgm:spPr/>
      <dgm:t>
        <a:bodyPr/>
        <a:lstStyle/>
        <a:p>
          <a:pPr rtl="0"/>
          <a:r>
            <a:rPr lang="ru-RU" smtClean="0"/>
            <a:t>– развитая материально-техническая база;</a:t>
          </a:r>
          <a:endParaRPr lang="ru-RU"/>
        </a:p>
      </dgm:t>
    </dgm:pt>
    <dgm:pt modelId="{F7443B56-8F41-4A44-AA1A-D005DF21D672}" type="parTrans" cxnId="{3CCFAEDD-C7BA-4598-9B88-1B9B0AB0CBC5}">
      <dgm:prSet/>
      <dgm:spPr/>
      <dgm:t>
        <a:bodyPr/>
        <a:lstStyle/>
        <a:p>
          <a:endParaRPr lang="ru-RU"/>
        </a:p>
      </dgm:t>
    </dgm:pt>
    <dgm:pt modelId="{57CFE6C9-7071-4957-B108-96993058D0C7}" type="sibTrans" cxnId="{3CCFAEDD-C7BA-4598-9B88-1B9B0AB0CBC5}">
      <dgm:prSet/>
      <dgm:spPr/>
      <dgm:t>
        <a:bodyPr/>
        <a:lstStyle/>
        <a:p>
          <a:endParaRPr lang="ru-RU"/>
        </a:p>
      </dgm:t>
    </dgm:pt>
    <dgm:pt modelId="{3EFE68CA-0503-471E-AA87-48BEC727DE5E}">
      <dgm:prSet/>
      <dgm:spPr/>
      <dgm:t>
        <a:bodyPr/>
        <a:lstStyle/>
        <a:p>
          <a:pPr rtl="0"/>
          <a:r>
            <a:rPr lang="ru-RU" smtClean="0"/>
            <a:t>– комфортная инфраструктура;</a:t>
          </a:r>
          <a:endParaRPr lang="ru-RU"/>
        </a:p>
      </dgm:t>
    </dgm:pt>
    <dgm:pt modelId="{040B1FD5-A4B1-4A77-9B75-E84FBF79C39B}" type="parTrans" cxnId="{C7DFAF3A-3A39-4005-B025-60868C7D94E0}">
      <dgm:prSet/>
      <dgm:spPr/>
      <dgm:t>
        <a:bodyPr/>
        <a:lstStyle/>
        <a:p>
          <a:endParaRPr lang="ru-RU"/>
        </a:p>
      </dgm:t>
    </dgm:pt>
    <dgm:pt modelId="{292B4062-01E8-4A71-9821-71F781EC12E1}" type="sibTrans" cxnId="{C7DFAF3A-3A39-4005-B025-60868C7D94E0}">
      <dgm:prSet/>
      <dgm:spPr/>
      <dgm:t>
        <a:bodyPr/>
        <a:lstStyle/>
        <a:p>
          <a:endParaRPr lang="ru-RU"/>
        </a:p>
      </dgm:t>
    </dgm:pt>
    <dgm:pt modelId="{97F6B68B-F176-4A21-BD88-5384397F3DCF}">
      <dgm:prSet/>
      <dgm:spPr/>
      <dgm:t>
        <a:bodyPr/>
        <a:lstStyle/>
        <a:p>
          <a:pPr rtl="0"/>
          <a:r>
            <a:rPr lang="ru-RU" smtClean="0"/>
            <a:t>– цифровая среда и IT-сервисы;</a:t>
          </a:r>
          <a:endParaRPr lang="ru-RU"/>
        </a:p>
      </dgm:t>
    </dgm:pt>
    <dgm:pt modelId="{91DB1611-CD77-4756-AA8C-3628F9419A0C}" type="parTrans" cxnId="{AC0DE199-21F0-4C8E-A110-3CB02AD20EDA}">
      <dgm:prSet/>
      <dgm:spPr/>
      <dgm:t>
        <a:bodyPr/>
        <a:lstStyle/>
        <a:p>
          <a:endParaRPr lang="ru-RU"/>
        </a:p>
      </dgm:t>
    </dgm:pt>
    <dgm:pt modelId="{04B66C57-00B0-4D81-A467-C4AB11F5860A}" type="sibTrans" cxnId="{AC0DE199-21F0-4C8E-A110-3CB02AD20EDA}">
      <dgm:prSet/>
      <dgm:spPr/>
      <dgm:t>
        <a:bodyPr/>
        <a:lstStyle/>
        <a:p>
          <a:endParaRPr lang="ru-RU"/>
        </a:p>
      </dgm:t>
    </dgm:pt>
    <dgm:pt modelId="{AAA039B0-97B6-4805-81CE-048E693319D1}">
      <dgm:prSet/>
      <dgm:spPr/>
      <dgm:t>
        <a:bodyPr/>
        <a:lstStyle/>
        <a:p>
          <a:pPr rtl="0"/>
          <a:r>
            <a:rPr lang="ru-RU" smtClean="0"/>
            <a:t>– возможности для самореализации вне учебной деятельности;</a:t>
          </a:r>
          <a:endParaRPr lang="ru-RU"/>
        </a:p>
      </dgm:t>
    </dgm:pt>
    <dgm:pt modelId="{B45FD7DB-BE19-4EF4-8153-1D08A27F441E}" type="parTrans" cxnId="{1D20B5E3-E0F1-4692-8C89-F89A89257E0B}">
      <dgm:prSet/>
      <dgm:spPr/>
      <dgm:t>
        <a:bodyPr/>
        <a:lstStyle/>
        <a:p>
          <a:endParaRPr lang="ru-RU"/>
        </a:p>
      </dgm:t>
    </dgm:pt>
    <dgm:pt modelId="{DABC0BB9-5145-4003-AF83-F9DB2CEAD0B8}" type="sibTrans" cxnId="{1D20B5E3-E0F1-4692-8C89-F89A89257E0B}">
      <dgm:prSet/>
      <dgm:spPr/>
      <dgm:t>
        <a:bodyPr/>
        <a:lstStyle/>
        <a:p>
          <a:endParaRPr lang="ru-RU"/>
        </a:p>
      </dgm:t>
    </dgm:pt>
    <dgm:pt modelId="{E661FAF5-D86D-46EB-AFCB-6B41768EB53F}">
      <dgm:prSet/>
      <dgm:spPr/>
      <dgm:t>
        <a:bodyPr/>
        <a:lstStyle/>
        <a:p>
          <a:pPr rtl="0"/>
          <a:r>
            <a:rPr lang="ru-RU" smtClean="0"/>
            <a:t>– психологическая безопасность и поддержка.</a:t>
          </a:r>
          <a:endParaRPr lang="ru-RU"/>
        </a:p>
      </dgm:t>
    </dgm:pt>
    <dgm:pt modelId="{1A474BE5-0AFD-4252-9A41-952AAB674700}" type="parTrans" cxnId="{C545DAC4-0136-48AA-83FE-309692915DAF}">
      <dgm:prSet/>
      <dgm:spPr/>
      <dgm:t>
        <a:bodyPr/>
        <a:lstStyle/>
        <a:p>
          <a:endParaRPr lang="ru-RU"/>
        </a:p>
      </dgm:t>
    </dgm:pt>
    <dgm:pt modelId="{9D523561-907F-4746-AF74-7CA93B30B596}" type="sibTrans" cxnId="{C545DAC4-0136-48AA-83FE-309692915DAF}">
      <dgm:prSet/>
      <dgm:spPr/>
      <dgm:t>
        <a:bodyPr/>
        <a:lstStyle/>
        <a:p>
          <a:endParaRPr lang="ru-RU"/>
        </a:p>
      </dgm:t>
    </dgm:pt>
    <dgm:pt modelId="{CFCC5305-F8C3-4C6B-954C-40FF45971568}" type="pres">
      <dgm:prSet presAssocID="{2856CE60-DC71-4C9A-8240-C8BC7D8CD870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613DA5-0F20-4772-9B9A-2E1A75576CC4}" type="pres">
      <dgm:prSet presAssocID="{2DC13820-72A6-4641-AEF3-C3EDDF6D761D}" presName="circle1" presStyleLbl="node1" presStyleIdx="0" presStyleCnt="6"/>
      <dgm:spPr/>
    </dgm:pt>
    <dgm:pt modelId="{531108E2-DFE7-4E8A-A5E9-DEBCB66B1206}" type="pres">
      <dgm:prSet presAssocID="{2DC13820-72A6-4641-AEF3-C3EDDF6D761D}" presName="space" presStyleCnt="0"/>
      <dgm:spPr/>
    </dgm:pt>
    <dgm:pt modelId="{C2F12586-F60F-4FF0-BB98-4AEADBB358AB}" type="pres">
      <dgm:prSet presAssocID="{2DC13820-72A6-4641-AEF3-C3EDDF6D761D}" presName="rect1" presStyleLbl="alignAcc1" presStyleIdx="0" presStyleCnt="6"/>
      <dgm:spPr/>
      <dgm:t>
        <a:bodyPr/>
        <a:lstStyle/>
        <a:p>
          <a:endParaRPr lang="ru-RU"/>
        </a:p>
      </dgm:t>
    </dgm:pt>
    <dgm:pt modelId="{258BC472-44DE-477A-9650-BB8D4A14D7BA}" type="pres">
      <dgm:prSet presAssocID="{7ED63D44-E907-468E-A2BB-719EC66A0B83}" presName="vertSpace2" presStyleLbl="node1" presStyleIdx="0" presStyleCnt="6"/>
      <dgm:spPr/>
    </dgm:pt>
    <dgm:pt modelId="{FDD49AF8-2866-4519-A434-551875C9E14C}" type="pres">
      <dgm:prSet presAssocID="{7ED63D44-E907-468E-A2BB-719EC66A0B83}" presName="circle2" presStyleLbl="node1" presStyleIdx="1" presStyleCnt="6"/>
      <dgm:spPr/>
    </dgm:pt>
    <dgm:pt modelId="{98CEE993-F9A0-4699-89DE-053008279DA3}" type="pres">
      <dgm:prSet presAssocID="{7ED63D44-E907-468E-A2BB-719EC66A0B83}" presName="rect2" presStyleLbl="alignAcc1" presStyleIdx="1" presStyleCnt="6"/>
      <dgm:spPr/>
      <dgm:t>
        <a:bodyPr/>
        <a:lstStyle/>
        <a:p>
          <a:endParaRPr lang="ru-RU"/>
        </a:p>
      </dgm:t>
    </dgm:pt>
    <dgm:pt modelId="{5B8F2A09-4750-4411-AAB7-4AE72D156B12}" type="pres">
      <dgm:prSet presAssocID="{3EFE68CA-0503-471E-AA87-48BEC727DE5E}" presName="vertSpace3" presStyleLbl="node1" presStyleIdx="1" presStyleCnt="6"/>
      <dgm:spPr/>
    </dgm:pt>
    <dgm:pt modelId="{404DE985-DC0F-4182-83C1-D4BE3016783E}" type="pres">
      <dgm:prSet presAssocID="{3EFE68CA-0503-471E-AA87-48BEC727DE5E}" presName="circle3" presStyleLbl="node1" presStyleIdx="2" presStyleCnt="6"/>
      <dgm:spPr/>
    </dgm:pt>
    <dgm:pt modelId="{226E8CD8-F20F-4687-815A-EEECD69B0614}" type="pres">
      <dgm:prSet presAssocID="{3EFE68CA-0503-471E-AA87-48BEC727DE5E}" presName="rect3" presStyleLbl="alignAcc1" presStyleIdx="2" presStyleCnt="6"/>
      <dgm:spPr/>
      <dgm:t>
        <a:bodyPr/>
        <a:lstStyle/>
        <a:p>
          <a:endParaRPr lang="ru-RU"/>
        </a:p>
      </dgm:t>
    </dgm:pt>
    <dgm:pt modelId="{AAE84D41-6D0D-4E66-B14D-B7D2DBF351D8}" type="pres">
      <dgm:prSet presAssocID="{97F6B68B-F176-4A21-BD88-5384397F3DCF}" presName="vertSpace4" presStyleLbl="node1" presStyleIdx="2" presStyleCnt="6"/>
      <dgm:spPr/>
    </dgm:pt>
    <dgm:pt modelId="{919CE59E-7C53-484B-8902-425910FAE1E0}" type="pres">
      <dgm:prSet presAssocID="{97F6B68B-F176-4A21-BD88-5384397F3DCF}" presName="circle4" presStyleLbl="node1" presStyleIdx="3" presStyleCnt="6"/>
      <dgm:spPr/>
    </dgm:pt>
    <dgm:pt modelId="{2112E81B-8AD0-4539-A0E2-9CD3439B8150}" type="pres">
      <dgm:prSet presAssocID="{97F6B68B-F176-4A21-BD88-5384397F3DCF}" presName="rect4" presStyleLbl="alignAcc1" presStyleIdx="3" presStyleCnt="6"/>
      <dgm:spPr/>
      <dgm:t>
        <a:bodyPr/>
        <a:lstStyle/>
        <a:p>
          <a:endParaRPr lang="ru-RU"/>
        </a:p>
      </dgm:t>
    </dgm:pt>
    <dgm:pt modelId="{6943314B-9C1B-4FB2-9504-59DC3F0DAC0B}" type="pres">
      <dgm:prSet presAssocID="{AAA039B0-97B6-4805-81CE-048E693319D1}" presName="vertSpace5" presStyleLbl="node1" presStyleIdx="3" presStyleCnt="6"/>
      <dgm:spPr/>
    </dgm:pt>
    <dgm:pt modelId="{34C16107-2E16-48A1-9462-97069C05F05A}" type="pres">
      <dgm:prSet presAssocID="{AAA039B0-97B6-4805-81CE-048E693319D1}" presName="circle5" presStyleLbl="node1" presStyleIdx="4" presStyleCnt="6"/>
      <dgm:spPr/>
    </dgm:pt>
    <dgm:pt modelId="{BFA09B20-4D12-4AFE-998C-17D7F1DA9008}" type="pres">
      <dgm:prSet presAssocID="{AAA039B0-97B6-4805-81CE-048E693319D1}" presName="rect5" presStyleLbl="alignAcc1" presStyleIdx="4" presStyleCnt="6"/>
      <dgm:spPr/>
      <dgm:t>
        <a:bodyPr/>
        <a:lstStyle/>
        <a:p>
          <a:endParaRPr lang="ru-RU"/>
        </a:p>
      </dgm:t>
    </dgm:pt>
    <dgm:pt modelId="{3B3A7FEB-9332-48D0-9423-F51F5FAEA763}" type="pres">
      <dgm:prSet presAssocID="{E661FAF5-D86D-46EB-AFCB-6B41768EB53F}" presName="vertSpace6" presStyleLbl="node1" presStyleIdx="4" presStyleCnt="6"/>
      <dgm:spPr/>
    </dgm:pt>
    <dgm:pt modelId="{A004FFE6-259E-4AEF-8160-973696749BEC}" type="pres">
      <dgm:prSet presAssocID="{E661FAF5-D86D-46EB-AFCB-6B41768EB53F}" presName="circle6" presStyleLbl="node1" presStyleIdx="5" presStyleCnt="6"/>
      <dgm:spPr/>
    </dgm:pt>
    <dgm:pt modelId="{24565BC8-0C13-4CA5-99E3-D6E97439A983}" type="pres">
      <dgm:prSet presAssocID="{E661FAF5-D86D-46EB-AFCB-6B41768EB53F}" presName="rect6" presStyleLbl="alignAcc1" presStyleIdx="5" presStyleCnt="6"/>
      <dgm:spPr/>
      <dgm:t>
        <a:bodyPr/>
        <a:lstStyle/>
        <a:p>
          <a:endParaRPr lang="ru-RU"/>
        </a:p>
      </dgm:t>
    </dgm:pt>
    <dgm:pt modelId="{C6B11946-C45E-4423-A808-B3F4D2DDCA84}" type="pres">
      <dgm:prSet presAssocID="{2DC13820-72A6-4641-AEF3-C3EDDF6D761D}" presName="rect1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32DE75-945C-4D14-9FED-7C2ADE63AB44}" type="pres">
      <dgm:prSet presAssocID="{7ED63D44-E907-468E-A2BB-719EC66A0B83}" presName="rect2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02C09E-CF3D-4E30-9160-57BE5F02A69C}" type="pres">
      <dgm:prSet presAssocID="{3EFE68CA-0503-471E-AA87-48BEC727DE5E}" presName="rect3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FDB8C6-42B5-4733-9D1C-808177FCFB34}" type="pres">
      <dgm:prSet presAssocID="{97F6B68B-F176-4A21-BD88-5384397F3DCF}" presName="rect4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BC3B4C-C720-4DA0-AC19-CE87A5320B6A}" type="pres">
      <dgm:prSet presAssocID="{AAA039B0-97B6-4805-81CE-048E693319D1}" presName="rect5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F677A6-846F-41C6-BAB2-8F9CCB91AD44}" type="pres">
      <dgm:prSet presAssocID="{E661FAF5-D86D-46EB-AFCB-6B41768EB53F}" presName="rect6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79D47D-15F9-45D3-87C3-4FBEF2A5A6DA}" srcId="{2856CE60-DC71-4C9A-8240-C8BC7D8CD870}" destId="{2DC13820-72A6-4641-AEF3-C3EDDF6D761D}" srcOrd="0" destOrd="0" parTransId="{CE480BCC-2E38-41A9-BAC8-B87BCD27DD7E}" sibTransId="{2585B5C9-49F0-4079-BEA3-5BC0251EAE49}"/>
    <dgm:cxn modelId="{AB4D8B5A-D44B-4D1F-91D1-DE6AEB26D914}" type="presOf" srcId="{AAA039B0-97B6-4805-81CE-048E693319D1}" destId="{07BC3B4C-C720-4DA0-AC19-CE87A5320B6A}" srcOrd="1" destOrd="0" presId="urn:microsoft.com/office/officeart/2005/8/layout/target3"/>
    <dgm:cxn modelId="{D9F3A488-05C0-4C72-BE06-9774CA65A4DB}" type="presOf" srcId="{E661FAF5-D86D-46EB-AFCB-6B41768EB53F}" destId="{F2F677A6-846F-41C6-BAB2-8F9CCB91AD44}" srcOrd="1" destOrd="0" presId="urn:microsoft.com/office/officeart/2005/8/layout/target3"/>
    <dgm:cxn modelId="{B8A64A71-A799-481B-847E-DF8D5A0E252F}" type="presOf" srcId="{E661FAF5-D86D-46EB-AFCB-6B41768EB53F}" destId="{24565BC8-0C13-4CA5-99E3-D6E97439A983}" srcOrd="0" destOrd="0" presId="urn:microsoft.com/office/officeart/2005/8/layout/target3"/>
    <dgm:cxn modelId="{9590D9C1-EC1D-47DD-9CE0-1DCE777B24F9}" type="presOf" srcId="{7ED63D44-E907-468E-A2BB-719EC66A0B83}" destId="{98CEE993-F9A0-4699-89DE-053008279DA3}" srcOrd="0" destOrd="0" presId="urn:microsoft.com/office/officeart/2005/8/layout/target3"/>
    <dgm:cxn modelId="{C545DAC4-0136-48AA-83FE-309692915DAF}" srcId="{2856CE60-DC71-4C9A-8240-C8BC7D8CD870}" destId="{E661FAF5-D86D-46EB-AFCB-6B41768EB53F}" srcOrd="5" destOrd="0" parTransId="{1A474BE5-0AFD-4252-9A41-952AAB674700}" sibTransId="{9D523561-907F-4746-AF74-7CA93B30B596}"/>
    <dgm:cxn modelId="{03DCC821-D3BC-4EEC-B111-36AC707943A5}" type="presOf" srcId="{7ED63D44-E907-468E-A2BB-719EC66A0B83}" destId="{8A32DE75-945C-4D14-9FED-7C2ADE63AB44}" srcOrd="1" destOrd="0" presId="urn:microsoft.com/office/officeart/2005/8/layout/target3"/>
    <dgm:cxn modelId="{6DDE6683-D10D-4037-AC4A-AF6C2688655A}" type="presOf" srcId="{2856CE60-DC71-4C9A-8240-C8BC7D8CD870}" destId="{CFCC5305-F8C3-4C6B-954C-40FF45971568}" srcOrd="0" destOrd="0" presId="urn:microsoft.com/office/officeart/2005/8/layout/target3"/>
    <dgm:cxn modelId="{4C581092-4C31-488B-B1DE-BFB2CF60ACDC}" type="presOf" srcId="{2DC13820-72A6-4641-AEF3-C3EDDF6D761D}" destId="{C6B11946-C45E-4423-A808-B3F4D2DDCA84}" srcOrd="1" destOrd="0" presId="urn:microsoft.com/office/officeart/2005/8/layout/target3"/>
    <dgm:cxn modelId="{B258F7BB-6A79-4621-8F0B-1E8079CD1EAD}" type="presOf" srcId="{97F6B68B-F176-4A21-BD88-5384397F3DCF}" destId="{2112E81B-8AD0-4539-A0E2-9CD3439B8150}" srcOrd="0" destOrd="0" presId="urn:microsoft.com/office/officeart/2005/8/layout/target3"/>
    <dgm:cxn modelId="{24681210-8C22-4572-A5D6-03C07E7F5C75}" type="presOf" srcId="{3EFE68CA-0503-471E-AA87-48BEC727DE5E}" destId="{FD02C09E-CF3D-4E30-9160-57BE5F02A69C}" srcOrd="1" destOrd="0" presId="urn:microsoft.com/office/officeart/2005/8/layout/target3"/>
    <dgm:cxn modelId="{1D20B5E3-E0F1-4692-8C89-F89A89257E0B}" srcId="{2856CE60-DC71-4C9A-8240-C8BC7D8CD870}" destId="{AAA039B0-97B6-4805-81CE-048E693319D1}" srcOrd="4" destOrd="0" parTransId="{B45FD7DB-BE19-4EF4-8153-1D08A27F441E}" sibTransId="{DABC0BB9-5145-4003-AF83-F9DB2CEAD0B8}"/>
    <dgm:cxn modelId="{76A25137-1E96-42B9-A5C3-142AFC1C2653}" type="presOf" srcId="{97F6B68B-F176-4A21-BD88-5384397F3DCF}" destId="{7DFDB8C6-42B5-4733-9D1C-808177FCFB34}" srcOrd="1" destOrd="0" presId="urn:microsoft.com/office/officeart/2005/8/layout/target3"/>
    <dgm:cxn modelId="{C7DFAF3A-3A39-4005-B025-60868C7D94E0}" srcId="{2856CE60-DC71-4C9A-8240-C8BC7D8CD870}" destId="{3EFE68CA-0503-471E-AA87-48BEC727DE5E}" srcOrd="2" destOrd="0" parTransId="{040B1FD5-A4B1-4A77-9B75-E84FBF79C39B}" sibTransId="{292B4062-01E8-4A71-9821-71F781EC12E1}"/>
    <dgm:cxn modelId="{9301E012-5622-43FF-9101-13AFA51FDEF0}" type="presOf" srcId="{2DC13820-72A6-4641-AEF3-C3EDDF6D761D}" destId="{C2F12586-F60F-4FF0-BB98-4AEADBB358AB}" srcOrd="0" destOrd="0" presId="urn:microsoft.com/office/officeart/2005/8/layout/target3"/>
    <dgm:cxn modelId="{17EE5280-5889-44BA-8110-16A0F3989131}" type="presOf" srcId="{3EFE68CA-0503-471E-AA87-48BEC727DE5E}" destId="{226E8CD8-F20F-4687-815A-EEECD69B0614}" srcOrd="0" destOrd="0" presId="urn:microsoft.com/office/officeart/2005/8/layout/target3"/>
    <dgm:cxn modelId="{333AAE52-E4AA-4E7F-879B-24D7106B5A97}" type="presOf" srcId="{AAA039B0-97B6-4805-81CE-048E693319D1}" destId="{BFA09B20-4D12-4AFE-998C-17D7F1DA9008}" srcOrd="0" destOrd="0" presId="urn:microsoft.com/office/officeart/2005/8/layout/target3"/>
    <dgm:cxn modelId="{3CCFAEDD-C7BA-4598-9B88-1B9B0AB0CBC5}" srcId="{2856CE60-DC71-4C9A-8240-C8BC7D8CD870}" destId="{7ED63D44-E907-468E-A2BB-719EC66A0B83}" srcOrd="1" destOrd="0" parTransId="{F7443B56-8F41-4A44-AA1A-D005DF21D672}" sibTransId="{57CFE6C9-7071-4957-B108-96993058D0C7}"/>
    <dgm:cxn modelId="{AC0DE199-21F0-4C8E-A110-3CB02AD20EDA}" srcId="{2856CE60-DC71-4C9A-8240-C8BC7D8CD870}" destId="{97F6B68B-F176-4A21-BD88-5384397F3DCF}" srcOrd="3" destOrd="0" parTransId="{91DB1611-CD77-4756-AA8C-3628F9419A0C}" sibTransId="{04B66C57-00B0-4D81-A467-C4AB11F5860A}"/>
    <dgm:cxn modelId="{A2D6C893-5887-48A9-84D5-2AC028BB5234}" type="presParOf" srcId="{CFCC5305-F8C3-4C6B-954C-40FF45971568}" destId="{72613DA5-0F20-4772-9B9A-2E1A75576CC4}" srcOrd="0" destOrd="0" presId="urn:microsoft.com/office/officeart/2005/8/layout/target3"/>
    <dgm:cxn modelId="{B5C5ABAB-0E7E-4C8F-84BF-8E6B8E9104BC}" type="presParOf" srcId="{CFCC5305-F8C3-4C6B-954C-40FF45971568}" destId="{531108E2-DFE7-4E8A-A5E9-DEBCB66B1206}" srcOrd="1" destOrd="0" presId="urn:microsoft.com/office/officeart/2005/8/layout/target3"/>
    <dgm:cxn modelId="{FF306A4F-FF8F-49E4-83B0-69A84729F92D}" type="presParOf" srcId="{CFCC5305-F8C3-4C6B-954C-40FF45971568}" destId="{C2F12586-F60F-4FF0-BB98-4AEADBB358AB}" srcOrd="2" destOrd="0" presId="urn:microsoft.com/office/officeart/2005/8/layout/target3"/>
    <dgm:cxn modelId="{45E254E0-BCB4-40FA-ACC7-8D4AE4C07443}" type="presParOf" srcId="{CFCC5305-F8C3-4C6B-954C-40FF45971568}" destId="{258BC472-44DE-477A-9650-BB8D4A14D7BA}" srcOrd="3" destOrd="0" presId="urn:microsoft.com/office/officeart/2005/8/layout/target3"/>
    <dgm:cxn modelId="{0479A4FF-F267-4893-9197-F5F20651884E}" type="presParOf" srcId="{CFCC5305-F8C3-4C6B-954C-40FF45971568}" destId="{FDD49AF8-2866-4519-A434-551875C9E14C}" srcOrd="4" destOrd="0" presId="urn:microsoft.com/office/officeart/2005/8/layout/target3"/>
    <dgm:cxn modelId="{CBBA304C-BDF6-4634-A476-FCD63F861B70}" type="presParOf" srcId="{CFCC5305-F8C3-4C6B-954C-40FF45971568}" destId="{98CEE993-F9A0-4699-89DE-053008279DA3}" srcOrd="5" destOrd="0" presId="urn:microsoft.com/office/officeart/2005/8/layout/target3"/>
    <dgm:cxn modelId="{BC6B40E5-D7B3-4B24-B264-42C18C663FA4}" type="presParOf" srcId="{CFCC5305-F8C3-4C6B-954C-40FF45971568}" destId="{5B8F2A09-4750-4411-AAB7-4AE72D156B12}" srcOrd="6" destOrd="0" presId="urn:microsoft.com/office/officeart/2005/8/layout/target3"/>
    <dgm:cxn modelId="{47FFCA70-62F6-448A-99E5-D73253D3BC09}" type="presParOf" srcId="{CFCC5305-F8C3-4C6B-954C-40FF45971568}" destId="{404DE985-DC0F-4182-83C1-D4BE3016783E}" srcOrd="7" destOrd="0" presId="urn:microsoft.com/office/officeart/2005/8/layout/target3"/>
    <dgm:cxn modelId="{D3709CCB-9E84-41E6-BF65-E8F52915A1CB}" type="presParOf" srcId="{CFCC5305-F8C3-4C6B-954C-40FF45971568}" destId="{226E8CD8-F20F-4687-815A-EEECD69B0614}" srcOrd="8" destOrd="0" presId="urn:microsoft.com/office/officeart/2005/8/layout/target3"/>
    <dgm:cxn modelId="{09B2BD6D-9B79-480D-A160-293CFC684D57}" type="presParOf" srcId="{CFCC5305-F8C3-4C6B-954C-40FF45971568}" destId="{AAE84D41-6D0D-4E66-B14D-B7D2DBF351D8}" srcOrd="9" destOrd="0" presId="urn:microsoft.com/office/officeart/2005/8/layout/target3"/>
    <dgm:cxn modelId="{0EB47A72-D58F-4B44-9128-CCFE3DD6B3CD}" type="presParOf" srcId="{CFCC5305-F8C3-4C6B-954C-40FF45971568}" destId="{919CE59E-7C53-484B-8902-425910FAE1E0}" srcOrd="10" destOrd="0" presId="urn:microsoft.com/office/officeart/2005/8/layout/target3"/>
    <dgm:cxn modelId="{42B8048B-EE91-422B-A561-B2F0C89370C8}" type="presParOf" srcId="{CFCC5305-F8C3-4C6B-954C-40FF45971568}" destId="{2112E81B-8AD0-4539-A0E2-9CD3439B8150}" srcOrd="11" destOrd="0" presId="urn:microsoft.com/office/officeart/2005/8/layout/target3"/>
    <dgm:cxn modelId="{115B5583-A3E7-424E-A5BA-ABDCCA317856}" type="presParOf" srcId="{CFCC5305-F8C3-4C6B-954C-40FF45971568}" destId="{6943314B-9C1B-4FB2-9504-59DC3F0DAC0B}" srcOrd="12" destOrd="0" presId="urn:microsoft.com/office/officeart/2005/8/layout/target3"/>
    <dgm:cxn modelId="{4EF30A9B-7AB3-4E4E-9A1E-E88DAFF78F44}" type="presParOf" srcId="{CFCC5305-F8C3-4C6B-954C-40FF45971568}" destId="{34C16107-2E16-48A1-9462-97069C05F05A}" srcOrd="13" destOrd="0" presId="urn:microsoft.com/office/officeart/2005/8/layout/target3"/>
    <dgm:cxn modelId="{D8019EE0-B7B1-4427-B8E5-B305AEEF26D8}" type="presParOf" srcId="{CFCC5305-F8C3-4C6B-954C-40FF45971568}" destId="{BFA09B20-4D12-4AFE-998C-17D7F1DA9008}" srcOrd="14" destOrd="0" presId="urn:microsoft.com/office/officeart/2005/8/layout/target3"/>
    <dgm:cxn modelId="{5BBB127C-E1DD-466D-AF0A-EEC710C3289E}" type="presParOf" srcId="{CFCC5305-F8C3-4C6B-954C-40FF45971568}" destId="{3B3A7FEB-9332-48D0-9423-F51F5FAEA763}" srcOrd="15" destOrd="0" presId="urn:microsoft.com/office/officeart/2005/8/layout/target3"/>
    <dgm:cxn modelId="{510C7B9A-1445-4696-BFEC-375B23425468}" type="presParOf" srcId="{CFCC5305-F8C3-4C6B-954C-40FF45971568}" destId="{A004FFE6-259E-4AEF-8160-973696749BEC}" srcOrd="16" destOrd="0" presId="urn:microsoft.com/office/officeart/2005/8/layout/target3"/>
    <dgm:cxn modelId="{2D35AA07-EC9D-4AC3-88E3-72CFF3472467}" type="presParOf" srcId="{CFCC5305-F8C3-4C6B-954C-40FF45971568}" destId="{24565BC8-0C13-4CA5-99E3-D6E97439A983}" srcOrd="17" destOrd="0" presId="urn:microsoft.com/office/officeart/2005/8/layout/target3"/>
    <dgm:cxn modelId="{6AB7E97A-4647-4E48-9CD0-EA4CCAC46A3B}" type="presParOf" srcId="{CFCC5305-F8C3-4C6B-954C-40FF45971568}" destId="{C6B11946-C45E-4423-A808-B3F4D2DDCA84}" srcOrd="18" destOrd="0" presId="urn:microsoft.com/office/officeart/2005/8/layout/target3"/>
    <dgm:cxn modelId="{F826AF6A-600A-4753-A2A0-25E02FA52E9E}" type="presParOf" srcId="{CFCC5305-F8C3-4C6B-954C-40FF45971568}" destId="{8A32DE75-945C-4D14-9FED-7C2ADE63AB44}" srcOrd="19" destOrd="0" presId="urn:microsoft.com/office/officeart/2005/8/layout/target3"/>
    <dgm:cxn modelId="{186AE8E5-8676-429F-902D-1BC35CF409DF}" type="presParOf" srcId="{CFCC5305-F8C3-4C6B-954C-40FF45971568}" destId="{FD02C09E-CF3D-4E30-9160-57BE5F02A69C}" srcOrd="20" destOrd="0" presId="urn:microsoft.com/office/officeart/2005/8/layout/target3"/>
    <dgm:cxn modelId="{BC9E667A-9EF6-4B3C-898B-0447F5768E08}" type="presParOf" srcId="{CFCC5305-F8C3-4C6B-954C-40FF45971568}" destId="{7DFDB8C6-42B5-4733-9D1C-808177FCFB34}" srcOrd="21" destOrd="0" presId="urn:microsoft.com/office/officeart/2005/8/layout/target3"/>
    <dgm:cxn modelId="{29B59B04-A30E-4A23-B601-756661FEE8DB}" type="presParOf" srcId="{CFCC5305-F8C3-4C6B-954C-40FF45971568}" destId="{07BC3B4C-C720-4DA0-AC19-CE87A5320B6A}" srcOrd="22" destOrd="0" presId="urn:microsoft.com/office/officeart/2005/8/layout/target3"/>
    <dgm:cxn modelId="{63A3A62B-7128-4A6C-AF36-D5A85D9753EF}" type="presParOf" srcId="{CFCC5305-F8C3-4C6B-954C-40FF45971568}" destId="{F2F677A6-846F-41C6-BAB2-8F9CCB91AD44}" srcOrd="2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9D3AF38-0B78-4FF6-B23D-BA5C9F86A53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C6C61C-8B12-4E73-B788-7F9ABA0D6DC0}">
      <dgm:prSet/>
      <dgm:spPr/>
      <dgm:t>
        <a:bodyPr/>
        <a:lstStyle/>
        <a:p>
          <a:pPr rtl="0"/>
          <a:r>
            <a:rPr lang="ru-RU" dirty="0" smtClean="0">
              <a:solidFill>
                <a:schemeClr val="accent6"/>
              </a:solidFill>
            </a:rPr>
            <a:t>Отсутствие системной работы в этих направлениях ведёт к:</a:t>
          </a:r>
          <a:endParaRPr lang="ru-RU" dirty="0">
            <a:solidFill>
              <a:schemeClr val="accent6"/>
            </a:solidFill>
          </a:endParaRPr>
        </a:p>
      </dgm:t>
    </dgm:pt>
    <dgm:pt modelId="{91B7CB1D-8FDF-4A92-901A-54ED9D304C9D}" type="parTrans" cxnId="{9ED844D7-79C3-44A4-9211-348AEA63FB01}">
      <dgm:prSet/>
      <dgm:spPr/>
      <dgm:t>
        <a:bodyPr/>
        <a:lstStyle/>
        <a:p>
          <a:endParaRPr lang="ru-RU"/>
        </a:p>
      </dgm:t>
    </dgm:pt>
    <dgm:pt modelId="{1735F6A1-6546-49A9-ABBB-BD4C6BC2BFDB}" type="sibTrans" cxnId="{9ED844D7-79C3-44A4-9211-348AEA63FB01}">
      <dgm:prSet/>
      <dgm:spPr/>
      <dgm:t>
        <a:bodyPr/>
        <a:lstStyle/>
        <a:p>
          <a:endParaRPr lang="ru-RU"/>
        </a:p>
      </dgm:t>
    </dgm:pt>
    <dgm:pt modelId="{8CA81C82-D9BA-4DF3-B02D-F35BC31A29D9}">
      <dgm:prSet/>
      <dgm:spPr/>
      <dgm:t>
        <a:bodyPr/>
        <a:lstStyle/>
        <a:p>
          <a:pPr rtl="0"/>
          <a:r>
            <a:rPr lang="ru-RU" dirty="0" smtClean="0"/>
            <a:t>– снижению конкурентоспособности вуза;</a:t>
          </a:r>
          <a:endParaRPr lang="ru-RU" dirty="0"/>
        </a:p>
      </dgm:t>
    </dgm:pt>
    <dgm:pt modelId="{A8C06FF4-7D9F-461A-A5AE-1391E3D889E5}" type="parTrans" cxnId="{7A952737-DCC4-441D-AB39-BDBCAED686FD}">
      <dgm:prSet/>
      <dgm:spPr/>
      <dgm:t>
        <a:bodyPr/>
        <a:lstStyle/>
        <a:p>
          <a:endParaRPr lang="ru-RU"/>
        </a:p>
      </dgm:t>
    </dgm:pt>
    <dgm:pt modelId="{B0A21A7E-1BCF-47E3-91B8-1637AB74A51E}" type="sibTrans" cxnId="{7A952737-DCC4-441D-AB39-BDBCAED686FD}">
      <dgm:prSet/>
      <dgm:spPr/>
      <dgm:t>
        <a:bodyPr/>
        <a:lstStyle/>
        <a:p>
          <a:endParaRPr lang="ru-RU"/>
        </a:p>
      </dgm:t>
    </dgm:pt>
    <dgm:pt modelId="{3058FB95-B9FF-4179-893C-0D66CCF5F067}">
      <dgm:prSet/>
      <dgm:spPr/>
      <dgm:t>
        <a:bodyPr/>
        <a:lstStyle/>
        <a:p>
          <a:pPr rtl="0"/>
          <a:r>
            <a:rPr lang="ru-RU" dirty="0" smtClean="0"/>
            <a:t>– оттоку талантливых абитуриентов;</a:t>
          </a:r>
          <a:endParaRPr lang="ru-RU" dirty="0"/>
        </a:p>
      </dgm:t>
    </dgm:pt>
    <dgm:pt modelId="{216B985C-5B6B-485D-BB72-77872939AFE0}" type="parTrans" cxnId="{337902B9-D71E-4AE1-A0DC-F72208052DC4}">
      <dgm:prSet/>
      <dgm:spPr/>
      <dgm:t>
        <a:bodyPr/>
        <a:lstStyle/>
        <a:p>
          <a:endParaRPr lang="ru-RU"/>
        </a:p>
      </dgm:t>
    </dgm:pt>
    <dgm:pt modelId="{8F3F4801-24C8-42EA-A0E6-79B15CFC28E2}" type="sibTrans" cxnId="{337902B9-D71E-4AE1-A0DC-F72208052DC4}">
      <dgm:prSet/>
      <dgm:spPr/>
      <dgm:t>
        <a:bodyPr/>
        <a:lstStyle/>
        <a:p>
          <a:endParaRPr lang="ru-RU"/>
        </a:p>
      </dgm:t>
    </dgm:pt>
    <dgm:pt modelId="{D0F54C2A-9DCC-44BA-81E6-62C06AE76CF1}">
      <dgm:prSet/>
      <dgm:spPr/>
      <dgm:t>
        <a:bodyPr/>
        <a:lstStyle/>
        <a:p>
          <a:pPr rtl="0"/>
          <a:r>
            <a:rPr lang="ru-RU" smtClean="0"/>
            <a:t>– ухудшению репутации образовательного учреждения.</a:t>
          </a:r>
          <a:endParaRPr lang="ru-RU"/>
        </a:p>
      </dgm:t>
    </dgm:pt>
    <dgm:pt modelId="{29821C71-E805-48E9-83E7-1420FBADE362}" type="parTrans" cxnId="{265547A5-4E4E-49F9-A292-256FB3A42C8F}">
      <dgm:prSet/>
      <dgm:spPr/>
      <dgm:t>
        <a:bodyPr/>
        <a:lstStyle/>
        <a:p>
          <a:endParaRPr lang="ru-RU"/>
        </a:p>
      </dgm:t>
    </dgm:pt>
    <dgm:pt modelId="{2C7A58F3-0010-4DBE-B600-01A5F12FF00A}" type="sibTrans" cxnId="{265547A5-4E4E-49F9-A292-256FB3A42C8F}">
      <dgm:prSet/>
      <dgm:spPr/>
      <dgm:t>
        <a:bodyPr/>
        <a:lstStyle/>
        <a:p>
          <a:endParaRPr lang="ru-RU"/>
        </a:p>
      </dgm:t>
    </dgm:pt>
    <dgm:pt modelId="{6F1965F4-884E-4AA7-A556-D7410F41A581}" type="pres">
      <dgm:prSet presAssocID="{F9D3AF38-0B78-4FF6-B23D-BA5C9F86A5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72F4AB-6F8C-4B52-84D1-E54CE00E66F0}" type="pres">
      <dgm:prSet presAssocID="{C1C6C61C-8B12-4E73-B788-7F9ABA0D6DC0}" presName="linNode" presStyleCnt="0"/>
      <dgm:spPr/>
    </dgm:pt>
    <dgm:pt modelId="{CE19A7A8-C889-4645-A719-CEB7377ED3E6}" type="pres">
      <dgm:prSet presAssocID="{C1C6C61C-8B12-4E73-B788-7F9ABA0D6DC0}" presName="parentText" presStyleLbl="node1" presStyleIdx="0" presStyleCnt="4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F32F29-BCC8-443C-BC76-F7565FD34C7C}" type="pres">
      <dgm:prSet presAssocID="{1735F6A1-6546-49A9-ABBB-BD4C6BC2BFDB}" presName="sp" presStyleCnt="0"/>
      <dgm:spPr/>
    </dgm:pt>
    <dgm:pt modelId="{93E1C053-D375-4C4E-85D4-440E239C7DA5}" type="pres">
      <dgm:prSet presAssocID="{8CA81C82-D9BA-4DF3-B02D-F35BC31A29D9}" presName="linNode" presStyleCnt="0"/>
      <dgm:spPr/>
    </dgm:pt>
    <dgm:pt modelId="{D6DAF820-BB05-4CAA-9B7A-45DA3FE943D4}" type="pres">
      <dgm:prSet presAssocID="{8CA81C82-D9BA-4DF3-B02D-F35BC31A29D9}" presName="parentText" presStyleLbl="node1" presStyleIdx="1" presStyleCnt="4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632A88-D483-4D4D-ACED-388AB0F9D21B}" type="pres">
      <dgm:prSet presAssocID="{B0A21A7E-1BCF-47E3-91B8-1637AB74A51E}" presName="sp" presStyleCnt="0"/>
      <dgm:spPr/>
    </dgm:pt>
    <dgm:pt modelId="{DA983ADD-EA9C-48CE-B313-D539F4CD41B6}" type="pres">
      <dgm:prSet presAssocID="{3058FB95-B9FF-4179-893C-0D66CCF5F067}" presName="linNode" presStyleCnt="0"/>
      <dgm:spPr/>
    </dgm:pt>
    <dgm:pt modelId="{9EC119FF-C1D7-4ADA-9916-F32657AEF975}" type="pres">
      <dgm:prSet presAssocID="{3058FB95-B9FF-4179-893C-0D66CCF5F067}" presName="parentText" presStyleLbl="node1" presStyleIdx="2" presStyleCnt="4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4E75CB-28C4-42B9-85C0-FA9C0A0E1D3E}" type="pres">
      <dgm:prSet presAssocID="{8F3F4801-24C8-42EA-A0E6-79B15CFC28E2}" presName="sp" presStyleCnt="0"/>
      <dgm:spPr/>
    </dgm:pt>
    <dgm:pt modelId="{379D9EB1-F6EF-4AA6-A92C-E82BFF6F8A49}" type="pres">
      <dgm:prSet presAssocID="{D0F54C2A-9DCC-44BA-81E6-62C06AE76CF1}" presName="linNode" presStyleCnt="0"/>
      <dgm:spPr/>
    </dgm:pt>
    <dgm:pt modelId="{64F03716-BBFC-4361-A9B1-090D23383413}" type="pres">
      <dgm:prSet presAssocID="{D0F54C2A-9DCC-44BA-81E6-62C06AE76CF1}" presName="parentText" presStyleLbl="node1" presStyleIdx="3" presStyleCnt="4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CB04DE-34E2-4394-B2B9-FE248F994497}" type="presOf" srcId="{C1C6C61C-8B12-4E73-B788-7F9ABA0D6DC0}" destId="{CE19A7A8-C889-4645-A719-CEB7377ED3E6}" srcOrd="0" destOrd="0" presId="urn:microsoft.com/office/officeart/2005/8/layout/vList5"/>
    <dgm:cxn modelId="{265547A5-4E4E-49F9-A292-256FB3A42C8F}" srcId="{F9D3AF38-0B78-4FF6-B23D-BA5C9F86A532}" destId="{D0F54C2A-9DCC-44BA-81E6-62C06AE76CF1}" srcOrd="3" destOrd="0" parTransId="{29821C71-E805-48E9-83E7-1420FBADE362}" sibTransId="{2C7A58F3-0010-4DBE-B600-01A5F12FF00A}"/>
    <dgm:cxn modelId="{7BF9EFBB-9338-4A46-8021-4EE3DA110590}" type="presOf" srcId="{8CA81C82-D9BA-4DF3-B02D-F35BC31A29D9}" destId="{D6DAF820-BB05-4CAA-9B7A-45DA3FE943D4}" srcOrd="0" destOrd="0" presId="urn:microsoft.com/office/officeart/2005/8/layout/vList5"/>
    <dgm:cxn modelId="{9ED844D7-79C3-44A4-9211-348AEA63FB01}" srcId="{F9D3AF38-0B78-4FF6-B23D-BA5C9F86A532}" destId="{C1C6C61C-8B12-4E73-B788-7F9ABA0D6DC0}" srcOrd="0" destOrd="0" parTransId="{91B7CB1D-8FDF-4A92-901A-54ED9D304C9D}" sibTransId="{1735F6A1-6546-49A9-ABBB-BD4C6BC2BFDB}"/>
    <dgm:cxn modelId="{5DD538C7-692F-4C4D-B818-739E6DED4E3F}" type="presOf" srcId="{F9D3AF38-0B78-4FF6-B23D-BA5C9F86A532}" destId="{6F1965F4-884E-4AA7-A556-D7410F41A581}" srcOrd="0" destOrd="0" presId="urn:microsoft.com/office/officeart/2005/8/layout/vList5"/>
    <dgm:cxn modelId="{19F83E5A-CF2B-4082-A4BE-548C24218C18}" type="presOf" srcId="{3058FB95-B9FF-4179-893C-0D66CCF5F067}" destId="{9EC119FF-C1D7-4ADA-9916-F32657AEF975}" srcOrd="0" destOrd="0" presId="urn:microsoft.com/office/officeart/2005/8/layout/vList5"/>
    <dgm:cxn modelId="{7A952737-DCC4-441D-AB39-BDBCAED686FD}" srcId="{F9D3AF38-0B78-4FF6-B23D-BA5C9F86A532}" destId="{8CA81C82-D9BA-4DF3-B02D-F35BC31A29D9}" srcOrd="1" destOrd="0" parTransId="{A8C06FF4-7D9F-461A-A5AE-1391E3D889E5}" sibTransId="{B0A21A7E-1BCF-47E3-91B8-1637AB74A51E}"/>
    <dgm:cxn modelId="{6A37C0BD-F5EC-42E2-ABD5-A92AF504C442}" type="presOf" srcId="{D0F54C2A-9DCC-44BA-81E6-62C06AE76CF1}" destId="{64F03716-BBFC-4361-A9B1-090D23383413}" srcOrd="0" destOrd="0" presId="urn:microsoft.com/office/officeart/2005/8/layout/vList5"/>
    <dgm:cxn modelId="{337902B9-D71E-4AE1-A0DC-F72208052DC4}" srcId="{F9D3AF38-0B78-4FF6-B23D-BA5C9F86A532}" destId="{3058FB95-B9FF-4179-893C-0D66CCF5F067}" srcOrd="2" destOrd="0" parTransId="{216B985C-5B6B-485D-BB72-77872939AFE0}" sibTransId="{8F3F4801-24C8-42EA-A0E6-79B15CFC28E2}"/>
    <dgm:cxn modelId="{D3C39F5B-60D0-4CD1-A093-C6FBA0019841}" type="presParOf" srcId="{6F1965F4-884E-4AA7-A556-D7410F41A581}" destId="{0672F4AB-6F8C-4B52-84D1-E54CE00E66F0}" srcOrd="0" destOrd="0" presId="urn:microsoft.com/office/officeart/2005/8/layout/vList5"/>
    <dgm:cxn modelId="{F33106ED-11EF-41D1-9BF0-B1272D2983A6}" type="presParOf" srcId="{0672F4AB-6F8C-4B52-84D1-E54CE00E66F0}" destId="{CE19A7A8-C889-4645-A719-CEB7377ED3E6}" srcOrd="0" destOrd="0" presId="urn:microsoft.com/office/officeart/2005/8/layout/vList5"/>
    <dgm:cxn modelId="{67FEE1B3-10C6-4B41-99FD-05605FFC1A7B}" type="presParOf" srcId="{6F1965F4-884E-4AA7-A556-D7410F41A581}" destId="{65F32F29-BCC8-443C-BC76-F7565FD34C7C}" srcOrd="1" destOrd="0" presId="urn:microsoft.com/office/officeart/2005/8/layout/vList5"/>
    <dgm:cxn modelId="{95213C07-6055-4F27-94DC-3C0436CECC28}" type="presParOf" srcId="{6F1965F4-884E-4AA7-A556-D7410F41A581}" destId="{93E1C053-D375-4C4E-85D4-440E239C7DA5}" srcOrd="2" destOrd="0" presId="urn:microsoft.com/office/officeart/2005/8/layout/vList5"/>
    <dgm:cxn modelId="{3FD11F1C-5DAA-4A66-8388-F42B9988F8CB}" type="presParOf" srcId="{93E1C053-D375-4C4E-85D4-440E239C7DA5}" destId="{D6DAF820-BB05-4CAA-9B7A-45DA3FE943D4}" srcOrd="0" destOrd="0" presId="urn:microsoft.com/office/officeart/2005/8/layout/vList5"/>
    <dgm:cxn modelId="{B9C67E52-1311-4E36-863C-345B3FAFE868}" type="presParOf" srcId="{6F1965F4-884E-4AA7-A556-D7410F41A581}" destId="{DD632A88-D483-4D4D-ACED-388AB0F9D21B}" srcOrd="3" destOrd="0" presId="urn:microsoft.com/office/officeart/2005/8/layout/vList5"/>
    <dgm:cxn modelId="{D831284E-9A20-4092-8D00-A0FADFB267B7}" type="presParOf" srcId="{6F1965F4-884E-4AA7-A556-D7410F41A581}" destId="{DA983ADD-EA9C-48CE-B313-D539F4CD41B6}" srcOrd="4" destOrd="0" presId="urn:microsoft.com/office/officeart/2005/8/layout/vList5"/>
    <dgm:cxn modelId="{4330BDB2-EDED-4215-8C09-0E1AF605E3A6}" type="presParOf" srcId="{DA983ADD-EA9C-48CE-B313-D539F4CD41B6}" destId="{9EC119FF-C1D7-4ADA-9916-F32657AEF975}" srcOrd="0" destOrd="0" presId="urn:microsoft.com/office/officeart/2005/8/layout/vList5"/>
    <dgm:cxn modelId="{7E260BC4-F8D9-4659-B354-E920FA44D872}" type="presParOf" srcId="{6F1965F4-884E-4AA7-A556-D7410F41A581}" destId="{134E75CB-28C4-42B9-85C0-FA9C0A0E1D3E}" srcOrd="5" destOrd="0" presId="urn:microsoft.com/office/officeart/2005/8/layout/vList5"/>
    <dgm:cxn modelId="{76B07F00-E70F-46A5-94F6-F717E28E380E}" type="presParOf" srcId="{6F1965F4-884E-4AA7-A556-D7410F41A581}" destId="{379D9EB1-F6EF-4AA6-A92C-E82BFF6F8A49}" srcOrd="6" destOrd="0" presId="urn:microsoft.com/office/officeart/2005/8/layout/vList5"/>
    <dgm:cxn modelId="{DF055951-14DD-4410-B582-36482051E9F3}" type="presParOf" srcId="{379D9EB1-F6EF-4AA6-A92C-E82BFF6F8A49}" destId="{64F03716-BBFC-4361-A9B1-090D2338341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C0A8736-C256-4027-993A-BC0D99C0AFFF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6A38FBF-4898-4481-BB31-672DFF553866}">
      <dgm:prSet custT="1"/>
      <dgm:spPr/>
      <dgm:t>
        <a:bodyPr/>
        <a:lstStyle/>
        <a:p>
          <a:pPr rtl="0"/>
          <a:r>
            <a:rPr lang="ru-RU" sz="1400" dirty="0" smtClean="0"/>
            <a:t>Через 1 год мы планируем:</a:t>
          </a:r>
          <a:endParaRPr lang="ru-RU" sz="1400" dirty="0"/>
        </a:p>
      </dgm:t>
    </dgm:pt>
    <dgm:pt modelId="{4AEB3927-90C8-4894-B3DA-2D21F86E2E37}" type="parTrans" cxnId="{879E375E-A0A7-477E-834E-3AA965AD6677}">
      <dgm:prSet/>
      <dgm:spPr/>
      <dgm:t>
        <a:bodyPr/>
        <a:lstStyle/>
        <a:p>
          <a:endParaRPr lang="ru-RU"/>
        </a:p>
      </dgm:t>
    </dgm:pt>
    <dgm:pt modelId="{BC9ABCED-3EEC-4A87-9CDD-F2BB54D12300}" type="sibTrans" cxnId="{879E375E-A0A7-477E-834E-3AA965AD6677}">
      <dgm:prSet/>
      <dgm:spPr/>
      <dgm:t>
        <a:bodyPr/>
        <a:lstStyle/>
        <a:p>
          <a:endParaRPr lang="ru-RU"/>
        </a:p>
      </dgm:t>
    </dgm:pt>
    <dgm:pt modelId="{1E2E75DA-64EB-4890-9805-888E869593ED}">
      <dgm:prSet custT="1"/>
      <dgm:spPr/>
      <dgm:t>
        <a:bodyPr/>
        <a:lstStyle/>
        <a:p>
          <a:pPr rtl="0"/>
          <a:r>
            <a:rPr lang="ru-RU" sz="1400" dirty="0" smtClean="0"/>
            <a:t>– тиражирование модели в филиалах вуза;</a:t>
          </a:r>
          <a:endParaRPr lang="ru-RU" sz="1400" dirty="0"/>
        </a:p>
      </dgm:t>
    </dgm:pt>
    <dgm:pt modelId="{2A67C26D-8575-4EA1-86E0-3CEB78962209}" type="parTrans" cxnId="{39409A23-938C-4146-A0F3-AF719A057B4C}">
      <dgm:prSet/>
      <dgm:spPr/>
      <dgm:t>
        <a:bodyPr/>
        <a:lstStyle/>
        <a:p>
          <a:endParaRPr lang="ru-RU"/>
        </a:p>
      </dgm:t>
    </dgm:pt>
    <dgm:pt modelId="{3EA617F4-7DEE-4709-861B-29676A844F0F}" type="sibTrans" cxnId="{39409A23-938C-4146-A0F3-AF719A057B4C}">
      <dgm:prSet/>
      <dgm:spPr/>
      <dgm:t>
        <a:bodyPr/>
        <a:lstStyle/>
        <a:p>
          <a:endParaRPr lang="ru-RU"/>
        </a:p>
      </dgm:t>
    </dgm:pt>
    <dgm:pt modelId="{6DE1FD21-BD72-4647-87FB-E6892E3E5A5A}">
      <dgm:prSet custT="1"/>
      <dgm:spPr/>
      <dgm:t>
        <a:bodyPr/>
        <a:lstStyle/>
        <a:p>
          <a:pPr rtl="0"/>
          <a:r>
            <a:rPr lang="ru-RU" sz="1400" dirty="0" smtClean="0"/>
            <a:t>– разработку стандарта экосистемы комфорта для вузов РФ;</a:t>
          </a:r>
          <a:endParaRPr lang="ru-RU" sz="1400" dirty="0"/>
        </a:p>
      </dgm:t>
    </dgm:pt>
    <dgm:pt modelId="{52DFC0C9-E9F4-4AAE-9F45-159C314D59FF}" type="parTrans" cxnId="{C2E51A78-53F2-42F5-BA14-2B14B5B1ED9D}">
      <dgm:prSet/>
      <dgm:spPr/>
      <dgm:t>
        <a:bodyPr/>
        <a:lstStyle/>
        <a:p>
          <a:endParaRPr lang="ru-RU"/>
        </a:p>
      </dgm:t>
    </dgm:pt>
    <dgm:pt modelId="{34587B9F-42C5-436C-8534-088DB6CE0F17}" type="sibTrans" cxnId="{C2E51A78-53F2-42F5-BA14-2B14B5B1ED9D}">
      <dgm:prSet/>
      <dgm:spPr/>
      <dgm:t>
        <a:bodyPr/>
        <a:lstStyle/>
        <a:p>
          <a:endParaRPr lang="ru-RU"/>
        </a:p>
      </dgm:t>
    </dgm:pt>
    <dgm:pt modelId="{B36110E5-BB8A-44F1-BF2C-B92C0C6AD6BA}" type="pres">
      <dgm:prSet presAssocID="{4C0A8736-C256-4027-993A-BC0D99C0AFF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DD55F7-47C3-4BD1-BBA7-4436EE695AEA}" type="pres">
      <dgm:prSet presAssocID="{4C0A8736-C256-4027-993A-BC0D99C0AFFF}" presName="arrow" presStyleLbl="bgShp" presStyleIdx="0" presStyleCnt="1"/>
      <dgm:spPr/>
    </dgm:pt>
    <dgm:pt modelId="{16905DDD-32C4-418D-A675-114ACEFCB4D0}" type="pres">
      <dgm:prSet presAssocID="{4C0A8736-C256-4027-993A-BC0D99C0AFFF}" presName="points" presStyleCnt="0"/>
      <dgm:spPr/>
    </dgm:pt>
    <dgm:pt modelId="{24C06660-619C-4873-8DE5-F8124184A549}" type="pres">
      <dgm:prSet presAssocID="{F6A38FBF-4898-4481-BB31-672DFF553866}" presName="compositeA" presStyleCnt="0"/>
      <dgm:spPr/>
    </dgm:pt>
    <dgm:pt modelId="{CAF572AD-FF3E-418C-B729-BD246A802309}" type="pres">
      <dgm:prSet presAssocID="{F6A38FBF-4898-4481-BB31-672DFF553866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1ABC71-42E5-4D42-8014-5A4DE8B9523E}" type="pres">
      <dgm:prSet presAssocID="{F6A38FBF-4898-4481-BB31-672DFF553866}" presName="circleA" presStyleLbl="node1" presStyleIdx="0" presStyleCnt="3"/>
      <dgm:spPr/>
    </dgm:pt>
    <dgm:pt modelId="{F78E3D0F-C2E3-40D2-9775-308555E7CA05}" type="pres">
      <dgm:prSet presAssocID="{F6A38FBF-4898-4481-BB31-672DFF553866}" presName="spaceA" presStyleCnt="0"/>
      <dgm:spPr/>
    </dgm:pt>
    <dgm:pt modelId="{E6C82BD3-6140-4E97-9BE8-B6885C217CAD}" type="pres">
      <dgm:prSet presAssocID="{BC9ABCED-3EEC-4A87-9CDD-F2BB54D12300}" presName="space" presStyleCnt="0"/>
      <dgm:spPr/>
    </dgm:pt>
    <dgm:pt modelId="{EFD032E7-A2DE-49C2-9DB2-8B91FF800B0A}" type="pres">
      <dgm:prSet presAssocID="{1E2E75DA-64EB-4890-9805-888E869593ED}" presName="compositeB" presStyleCnt="0"/>
      <dgm:spPr/>
    </dgm:pt>
    <dgm:pt modelId="{1B50CE58-FE25-4E72-969F-A950F08C17A8}" type="pres">
      <dgm:prSet presAssocID="{1E2E75DA-64EB-4890-9805-888E869593ED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733936-956A-4A8D-BAEE-1DC6C83F3016}" type="pres">
      <dgm:prSet presAssocID="{1E2E75DA-64EB-4890-9805-888E869593ED}" presName="circleB" presStyleLbl="node1" presStyleIdx="1" presStyleCnt="3"/>
      <dgm:spPr/>
    </dgm:pt>
    <dgm:pt modelId="{20520E59-0227-48AE-89E3-9079BE6F9E52}" type="pres">
      <dgm:prSet presAssocID="{1E2E75DA-64EB-4890-9805-888E869593ED}" presName="spaceB" presStyleCnt="0"/>
      <dgm:spPr/>
    </dgm:pt>
    <dgm:pt modelId="{64E74C95-2AF0-4DEE-914B-609DF8AB94D0}" type="pres">
      <dgm:prSet presAssocID="{3EA617F4-7DEE-4709-861B-29676A844F0F}" presName="space" presStyleCnt="0"/>
      <dgm:spPr/>
    </dgm:pt>
    <dgm:pt modelId="{8DFC283C-4B67-4F37-8F02-DA6D1A6D0F1A}" type="pres">
      <dgm:prSet presAssocID="{6DE1FD21-BD72-4647-87FB-E6892E3E5A5A}" presName="compositeA" presStyleCnt="0"/>
      <dgm:spPr/>
    </dgm:pt>
    <dgm:pt modelId="{E98A412E-7448-41EE-9EE0-DC5EF6C472AE}" type="pres">
      <dgm:prSet presAssocID="{6DE1FD21-BD72-4647-87FB-E6892E3E5A5A}" presName="textA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EDDB4-9992-4D05-9ABA-1833334125AE}" type="pres">
      <dgm:prSet presAssocID="{6DE1FD21-BD72-4647-87FB-E6892E3E5A5A}" presName="circleA" presStyleLbl="node1" presStyleIdx="2" presStyleCnt="3"/>
      <dgm:spPr/>
    </dgm:pt>
    <dgm:pt modelId="{CA298264-5ADF-4E67-8D38-13BF8F3E4DEF}" type="pres">
      <dgm:prSet presAssocID="{6DE1FD21-BD72-4647-87FB-E6892E3E5A5A}" presName="spaceA" presStyleCnt="0"/>
      <dgm:spPr/>
    </dgm:pt>
  </dgm:ptLst>
  <dgm:cxnLst>
    <dgm:cxn modelId="{39409A23-938C-4146-A0F3-AF719A057B4C}" srcId="{4C0A8736-C256-4027-993A-BC0D99C0AFFF}" destId="{1E2E75DA-64EB-4890-9805-888E869593ED}" srcOrd="1" destOrd="0" parTransId="{2A67C26D-8575-4EA1-86E0-3CEB78962209}" sibTransId="{3EA617F4-7DEE-4709-861B-29676A844F0F}"/>
    <dgm:cxn modelId="{C1489D47-226F-4BBF-AA33-52DF2C940BCA}" type="presOf" srcId="{6DE1FD21-BD72-4647-87FB-E6892E3E5A5A}" destId="{E98A412E-7448-41EE-9EE0-DC5EF6C472AE}" srcOrd="0" destOrd="0" presId="urn:microsoft.com/office/officeart/2005/8/layout/hProcess11"/>
    <dgm:cxn modelId="{879E375E-A0A7-477E-834E-3AA965AD6677}" srcId="{4C0A8736-C256-4027-993A-BC0D99C0AFFF}" destId="{F6A38FBF-4898-4481-BB31-672DFF553866}" srcOrd="0" destOrd="0" parTransId="{4AEB3927-90C8-4894-B3DA-2D21F86E2E37}" sibTransId="{BC9ABCED-3EEC-4A87-9CDD-F2BB54D12300}"/>
    <dgm:cxn modelId="{BAE4F1FB-880C-45B2-AA0C-AEE2F4EE6D7D}" type="presOf" srcId="{4C0A8736-C256-4027-993A-BC0D99C0AFFF}" destId="{B36110E5-BB8A-44F1-BF2C-B92C0C6AD6BA}" srcOrd="0" destOrd="0" presId="urn:microsoft.com/office/officeart/2005/8/layout/hProcess11"/>
    <dgm:cxn modelId="{C2E51A78-53F2-42F5-BA14-2B14B5B1ED9D}" srcId="{4C0A8736-C256-4027-993A-BC0D99C0AFFF}" destId="{6DE1FD21-BD72-4647-87FB-E6892E3E5A5A}" srcOrd="2" destOrd="0" parTransId="{52DFC0C9-E9F4-4AAE-9F45-159C314D59FF}" sibTransId="{34587B9F-42C5-436C-8534-088DB6CE0F17}"/>
    <dgm:cxn modelId="{8C004AE7-4BC2-43E2-831E-AD732133819D}" type="presOf" srcId="{F6A38FBF-4898-4481-BB31-672DFF553866}" destId="{CAF572AD-FF3E-418C-B729-BD246A802309}" srcOrd="0" destOrd="0" presId="urn:microsoft.com/office/officeart/2005/8/layout/hProcess11"/>
    <dgm:cxn modelId="{4B31AA0A-3D36-4BE8-B9BF-502EABD59C86}" type="presOf" srcId="{1E2E75DA-64EB-4890-9805-888E869593ED}" destId="{1B50CE58-FE25-4E72-969F-A950F08C17A8}" srcOrd="0" destOrd="0" presId="urn:microsoft.com/office/officeart/2005/8/layout/hProcess11"/>
    <dgm:cxn modelId="{90B3B9E3-BCB8-4773-A0F0-15E1B8B158E3}" type="presParOf" srcId="{B36110E5-BB8A-44F1-BF2C-B92C0C6AD6BA}" destId="{02DD55F7-47C3-4BD1-BBA7-4436EE695AEA}" srcOrd="0" destOrd="0" presId="urn:microsoft.com/office/officeart/2005/8/layout/hProcess11"/>
    <dgm:cxn modelId="{080D6716-8784-4E4E-994E-8C204A0E6E61}" type="presParOf" srcId="{B36110E5-BB8A-44F1-BF2C-B92C0C6AD6BA}" destId="{16905DDD-32C4-418D-A675-114ACEFCB4D0}" srcOrd="1" destOrd="0" presId="urn:microsoft.com/office/officeart/2005/8/layout/hProcess11"/>
    <dgm:cxn modelId="{A99FFA6C-9C7A-4989-927E-BE28DAE0AAB5}" type="presParOf" srcId="{16905DDD-32C4-418D-A675-114ACEFCB4D0}" destId="{24C06660-619C-4873-8DE5-F8124184A549}" srcOrd="0" destOrd="0" presId="urn:microsoft.com/office/officeart/2005/8/layout/hProcess11"/>
    <dgm:cxn modelId="{61F43AF8-974F-40B6-B2C4-6FF1940ACDF5}" type="presParOf" srcId="{24C06660-619C-4873-8DE5-F8124184A549}" destId="{CAF572AD-FF3E-418C-B729-BD246A802309}" srcOrd="0" destOrd="0" presId="urn:microsoft.com/office/officeart/2005/8/layout/hProcess11"/>
    <dgm:cxn modelId="{536D8049-B4D2-42C1-B4BA-DF88AAB14C5D}" type="presParOf" srcId="{24C06660-619C-4873-8DE5-F8124184A549}" destId="{791ABC71-42E5-4D42-8014-5A4DE8B9523E}" srcOrd="1" destOrd="0" presId="urn:microsoft.com/office/officeart/2005/8/layout/hProcess11"/>
    <dgm:cxn modelId="{8DEB5514-53D0-4D38-A6A9-152FB0683D9D}" type="presParOf" srcId="{24C06660-619C-4873-8DE5-F8124184A549}" destId="{F78E3D0F-C2E3-40D2-9775-308555E7CA05}" srcOrd="2" destOrd="0" presId="urn:microsoft.com/office/officeart/2005/8/layout/hProcess11"/>
    <dgm:cxn modelId="{D15B7862-1DAC-49B0-8C79-5ACBB7C941AC}" type="presParOf" srcId="{16905DDD-32C4-418D-A675-114ACEFCB4D0}" destId="{E6C82BD3-6140-4E97-9BE8-B6885C217CAD}" srcOrd="1" destOrd="0" presId="urn:microsoft.com/office/officeart/2005/8/layout/hProcess11"/>
    <dgm:cxn modelId="{EE4841C9-9F1C-42D4-BBBC-C99B1DFCDAC0}" type="presParOf" srcId="{16905DDD-32C4-418D-A675-114ACEFCB4D0}" destId="{EFD032E7-A2DE-49C2-9DB2-8B91FF800B0A}" srcOrd="2" destOrd="0" presId="urn:microsoft.com/office/officeart/2005/8/layout/hProcess11"/>
    <dgm:cxn modelId="{8B7BC2F9-F4BE-4080-920A-67F7A1B12566}" type="presParOf" srcId="{EFD032E7-A2DE-49C2-9DB2-8B91FF800B0A}" destId="{1B50CE58-FE25-4E72-969F-A950F08C17A8}" srcOrd="0" destOrd="0" presId="urn:microsoft.com/office/officeart/2005/8/layout/hProcess11"/>
    <dgm:cxn modelId="{B36E4839-81E7-41B6-8D55-F5767A7EACA0}" type="presParOf" srcId="{EFD032E7-A2DE-49C2-9DB2-8B91FF800B0A}" destId="{E5733936-956A-4A8D-BAEE-1DC6C83F3016}" srcOrd="1" destOrd="0" presId="urn:microsoft.com/office/officeart/2005/8/layout/hProcess11"/>
    <dgm:cxn modelId="{4D67C801-3A44-4B2E-A4E9-A897DFD28C42}" type="presParOf" srcId="{EFD032E7-A2DE-49C2-9DB2-8B91FF800B0A}" destId="{20520E59-0227-48AE-89E3-9079BE6F9E52}" srcOrd="2" destOrd="0" presId="urn:microsoft.com/office/officeart/2005/8/layout/hProcess11"/>
    <dgm:cxn modelId="{63507066-7D16-4BE9-9BA1-85DA34C54261}" type="presParOf" srcId="{16905DDD-32C4-418D-A675-114ACEFCB4D0}" destId="{64E74C95-2AF0-4DEE-914B-609DF8AB94D0}" srcOrd="3" destOrd="0" presId="urn:microsoft.com/office/officeart/2005/8/layout/hProcess11"/>
    <dgm:cxn modelId="{6B8CB523-F8CD-405A-B34B-8CA9AA13DD4E}" type="presParOf" srcId="{16905DDD-32C4-418D-A675-114ACEFCB4D0}" destId="{8DFC283C-4B67-4F37-8F02-DA6D1A6D0F1A}" srcOrd="4" destOrd="0" presId="urn:microsoft.com/office/officeart/2005/8/layout/hProcess11"/>
    <dgm:cxn modelId="{AF45D468-95EF-485D-9B4D-6353115F3DAD}" type="presParOf" srcId="{8DFC283C-4B67-4F37-8F02-DA6D1A6D0F1A}" destId="{E98A412E-7448-41EE-9EE0-DC5EF6C472AE}" srcOrd="0" destOrd="0" presId="urn:microsoft.com/office/officeart/2005/8/layout/hProcess11"/>
    <dgm:cxn modelId="{BFD1A02F-4947-4A70-8A4E-2C35125532D9}" type="presParOf" srcId="{8DFC283C-4B67-4F37-8F02-DA6D1A6D0F1A}" destId="{762EDDB4-9992-4D05-9ABA-1833334125AE}" srcOrd="1" destOrd="0" presId="urn:microsoft.com/office/officeart/2005/8/layout/hProcess11"/>
    <dgm:cxn modelId="{EDC9939C-2EDD-4622-8A45-4FFF9D7BBF70}" type="presParOf" srcId="{8DFC283C-4B67-4F37-8F02-DA6D1A6D0F1A}" destId="{CA298264-5ADF-4E67-8D38-13BF8F3E4DEF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8129636-9A3F-452D-B5B9-0C922E78D4A6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29C7A62E-634D-49B7-A8BE-4416AA8A545F}">
      <dgm:prSet/>
      <dgm:spPr/>
      <dgm:t>
        <a:bodyPr/>
        <a:lstStyle/>
        <a:p>
          <a:pPr rtl="0"/>
          <a:r>
            <a:rPr lang="ru-RU" smtClean="0"/>
            <a:t>Через 5 лет мы планируем:</a:t>
          </a:r>
          <a:endParaRPr lang="ru-RU"/>
        </a:p>
      </dgm:t>
    </dgm:pt>
    <dgm:pt modelId="{014DC18E-EAE4-44D0-9DFF-D0C0A92B2A58}" type="parTrans" cxnId="{8A788D1F-34B6-45F2-91E7-DCAD9FE18F53}">
      <dgm:prSet/>
      <dgm:spPr/>
      <dgm:t>
        <a:bodyPr/>
        <a:lstStyle/>
        <a:p>
          <a:endParaRPr lang="ru-RU"/>
        </a:p>
      </dgm:t>
    </dgm:pt>
    <dgm:pt modelId="{0270C1DF-052E-408C-B4B3-CFFA6884B942}" type="sibTrans" cxnId="{8A788D1F-34B6-45F2-91E7-DCAD9FE18F53}">
      <dgm:prSet/>
      <dgm:spPr/>
      <dgm:t>
        <a:bodyPr/>
        <a:lstStyle/>
        <a:p>
          <a:endParaRPr lang="ru-RU"/>
        </a:p>
      </dgm:t>
    </dgm:pt>
    <dgm:pt modelId="{5E989E1D-89E9-4612-8BFE-AD5741814FBA}">
      <dgm:prSet/>
      <dgm:spPr/>
      <dgm:t>
        <a:bodyPr/>
        <a:lstStyle/>
        <a:p>
          <a:pPr rtl="0"/>
          <a:r>
            <a:rPr lang="ru-RU" smtClean="0"/>
            <a:t>– интеграцию с городскими программами развития молодёжной среды.</a:t>
          </a:r>
          <a:endParaRPr lang="ru-RU"/>
        </a:p>
      </dgm:t>
    </dgm:pt>
    <dgm:pt modelId="{01FBFD25-88BA-4387-9532-CCB7BFEC6575}" type="parTrans" cxnId="{ECAF1442-EBEA-4A4D-A466-8AA7F3EBB9D6}">
      <dgm:prSet/>
      <dgm:spPr/>
      <dgm:t>
        <a:bodyPr/>
        <a:lstStyle/>
        <a:p>
          <a:endParaRPr lang="ru-RU"/>
        </a:p>
      </dgm:t>
    </dgm:pt>
    <dgm:pt modelId="{9463C98F-A96F-47BA-A116-E6137DED25AE}" type="sibTrans" cxnId="{ECAF1442-EBEA-4A4D-A466-8AA7F3EBB9D6}">
      <dgm:prSet/>
      <dgm:spPr/>
      <dgm:t>
        <a:bodyPr/>
        <a:lstStyle/>
        <a:p>
          <a:endParaRPr lang="ru-RU"/>
        </a:p>
      </dgm:t>
    </dgm:pt>
    <dgm:pt modelId="{2B316A0D-400C-4706-9B9C-A01CDB0F1036}">
      <dgm:prSet/>
      <dgm:spPr/>
      <dgm:t>
        <a:bodyPr/>
        <a:lstStyle/>
        <a:p>
          <a:pPr rtl="0"/>
          <a:r>
            <a:rPr lang="ru-RU" dirty="0" smtClean="0"/>
            <a:t>– создание сетевого сообщества «комфортных университетов».</a:t>
          </a:r>
          <a:endParaRPr lang="ru-RU" dirty="0"/>
        </a:p>
      </dgm:t>
    </dgm:pt>
    <dgm:pt modelId="{8CC3F3C4-950F-43FA-AC83-86A5AB8440CE}" type="parTrans" cxnId="{38980B76-AE1B-446B-8EC5-48C5DD315867}">
      <dgm:prSet/>
      <dgm:spPr/>
      <dgm:t>
        <a:bodyPr/>
        <a:lstStyle/>
        <a:p>
          <a:endParaRPr lang="ru-RU"/>
        </a:p>
      </dgm:t>
    </dgm:pt>
    <dgm:pt modelId="{C03C9946-359E-4082-B0A9-BA6E7181B584}" type="sibTrans" cxnId="{38980B76-AE1B-446B-8EC5-48C5DD315867}">
      <dgm:prSet/>
      <dgm:spPr/>
      <dgm:t>
        <a:bodyPr/>
        <a:lstStyle/>
        <a:p>
          <a:endParaRPr lang="ru-RU"/>
        </a:p>
      </dgm:t>
    </dgm:pt>
    <dgm:pt modelId="{029223E3-352F-4A58-B3A6-85C0C59F1B80}" type="pres">
      <dgm:prSet presAssocID="{58129636-9A3F-452D-B5B9-0C922E78D4A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C911A3-EDFB-4E7D-93A0-2E2BA12A85D0}" type="pres">
      <dgm:prSet presAssocID="{58129636-9A3F-452D-B5B9-0C922E78D4A6}" presName="arrow" presStyleLbl="bgShp" presStyleIdx="0" presStyleCnt="1"/>
      <dgm:spPr/>
    </dgm:pt>
    <dgm:pt modelId="{8CB632E1-943C-4137-88DB-1C68812CDD58}" type="pres">
      <dgm:prSet presAssocID="{58129636-9A3F-452D-B5B9-0C922E78D4A6}" presName="points" presStyleCnt="0"/>
      <dgm:spPr/>
    </dgm:pt>
    <dgm:pt modelId="{A6DFE24F-C52B-43E8-A7D6-80DF925864C8}" type="pres">
      <dgm:prSet presAssocID="{29C7A62E-634D-49B7-A8BE-4416AA8A545F}" presName="compositeA" presStyleCnt="0"/>
      <dgm:spPr/>
    </dgm:pt>
    <dgm:pt modelId="{5BF2612A-52E3-4AA6-A20C-26245726C444}" type="pres">
      <dgm:prSet presAssocID="{29C7A62E-634D-49B7-A8BE-4416AA8A545F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892817-095E-4262-A856-B1F8B763CBEE}" type="pres">
      <dgm:prSet presAssocID="{29C7A62E-634D-49B7-A8BE-4416AA8A545F}" presName="circleA" presStyleLbl="node1" presStyleIdx="0" presStyleCnt="3"/>
      <dgm:spPr/>
    </dgm:pt>
    <dgm:pt modelId="{910DB497-95B4-44BE-B198-4877753E37A1}" type="pres">
      <dgm:prSet presAssocID="{29C7A62E-634D-49B7-A8BE-4416AA8A545F}" presName="spaceA" presStyleCnt="0"/>
      <dgm:spPr/>
    </dgm:pt>
    <dgm:pt modelId="{431237D2-D474-47E5-8E0A-C37A54C07AC1}" type="pres">
      <dgm:prSet presAssocID="{0270C1DF-052E-408C-B4B3-CFFA6884B942}" presName="space" presStyleCnt="0"/>
      <dgm:spPr/>
    </dgm:pt>
    <dgm:pt modelId="{5DED6FBA-B58D-469F-A075-FC253C401103}" type="pres">
      <dgm:prSet presAssocID="{5E989E1D-89E9-4612-8BFE-AD5741814FBA}" presName="compositeB" presStyleCnt="0"/>
      <dgm:spPr/>
    </dgm:pt>
    <dgm:pt modelId="{8790B2E4-C2C5-4F2C-8A46-3FD126A20756}" type="pres">
      <dgm:prSet presAssocID="{5E989E1D-89E9-4612-8BFE-AD5741814FBA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8F2107-63C1-4F23-97DF-2A090A48818F}" type="pres">
      <dgm:prSet presAssocID="{5E989E1D-89E9-4612-8BFE-AD5741814FBA}" presName="circleB" presStyleLbl="node1" presStyleIdx="1" presStyleCnt="3"/>
      <dgm:spPr/>
    </dgm:pt>
    <dgm:pt modelId="{4C1109F7-C6BC-45CE-A369-FF38186CF58C}" type="pres">
      <dgm:prSet presAssocID="{5E989E1D-89E9-4612-8BFE-AD5741814FBA}" presName="spaceB" presStyleCnt="0"/>
      <dgm:spPr/>
    </dgm:pt>
    <dgm:pt modelId="{FA6D5020-4C50-435E-B040-077AF37D355D}" type="pres">
      <dgm:prSet presAssocID="{9463C98F-A96F-47BA-A116-E6137DED25AE}" presName="space" presStyleCnt="0"/>
      <dgm:spPr/>
    </dgm:pt>
    <dgm:pt modelId="{D59590E5-3A5A-486A-AEED-810179476413}" type="pres">
      <dgm:prSet presAssocID="{2B316A0D-400C-4706-9B9C-A01CDB0F1036}" presName="compositeA" presStyleCnt="0"/>
      <dgm:spPr/>
    </dgm:pt>
    <dgm:pt modelId="{72EB6D5F-760B-4EFB-A520-AE7E99BC1486}" type="pres">
      <dgm:prSet presAssocID="{2B316A0D-400C-4706-9B9C-A01CDB0F1036}" presName="textA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7118A1-28B9-4962-96CC-F4264972D420}" type="pres">
      <dgm:prSet presAssocID="{2B316A0D-400C-4706-9B9C-A01CDB0F1036}" presName="circleA" presStyleLbl="node1" presStyleIdx="2" presStyleCnt="3"/>
      <dgm:spPr/>
    </dgm:pt>
    <dgm:pt modelId="{3F3AC679-0513-4AE1-BCBC-1D2A8DA6478A}" type="pres">
      <dgm:prSet presAssocID="{2B316A0D-400C-4706-9B9C-A01CDB0F1036}" presName="spaceA" presStyleCnt="0"/>
      <dgm:spPr/>
    </dgm:pt>
  </dgm:ptLst>
  <dgm:cxnLst>
    <dgm:cxn modelId="{DC0D6A33-7432-4DAB-B105-04242E8FF827}" type="presOf" srcId="{58129636-9A3F-452D-B5B9-0C922E78D4A6}" destId="{029223E3-352F-4A58-B3A6-85C0C59F1B80}" srcOrd="0" destOrd="0" presId="urn:microsoft.com/office/officeart/2005/8/layout/hProcess11"/>
    <dgm:cxn modelId="{8A788D1F-34B6-45F2-91E7-DCAD9FE18F53}" srcId="{58129636-9A3F-452D-B5B9-0C922E78D4A6}" destId="{29C7A62E-634D-49B7-A8BE-4416AA8A545F}" srcOrd="0" destOrd="0" parTransId="{014DC18E-EAE4-44D0-9DFF-D0C0A92B2A58}" sibTransId="{0270C1DF-052E-408C-B4B3-CFFA6884B942}"/>
    <dgm:cxn modelId="{EF247031-3876-4A84-AC60-15EB05049365}" type="presOf" srcId="{5E989E1D-89E9-4612-8BFE-AD5741814FBA}" destId="{8790B2E4-C2C5-4F2C-8A46-3FD126A20756}" srcOrd="0" destOrd="0" presId="urn:microsoft.com/office/officeart/2005/8/layout/hProcess11"/>
    <dgm:cxn modelId="{FEB827D2-682F-452B-8A20-A7FD008779AF}" type="presOf" srcId="{29C7A62E-634D-49B7-A8BE-4416AA8A545F}" destId="{5BF2612A-52E3-4AA6-A20C-26245726C444}" srcOrd="0" destOrd="0" presId="urn:microsoft.com/office/officeart/2005/8/layout/hProcess11"/>
    <dgm:cxn modelId="{38980B76-AE1B-446B-8EC5-48C5DD315867}" srcId="{58129636-9A3F-452D-B5B9-0C922E78D4A6}" destId="{2B316A0D-400C-4706-9B9C-A01CDB0F1036}" srcOrd="2" destOrd="0" parTransId="{8CC3F3C4-950F-43FA-AC83-86A5AB8440CE}" sibTransId="{C03C9946-359E-4082-B0A9-BA6E7181B584}"/>
    <dgm:cxn modelId="{778A102B-7E7A-4A42-93E1-B02F0793B7D0}" type="presOf" srcId="{2B316A0D-400C-4706-9B9C-A01CDB0F1036}" destId="{72EB6D5F-760B-4EFB-A520-AE7E99BC1486}" srcOrd="0" destOrd="0" presId="urn:microsoft.com/office/officeart/2005/8/layout/hProcess11"/>
    <dgm:cxn modelId="{ECAF1442-EBEA-4A4D-A466-8AA7F3EBB9D6}" srcId="{58129636-9A3F-452D-B5B9-0C922E78D4A6}" destId="{5E989E1D-89E9-4612-8BFE-AD5741814FBA}" srcOrd="1" destOrd="0" parTransId="{01FBFD25-88BA-4387-9532-CCB7BFEC6575}" sibTransId="{9463C98F-A96F-47BA-A116-E6137DED25AE}"/>
    <dgm:cxn modelId="{D24F62DB-DAD7-46C1-935C-1E92BA1BCC08}" type="presParOf" srcId="{029223E3-352F-4A58-B3A6-85C0C59F1B80}" destId="{33C911A3-EDFB-4E7D-93A0-2E2BA12A85D0}" srcOrd="0" destOrd="0" presId="urn:microsoft.com/office/officeart/2005/8/layout/hProcess11"/>
    <dgm:cxn modelId="{EDFF467D-46F6-4BC0-821C-F382602DB7C2}" type="presParOf" srcId="{029223E3-352F-4A58-B3A6-85C0C59F1B80}" destId="{8CB632E1-943C-4137-88DB-1C68812CDD58}" srcOrd="1" destOrd="0" presId="urn:microsoft.com/office/officeart/2005/8/layout/hProcess11"/>
    <dgm:cxn modelId="{D111C66B-D778-4D1A-9840-5EC97BA29961}" type="presParOf" srcId="{8CB632E1-943C-4137-88DB-1C68812CDD58}" destId="{A6DFE24F-C52B-43E8-A7D6-80DF925864C8}" srcOrd="0" destOrd="0" presId="urn:microsoft.com/office/officeart/2005/8/layout/hProcess11"/>
    <dgm:cxn modelId="{CF8F4F35-24FC-4559-BF61-B848B44820CC}" type="presParOf" srcId="{A6DFE24F-C52B-43E8-A7D6-80DF925864C8}" destId="{5BF2612A-52E3-4AA6-A20C-26245726C444}" srcOrd="0" destOrd="0" presId="urn:microsoft.com/office/officeart/2005/8/layout/hProcess11"/>
    <dgm:cxn modelId="{E3D56CA1-ACC4-4EFE-AB58-075E1009FC62}" type="presParOf" srcId="{A6DFE24F-C52B-43E8-A7D6-80DF925864C8}" destId="{22892817-095E-4262-A856-B1F8B763CBEE}" srcOrd="1" destOrd="0" presId="urn:microsoft.com/office/officeart/2005/8/layout/hProcess11"/>
    <dgm:cxn modelId="{0450AF0B-15DA-4C9B-A08A-BC88D83367F4}" type="presParOf" srcId="{A6DFE24F-C52B-43E8-A7D6-80DF925864C8}" destId="{910DB497-95B4-44BE-B198-4877753E37A1}" srcOrd="2" destOrd="0" presId="urn:microsoft.com/office/officeart/2005/8/layout/hProcess11"/>
    <dgm:cxn modelId="{4418E36C-489E-40BE-A8A0-1CA7FE70600E}" type="presParOf" srcId="{8CB632E1-943C-4137-88DB-1C68812CDD58}" destId="{431237D2-D474-47E5-8E0A-C37A54C07AC1}" srcOrd="1" destOrd="0" presId="urn:microsoft.com/office/officeart/2005/8/layout/hProcess11"/>
    <dgm:cxn modelId="{DF37C64F-1D34-440C-84FA-29B8BEB27622}" type="presParOf" srcId="{8CB632E1-943C-4137-88DB-1C68812CDD58}" destId="{5DED6FBA-B58D-469F-A075-FC253C401103}" srcOrd="2" destOrd="0" presId="urn:microsoft.com/office/officeart/2005/8/layout/hProcess11"/>
    <dgm:cxn modelId="{4422F890-CB75-4F01-9568-524D424318D3}" type="presParOf" srcId="{5DED6FBA-B58D-469F-A075-FC253C401103}" destId="{8790B2E4-C2C5-4F2C-8A46-3FD126A20756}" srcOrd="0" destOrd="0" presId="urn:microsoft.com/office/officeart/2005/8/layout/hProcess11"/>
    <dgm:cxn modelId="{9F37AAE5-02F5-4736-8CBB-B30275ACB22B}" type="presParOf" srcId="{5DED6FBA-B58D-469F-A075-FC253C401103}" destId="{9E8F2107-63C1-4F23-97DF-2A090A48818F}" srcOrd="1" destOrd="0" presId="urn:microsoft.com/office/officeart/2005/8/layout/hProcess11"/>
    <dgm:cxn modelId="{B84B4D51-0809-49AC-855E-BEF016D2EA80}" type="presParOf" srcId="{5DED6FBA-B58D-469F-A075-FC253C401103}" destId="{4C1109F7-C6BC-45CE-A369-FF38186CF58C}" srcOrd="2" destOrd="0" presId="urn:microsoft.com/office/officeart/2005/8/layout/hProcess11"/>
    <dgm:cxn modelId="{CB5112EE-D889-4AFE-84A5-07BCA8A4F890}" type="presParOf" srcId="{8CB632E1-943C-4137-88DB-1C68812CDD58}" destId="{FA6D5020-4C50-435E-B040-077AF37D355D}" srcOrd="3" destOrd="0" presId="urn:microsoft.com/office/officeart/2005/8/layout/hProcess11"/>
    <dgm:cxn modelId="{45547DE2-51A2-4B2C-BBED-543FF10543A8}" type="presParOf" srcId="{8CB632E1-943C-4137-88DB-1C68812CDD58}" destId="{D59590E5-3A5A-486A-AEED-810179476413}" srcOrd="4" destOrd="0" presId="urn:microsoft.com/office/officeart/2005/8/layout/hProcess11"/>
    <dgm:cxn modelId="{928956CC-63B5-422B-B793-7F13D15587F3}" type="presParOf" srcId="{D59590E5-3A5A-486A-AEED-810179476413}" destId="{72EB6D5F-760B-4EFB-A520-AE7E99BC1486}" srcOrd="0" destOrd="0" presId="urn:microsoft.com/office/officeart/2005/8/layout/hProcess11"/>
    <dgm:cxn modelId="{575F4C3D-191C-48A0-B6E7-6AE144682EEC}" type="presParOf" srcId="{D59590E5-3A5A-486A-AEED-810179476413}" destId="{F87118A1-28B9-4962-96CC-F4264972D420}" srcOrd="1" destOrd="0" presId="urn:microsoft.com/office/officeart/2005/8/layout/hProcess11"/>
    <dgm:cxn modelId="{999FE3F3-27E0-4CA2-9435-40343D0DA5D0}" type="presParOf" srcId="{D59590E5-3A5A-486A-AEED-810179476413}" destId="{3F3AC679-0513-4AE1-BCBC-1D2A8DA6478A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FCDA4D-861C-497C-BF68-79B7837833CA}">
      <dsp:nvSpPr>
        <dsp:cNvPr id="0" name=""/>
        <dsp:cNvSpPr/>
      </dsp:nvSpPr>
      <dsp:spPr>
        <a:xfrm>
          <a:off x="0" y="159662"/>
          <a:ext cx="8280920" cy="19889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Проектирование и реализация комплекса мероприятий, направленных на формирование качественного контингента абитуриентов Университета, путем внедрения высокотехнологичной экосистемы комфортной среды. Проект направлен на формирование комплексной экосистемы комфорта в университете как ключевого фактора привлечения и удержания высокомотивированных абитуриентов. В условиях растущей конкуренции между вузами создание благоприятной среды становится не просто преимуществом, а стратегической необходимостью</a:t>
          </a:r>
          <a:endParaRPr lang="ru-RU" sz="1700" kern="1200" dirty="0"/>
        </a:p>
      </dsp:txBody>
      <dsp:txXfrm>
        <a:off x="97095" y="256757"/>
        <a:ext cx="8086730" cy="17948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262360-0551-4F5C-886A-5132EC19792B}">
      <dsp:nvSpPr>
        <dsp:cNvPr id="0" name=""/>
        <dsp:cNvSpPr/>
      </dsp:nvSpPr>
      <dsp:spPr>
        <a:xfrm>
          <a:off x="631870" y="0"/>
          <a:ext cx="7161195" cy="410445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0743D2-4B5F-43BD-8B69-F551B1AD2B17}">
      <dsp:nvSpPr>
        <dsp:cNvPr id="0" name=""/>
        <dsp:cNvSpPr/>
      </dsp:nvSpPr>
      <dsp:spPr>
        <a:xfrm>
          <a:off x="719" y="1231336"/>
          <a:ext cx="1153903" cy="16417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smtClean="0"/>
            <a:t>Проект направлен на:</a:t>
          </a:r>
          <a:endParaRPr lang="ru-RU" sz="1000" kern="1200"/>
        </a:p>
      </dsp:txBody>
      <dsp:txXfrm>
        <a:off x="57048" y="1287665"/>
        <a:ext cx="1041245" cy="1529124"/>
      </dsp:txXfrm>
    </dsp:sp>
    <dsp:sp modelId="{D05B02AF-41D2-4C08-B3B0-CB114BDCB7DE}">
      <dsp:nvSpPr>
        <dsp:cNvPr id="0" name=""/>
        <dsp:cNvSpPr/>
      </dsp:nvSpPr>
      <dsp:spPr>
        <a:xfrm>
          <a:off x="1212318" y="1231336"/>
          <a:ext cx="1153903" cy="16417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smtClean="0"/>
            <a:t>а) проведение аудита текущей инфраструктуры и сервисов вуза;</a:t>
          </a:r>
          <a:endParaRPr lang="ru-RU" sz="1000" kern="1200"/>
        </a:p>
      </dsp:txBody>
      <dsp:txXfrm>
        <a:off x="1268647" y="1287665"/>
        <a:ext cx="1041245" cy="1529124"/>
      </dsp:txXfrm>
    </dsp:sp>
    <dsp:sp modelId="{7FC32451-19AC-464A-9184-1463FCA11EEA}">
      <dsp:nvSpPr>
        <dsp:cNvPr id="0" name=""/>
        <dsp:cNvSpPr/>
      </dsp:nvSpPr>
      <dsp:spPr>
        <a:xfrm>
          <a:off x="2423917" y="1231336"/>
          <a:ext cx="1153903" cy="16417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smtClean="0"/>
            <a:t>б) выявление ключевых потребностей и ожиданий целевой аудитории;</a:t>
          </a:r>
          <a:endParaRPr lang="ru-RU" sz="1000" kern="1200"/>
        </a:p>
      </dsp:txBody>
      <dsp:txXfrm>
        <a:off x="2480246" y="1287665"/>
        <a:ext cx="1041245" cy="1529124"/>
      </dsp:txXfrm>
    </dsp:sp>
    <dsp:sp modelId="{DDBD60B8-5F6D-45FD-BA4A-8879E4AC8CF3}">
      <dsp:nvSpPr>
        <dsp:cNvPr id="0" name=""/>
        <dsp:cNvSpPr/>
      </dsp:nvSpPr>
      <dsp:spPr>
        <a:xfrm>
          <a:off x="3635516" y="1231336"/>
          <a:ext cx="1153903" cy="16417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в) разработку модели экосистемы комфорта с чёткими метриками;</a:t>
          </a:r>
          <a:endParaRPr lang="ru-RU" sz="1000" kern="1200" dirty="0"/>
        </a:p>
      </dsp:txBody>
      <dsp:txXfrm>
        <a:off x="3691845" y="1287665"/>
        <a:ext cx="1041245" cy="1529124"/>
      </dsp:txXfrm>
    </dsp:sp>
    <dsp:sp modelId="{2BBE4066-AADD-4B14-B1F8-C63DC3209A37}">
      <dsp:nvSpPr>
        <dsp:cNvPr id="0" name=""/>
        <dsp:cNvSpPr/>
      </dsp:nvSpPr>
      <dsp:spPr>
        <a:xfrm>
          <a:off x="4847114" y="1231336"/>
          <a:ext cx="1153903" cy="16417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smtClean="0"/>
            <a:t>г) внедрение комплексов мер по улучшению условий обучения и проживания;</a:t>
          </a:r>
          <a:endParaRPr lang="ru-RU" sz="1000" kern="1200"/>
        </a:p>
      </dsp:txBody>
      <dsp:txXfrm>
        <a:off x="4903443" y="1287665"/>
        <a:ext cx="1041245" cy="1529124"/>
      </dsp:txXfrm>
    </dsp:sp>
    <dsp:sp modelId="{01BF428F-1823-4F25-BB8C-893533B37F8A}">
      <dsp:nvSpPr>
        <dsp:cNvPr id="0" name=""/>
        <dsp:cNvSpPr/>
      </dsp:nvSpPr>
      <dsp:spPr>
        <a:xfrm>
          <a:off x="6058713" y="1231336"/>
          <a:ext cx="1153903" cy="16417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smtClean="0"/>
            <a:t>д) создание системы мониторинга и обратной связи;</a:t>
          </a:r>
          <a:endParaRPr lang="ru-RU" sz="1000" kern="1200"/>
        </a:p>
      </dsp:txBody>
      <dsp:txXfrm>
        <a:off x="6115042" y="1287665"/>
        <a:ext cx="1041245" cy="1529124"/>
      </dsp:txXfrm>
    </dsp:sp>
    <dsp:sp modelId="{BA1FAD1D-FE92-46C4-9B5B-F59F1FE9D52A}">
      <dsp:nvSpPr>
        <dsp:cNvPr id="0" name=""/>
        <dsp:cNvSpPr/>
      </dsp:nvSpPr>
      <dsp:spPr>
        <a:xfrm>
          <a:off x="7270312" y="1231336"/>
          <a:ext cx="1153903" cy="16417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smtClean="0"/>
            <a:t>е) обеспечение интеграцией всех элементов экосистемы в единую среду.</a:t>
          </a:r>
          <a:endParaRPr lang="ru-RU" sz="1000" kern="1200"/>
        </a:p>
      </dsp:txBody>
      <dsp:txXfrm>
        <a:off x="7326641" y="1287665"/>
        <a:ext cx="1041245" cy="15291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613DA5-0F20-4772-9B9A-2E1A75576CC4}">
      <dsp:nvSpPr>
        <dsp:cNvPr id="0" name=""/>
        <dsp:cNvSpPr/>
      </dsp:nvSpPr>
      <dsp:spPr>
        <a:xfrm>
          <a:off x="0" y="0"/>
          <a:ext cx="2031324" cy="203132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F12586-F60F-4FF0-BB98-4AEADBB358AB}">
      <dsp:nvSpPr>
        <dsp:cNvPr id="0" name=""/>
        <dsp:cNvSpPr/>
      </dsp:nvSpPr>
      <dsp:spPr>
        <a:xfrm>
          <a:off x="1015662" y="0"/>
          <a:ext cx="7265257" cy="20313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Современные абитуриенты предъявляют высокие требования к условиям обучения:</a:t>
          </a:r>
          <a:endParaRPr lang="ru-RU" sz="1100" kern="1200"/>
        </a:p>
      </dsp:txBody>
      <dsp:txXfrm>
        <a:off x="1015662" y="0"/>
        <a:ext cx="7265257" cy="253916"/>
      </dsp:txXfrm>
    </dsp:sp>
    <dsp:sp modelId="{FDD49AF8-2866-4519-A434-551875C9E14C}">
      <dsp:nvSpPr>
        <dsp:cNvPr id="0" name=""/>
        <dsp:cNvSpPr/>
      </dsp:nvSpPr>
      <dsp:spPr>
        <a:xfrm>
          <a:off x="177741" y="253916"/>
          <a:ext cx="1675842" cy="167584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CEE993-F9A0-4699-89DE-053008279DA3}">
      <dsp:nvSpPr>
        <dsp:cNvPr id="0" name=""/>
        <dsp:cNvSpPr/>
      </dsp:nvSpPr>
      <dsp:spPr>
        <a:xfrm>
          <a:off x="1015662" y="253916"/>
          <a:ext cx="7265257" cy="167584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– развитая материально-техническая база;</a:t>
          </a:r>
          <a:endParaRPr lang="ru-RU" sz="1100" kern="1200"/>
        </a:p>
      </dsp:txBody>
      <dsp:txXfrm>
        <a:off x="1015662" y="253916"/>
        <a:ext cx="7265257" cy="253916"/>
      </dsp:txXfrm>
    </dsp:sp>
    <dsp:sp modelId="{404DE985-DC0F-4182-83C1-D4BE3016783E}">
      <dsp:nvSpPr>
        <dsp:cNvPr id="0" name=""/>
        <dsp:cNvSpPr/>
      </dsp:nvSpPr>
      <dsp:spPr>
        <a:xfrm>
          <a:off x="355482" y="507832"/>
          <a:ext cx="1320359" cy="132035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6E8CD8-F20F-4687-815A-EEECD69B0614}">
      <dsp:nvSpPr>
        <dsp:cNvPr id="0" name=""/>
        <dsp:cNvSpPr/>
      </dsp:nvSpPr>
      <dsp:spPr>
        <a:xfrm>
          <a:off x="1015662" y="507832"/>
          <a:ext cx="7265257" cy="132035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– комфортная инфраструктура;</a:t>
          </a:r>
          <a:endParaRPr lang="ru-RU" sz="1100" kern="1200"/>
        </a:p>
      </dsp:txBody>
      <dsp:txXfrm>
        <a:off x="1015662" y="507832"/>
        <a:ext cx="7265257" cy="253914"/>
      </dsp:txXfrm>
    </dsp:sp>
    <dsp:sp modelId="{919CE59E-7C53-484B-8902-425910FAE1E0}">
      <dsp:nvSpPr>
        <dsp:cNvPr id="0" name=""/>
        <dsp:cNvSpPr/>
      </dsp:nvSpPr>
      <dsp:spPr>
        <a:xfrm>
          <a:off x="533222" y="761746"/>
          <a:ext cx="964879" cy="96487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12E81B-8AD0-4539-A0E2-9CD3439B8150}">
      <dsp:nvSpPr>
        <dsp:cNvPr id="0" name=""/>
        <dsp:cNvSpPr/>
      </dsp:nvSpPr>
      <dsp:spPr>
        <a:xfrm>
          <a:off x="1015662" y="761746"/>
          <a:ext cx="7265257" cy="96487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– цифровая среда и IT-сервисы;</a:t>
          </a:r>
          <a:endParaRPr lang="ru-RU" sz="1100" kern="1200"/>
        </a:p>
      </dsp:txBody>
      <dsp:txXfrm>
        <a:off x="1015662" y="761746"/>
        <a:ext cx="7265257" cy="253916"/>
      </dsp:txXfrm>
    </dsp:sp>
    <dsp:sp modelId="{34C16107-2E16-48A1-9462-97069C05F05A}">
      <dsp:nvSpPr>
        <dsp:cNvPr id="0" name=""/>
        <dsp:cNvSpPr/>
      </dsp:nvSpPr>
      <dsp:spPr>
        <a:xfrm>
          <a:off x="710964" y="1015663"/>
          <a:ext cx="609396" cy="60939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A09B20-4D12-4AFE-998C-17D7F1DA9008}">
      <dsp:nvSpPr>
        <dsp:cNvPr id="0" name=""/>
        <dsp:cNvSpPr/>
      </dsp:nvSpPr>
      <dsp:spPr>
        <a:xfrm>
          <a:off x="1015662" y="1015663"/>
          <a:ext cx="7265257" cy="60939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– возможности для самореализации вне учебной деятельности;</a:t>
          </a:r>
          <a:endParaRPr lang="ru-RU" sz="1100" kern="1200"/>
        </a:p>
      </dsp:txBody>
      <dsp:txXfrm>
        <a:off x="1015662" y="1015663"/>
        <a:ext cx="7265257" cy="253916"/>
      </dsp:txXfrm>
    </dsp:sp>
    <dsp:sp modelId="{A004FFE6-259E-4AEF-8160-973696749BEC}">
      <dsp:nvSpPr>
        <dsp:cNvPr id="0" name=""/>
        <dsp:cNvSpPr/>
      </dsp:nvSpPr>
      <dsp:spPr>
        <a:xfrm>
          <a:off x="888705" y="1269579"/>
          <a:ext cx="253914" cy="25391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565BC8-0C13-4CA5-99E3-D6E97439A983}">
      <dsp:nvSpPr>
        <dsp:cNvPr id="0" name=""/>
        <dsp:cNvSpPr/>
      </dsp:nvSpPr>
      <dsp:spPr>
        <a:xfrm>
          <a:off x="1015662" y="1269579"/>
          <a:ext cx="7265257" cy="25391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– психологическая безопасность и поддержка.</a:t>
          </a:r>
          <a:endParaRPr lang="ru-RU" sz="1100" kern="1200"/>
        </a:p>
      </dsp:txBody>
      <dsp:txXfrm>
        <a:off x="1015662" y="1269579"/>
        <a:ext cx="7265257" cy="2539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9A7A8-C889-4645-A719-CEB7377ED3E6}">
      <dsp:nvSpPr>
        <dsp:cNvPr id="0" name=""/>
        <dsp:cNvSpPr/>
      </dsp:nvSpPr>
      <dsp:spPr>
        <a:xfrm>
          <a:off x="2318" y="600"/>
          <a:ext cx="4747890" cy="2889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accent6"/>
              </a:solidFill>
            </a:rPr>
            <a:t>Отсутствие системной работы в этих направлениях ведёт к:</a:t>
          </a:r>
          <a:endParaRPr lang="ru-RU" sz="1400" kern="1200" dirty="0">
            <a:solidFill>
              <a:schemeClr val="accent6"/>
            </a:solidFill>
          </a:endParaRPr>
        </a:p>
      </dsp:txBody>
      <dsp:txXfrm>
        <a:off x="16423" y="14705"/>
        <a:ext cx="4719680" cy="260736"/>
      </dsp:txXfrm>
    </dsp:sp>
    <dsp:sp modelId="{D6DAF820-BB05-4CAA-9B7A-45DA3FE943D4}">
      <dsp:nvSpPr>
        <dsp:cNvPr id="0" name=""/>
        <dsp:cNvSpPr/>
      </dsp:nvSpPr>
      <dsp:spPr>
        <a:xfrm>
          <a:off x="2318" y="303994"/>
          <a:ext cx="4747890" cy="2889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– снижению конкурентоспособности вуза;</a:t>
          </a:r>
          <a:endParaRPr lang="ru-RU" sz="1400" kern="1200" dirty="0"/>
        </a:p>
      </dsp:txBody>
      <dsp:txXfrm>
        <a:off x="16423" y="318099"/>
        <a:ext cx="4719680" cy="260736"/>
      </dsp:txXfrm>
    </dsp:sp>
    <dsp:sp modelId="{9EC119FF-C1D7-4ADA-9916-F32657AEF975}">
      <dsp:nvSpPr>
        <dsp:cNvPr id="0" name=""/>
        <dsp:cNvSpPr/>
      </dsp:nvSpPr>
      <dsp:spPr>
        <a:xfrm>
          <a:off x="2318" y="607388"/>
          <a:ext cx="4747890" cy="2889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– оттоку талантливых абитуриентов;</a:t>
          </a:r>
          <a:endParaRPr lang="ru-RU" sz="1400" kern="1200" dirty="0"/>
        </a:p>
      </dsp:txBody>
      <dsp:txXfrm>
        <a:off x="16423" y="621493"/>
        <a:ext cx="4719680" cy="260736"/>
      </dsp:txXfrm>
    </dsp:sp>
    <dsp:sp modelId="{64F03716-BBFC-4361-A9B1-090D23383413}">
      <dsp:nvSpPr>
        <dsp:cNvPr id="0" name=""/>
        <dsp:cNvSpPr/>
      </dsp:nvSpPr>
      <dsp:spPr>
        <a:xfrm>
          <a:off x="2318" y="910781"/>
          <a:ext cx="4747890" cy="2889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– ухудшению репутации образовательного учреждения.</a:t>
          </a:r>
          <a:endParaRPr lang="ru-RU" sz="1400" kern="1200"/>
        </a:p>
      </dsp:txBody>
      <dsp:txXfrm>
        <a:off x="16423" y="924886"/>
        <a:ext cx="4719680" cy="2607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DD55F7-47C3-4BD1-BBA7-4436EE695AEA}">
      <dsp:nvSpPr>
        <dsp:cNvPr id="0" name=""/>
        <dsp:cNvSpPr/>
      </dsp:nvSpPr>
      <dsp:spPr>
        <a:xfrm>
          <a:off x="0" y="648072"/>
          <a:ext cx="8280920" cy="864096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F572AD-FF3E-418C-B729-BD246A802309}">
      <dsp:nvSpPr>
        <dsp:cNvPr id="0" name=""/>
        <dsp:cNvSpPr/>
      </dsp:nvSpPr>
      <dsp:spPr>
        <a:xfrm>
          <a:off x="3639" y="0"/>
          <a:ext cx="2401790" cy="864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Через 1 год мы планируем:</a:t>
          </a:r>
          <a:endParaRPr lang="ru-RU" sz="1400" kern="1200" dirty="0"/>
        </a:p>
      </dsp:txBody>
      <dsp:txXfrm>
        <a:off x="3639" y="0"/>
        <a:ext cx="2401790" cy="864096"/>
      </dsp:txXfrm>
    </dsp:sp>
    <dsp:sp modelId="{791ABC71-42E5-4D42-8014-5A4DE8B9523E}">
      <dsp:nvSpPr>
        <dsp:cNvPr id="0" name=""/>
        <dsp:cNvSpPr/>
      </dsp:nvSpPr>
      <dsp:spPr>
        <a:xfrm>
          <a:off x="1096522" y="972108"/>
          <a:ext cx="216024" cy="2160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50CE58-FE25-4E72-969F-A950F08C17A8}">
      <dsp:nvSpPr>
        <dsp:cNvPr id="0" name=""/>
        <dsp:cNvSpPr/>
      </dsp:nvSpPr>
      <dsp:spPr>
        <a:xfrm>
          <a:off x="2525518" y="1296144"/>
          <a:ext cx="2401790" cy="864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– тиражирование модели в филиалах вуза;</a:t>
          </a:r>
          <a:endParaRPr lang="ru-RU" sz="1400" kern="1200" dirty="0"/>
        </a:p>
      </dsp:txBody>
      <dsp:txXfrm>
        <a:off x="2525518" y="1296144"/>
        <a:ext cx="2401790" cy="864096"/>
      </dsp:txXfrm>
    </dsp:sp>
    <dsp:sp modelId="{E5733936-956A-4A8D-BAEE-1DC6C83F3016}">
      <dsp:nvSpPr>
        <dsp:cNvPr id="0" name=""/>
        <dsp:cNvSpPr/>
      </dsp:nvSpPr>
      <dsp:spPr>
        <a:xfrm>
          <a:off x="3618402" y="972108"/>
          <a:ext cx="216024" cy="2160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8A412E-7448-41EE-9EE0-DC5EF6C472AE}">
      <dsp:nvSpPr>
        <dsp:cNvPr id="0" name=""/>
        <dsp:cNvSpPr/>
      </dsp:nvSpPr>
      <dsp:spPr>
        <a:xfrm>
          <a:off x="5047398" y="0"/>
          <a:ext cx="2401790" cy="864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– разработку стандарта экосистемы комфорта для вузов РФ;</a:t>
          </a:r>
          <a:endParaRPr lang="ru-RU" sz="1400" kern="1200" dirty="0"/>
        </a:p>
      </dsp:txBody>
      <dsp:txXfrm>
        <a:off x="5047398" y="0"/>
        <a:ext cx="2401790" cy="864096"/>
      </dsp:txXfrm>
    </dsp:sp>
    <dsp:sp modelId="{762EDDB4-9992-4D05-9ABA-1833334125AE}">
      <dsp:nvSpPr>
        <dsp:cNvPr id="0" name=""/>
        <dsp:cNvSpPr/>
      </dsp:nvSpPr>
      <dsp:spPr>
        <a:xfrm>
          <a:off x="6140281" y="972108"/>
          <a:ext cx="216024" cy="2160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C911A3-EDFB-4E7D-93A0-2E2BA12A85D0}">
      <dsp:nvSpPr>
        <dsp:cNvPr id="0" name=""/>
        <dsp:cNvSpPr/>
      </dsp:nvSpPr>
      <dsp:spPr>
        <a:xfrm>
          <a:off x="0" y="712879"/>
          <a:ext cx="8280920" cy="950505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F2612A-52E3-4AA6-A20C-26245726C444}">
      <dsp:nvSpPr>
        <dsp:cNvPr id="0" name=""/>
        <dsp:cNvSpPr/>
      </dsp:nvSpPr>
      <dsp:spPr>
        <a:xfrm>
          <a:off x="3639" y="0"/>
          <a:ext cx="2401790" cy="950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Через 5 лет мы планируем:</a:t>
          </a:r>
          <a:endParaRPr lang="ru-RU" sz="1400" kern="1200"/>
        </a:p>
      </dsp:txBody>
      <dsp:txXfrm>
        <a:off x="3639" y="0"/>
        <a:ext cx="2401790" cy="950505"/>
      </dsp:txXfrm>
    </dsp:sp>
    <dsp:sp modelId="{22892817-095E-4262-A856-B1F8B763CBEE}">
      <dsp:nvSpPr>
        <dsp:cNvPr id="0" name=""/>
        <dsp:cNvSpPr/>
      </dsp:nvSpPr>
      <dsp:spPr>
        <a:xfrm>
          <a:off x="1085721" y="1069318"/>
          <a:ext cx="237626" cy="2376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0B2E4-C2C5-4F2C-8A46-3FD126A20756}">
      <dsp:nvSpPr>
        <dsp:cNvPr id="0" name=""/>
        <dsp:cNvSpPr/>
      </dsp:nvSpPr>
      <dsp:spPr>
        <a:xfrm>
          <a:off x="2525518" y="1425758"/>
          <a:ext cx="2401790" cy="950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– интеграцию с городскими программами развития молодёжной среды.</a:t>
          </a:r>
          <a:endParaRPr lang="ru-RU" sz="1400" kern="1200"/>
        </a:p>
      </dsp:txBody>
      <dsp:txXfrm>
        <a:off x="2525518" y="1425758"/>
        <a:ext cx="2401790" cy="950505"/>
      </dsp:txXfrm>
    </dsp:sp>
    <dsp:sp modelId="{9E8F2107-63C1-4F23-97DF-2A090A48818F}">
      <dsp:nvSpPr>
        <dsp:cNvPr id="0" name=""/>
        <dsp:cNvSpPr/>
      </dsp:nvSpPr>
      <dsp:spPr>
        <a:xfrm>
          <a:off x="3607600" y="1069318"/>
          <a:ext cx="237626" cy="2376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EB6D5F-760B-4EFB-A520-AE7E99BC1486}">
      <dsp:nvSpPr>
        <dsp:cNvPr id="0" name=""/>
        <dsp:cNvSpPr/>
      </dsp:nvSpPr>
      <dsp:spPr>
        <a:xfrm>
          <a:off x="5047398" y="0"/>
          <a:ext cx="2401790" cy="950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– создание сетевого сообщества «комфортных университетов».</a:t>
          </a:r>
          <a:endParaRPr lang="ru-RU" sz="1400" kern="1200" dirty="0"/>
        </a:p>
      </dsp:txBody>
      <dsp:txXfrm>
        <a:off x="5047398" y="0"/>
        <a:ext cx="2401790" cy="950505"/>
      </dsp:txXfrm>
    </dsp:sp>
    <dsp:sp modelId="{F87118A1-28B9-4962-96CC-F4264972D420}">
      <dsp:nvSpPr>
        <dsp:cNvPr id="0" name=""/>
        <dsp:cNvSpPr/>
      </dsp:nvSpPr>
      <dsp:spPr>
        <a:xfrm>
          <a:off x="6129480" y="1069318"/>
          <a:ext cx="237626" cy="2376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1470C-F8AE-4A4A-9354-A2E8EB89C3E5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DE8E2-5DDB-43A4-A322-3E9E9A4698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0312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3572E-A866-4F86-9457-39F727070E7C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F6801-8C13-43B5-9E30-194F99F124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78842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F6801-8C13-43B5-9E30-194F99F124AB}" type="slidenum">
              <a:rPr lang="ru-RU" smtClean="0"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524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F6801-8C13-43B5-9E30-194F99F124AB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524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C461-FBCE-4836-96CA-36FDD5733A7A}" type="datetime1">
              <a:rPr lang="ru-RU" smtClean="0"/>
              <a:t>28.11.2025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7CC0E-E5E8-46F0-83C9-11FC5CEA94CA}" type="datetime1">
              <a:rPr lang="ru-RU" smtClean="0"/>
              <a:t>28.11.2025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7A90C-BD17-4484-8682-6B6A42985DC2}" type="datetime1">
              <a:rPr lang="ru-RU" smtClean="0"/>
              <a:t>28.11.2025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C4D9-EB74-4A36-AA8F-916B0791638C}" type="datetime1">
              <a:rPr lang="ru-RU" smtClean="0"/>
              <a:t>28.11.2025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17F4-74CD-4892-BB80-D2E18B99A948}" type="datetime1">
              <a:rPr lang="ru-RU" smtClean="0"/>
              <a:t>28.11.2025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E5036-6D9F-47B6-885B-B565988613EF}" type="datetime1">
              <a:rPr lang="ru-RU" smtClean="0"/>
              <a:t>28.11.2025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7FF7-392C-4B97-996F-290AF7A99FB6}" type="datetime1">
              <a:rPr lang="ru-RU" smtClean="0"/>
              <a:t>28.11.2025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8C22-EC82-412C-A052-1466E3FF38F1}" type="datetime1">
              <a:rPr lang="ru-RU" smtClean="0"/>
              <a:t>28.11.2025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0D76E-F278-4871-B893-5B4E8488D660}" type="datetime1">
              <a:rPr lang="ru-RU" smtClean="0"/>
              <a:t>28.11.2025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FD9CC-2809-4136-A466-982A6AA8D0A0}" type="datetime1">
              <a:rPr lang="ru-RU" smtClean="0"/>
              <a:t>28.11.2025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72720-6007-428A-A676-CEC501022375}" type="datetime1">
              <a:rPr lang="ru-RU" smtClean="0"/>
              <a:t>28.11.2025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7039E-CF2B-4422-92FB-23BACD22BCA9}" type="datetime1">
              <a:rPr lang="ru-RU" smtClean="0"/>
              <a:t>28.11.2025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491630"/>
            <a:ext cx="8424936" cy="72008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Акселерационная программа «Вызовы будущего»</a:t>
            </a:r>
            <a:endParaRPr lang="ru-RU" sz="28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 descr="C:\РАБОТА\РГУ ЭМБЛЕМА ФОТО\РГУ лого вектор.png"/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59403"/>
            <a:ext cx="2059012" cy="89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baku\Downloads\Лого_ПУТП_web - черный-RGB-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8" y="102609"/>
            <a:ext cx="1512168" cy="121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6262"/>
            <a:ext cx="1944216" cy="744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2303748" y="2165503"/>
            <a:ext cx="471652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«Экосистема комфорта: путь к качественному контингенту абитуриентов в современном университете»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430481" y="3219822"/>
            <a:ext cx="8424936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Лидер </a:t>
            </a:r>
            <a:r>
              <a:rPr lang="ru-RU" sz="20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стартап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-проекта: Агафонов Егор</a:t>
            </a:r>
            <a:endParaRPr lang="ru-RU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Наставник </a:t>
            </a:r>
            <a:r>
              <a:rPr lang="ru-RU" sz="2000" dirty="0" err="1">
                <a:solidFill>
                  <a:schemeClr val="tx1"/>
                </a:solidFill>
                <a:latin typeface="Arial Narrow" panose="020B0606020202030204" pitchFamily="34" charset="0"/>
              </a:rPr>
              <a:t>стартап</a:t>
            </a:r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-проекта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: Родионов Алексей Игоревич</a:t>
            </a:r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algn="l"/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430481" y="3579862"/>
            <a:ext cx="8424936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3239852" y="4587974"/>
            <a:ext cx="2520280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Рязань, 2025</a:t>
            </a:r>
            <a:endParaRPr lang="ru-RU" sz="18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45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2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9548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ПРОБЛЕМА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812696126"/>
              </p:ext>
            </p:extLst>
          </p:nvPr>
        </p:nvGraphicFramePr>
        <p:xfrm>
          <a:off x="323528" y="1174373"/>
          <a:ext cx="8280920" cy="2308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957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3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9548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РЕШЕНИЕ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328780812"/>
              </p:ext>
            </p:extLst>
          </p:nvPr>
        </p:nvGraphicFramePr>
        <p:xfrm>
          <a:off x="323528" y="555526"/>
          <a:ext cx="8424936" cy="4104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112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4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9548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АКТУАЛЬНОСТЬ ПРОЕКТА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51520" y="1181313"/>
          <a:ext cx="8280920" cy="2031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4061431813"/>
              </p:ext>
            </p:extLst>
          </p:nvPr>
        </p:nvGraphicFramePr>
        <p:xfrm>
          <a:off x="2123728" y="3363838"/>
          <a:ext cx="4752528" cy="1200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27266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5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51470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РЫНОК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765459"/>
            <a:ext cx="828092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Для нашего проекта мы выбрали рынок </a:t>
            </a:r>
            <a:r>
              <a:rPr lang="en-US" sz="1600" dirty="0" smtClean="0"/>
              <a:t>G2C</a:t>
            </a:r>
            <a:r>
              <a:rPr lang="ru-RU" sz="1600" dirty="0" smtClean="0"/>
              <a:t>. Поскольку наш проект направлен на:</a:t>
            </a:r>
          </a:p>
          <a:p>
            <a:r>
              <a:rPr lang="ru-RU" sz="1600" dirty="0" smtClean="0"/>
              <a:t> </a:t>
            </a:r>
            <a:r>
              <a:rPr lang="ru-RU" sz="1600" b="1" i="1" dirty="0"/>
              <a:t>1. Физическая среда:</a:t>
            </a:r>
            <a:endParaRPr lang="ru-RU" sz="1600" dirty="0"/>
          </a:p>
          <a:p>
            <a:r>
              <a:rPr lang="ru-RU" sz="1600" dirty="0"/>
              <a:t>– современные учебные корпуса и лаборатории;</a:t>
            </a:r>
          </a:p>
          <a:p>
            <a:r>
              <a:rPr lang="ru-RU" sz="1600" dirty="0"/>
              <a:t>– общежития с повышенным уровнем комфорта;</a:t>
            </a:r>
          </a:p>
          <a:p>
            <a:r>
              <a:rPr lang="ru-RU" sz="1600" dirty="0"/>
              <a:t>– зоны отдыха и </a:t>
            </a:r>
            <a:r>
              <a:rPr lang="ru-RU" sz="1600" dirty="0" err="1"/>
              <a:t>коворкинги</a:t>
            </a:r>
            <a:r>
              <a:rPr lang="ru-RU" sz="1600" dirty="0"/>
              <a:t>;</a:t>
            </a:r>
          </a:p>
          <a:p>
            <a:r>
              <a:rPr lang="ru-RU" sz="1600" dirty="0"/>
              <a:t>– спортивные и оздоровительные комплексы.</a:t>
            </a:r>
          </a:p>
          <a:p>
            <a:r>
              <a:rPr lang="ru-RU" sz="1600" b="1" i="1" dirty="0"/>
              <a:t>2. Цифровая среда:</a:t>
            </a:r>
            <a:endParaRPr lang="ru-RU" sz="1600" dirty="0"/>
          </a:p>
          <a:p>
            <a:r>
              <a:rPr lang="ru-RU" sz="1600" dirty="0"/>
              <a:t>– единый портал для студентов и абитуриентов;</a:t>
            </a:r>
          </a:p>
          <a:p>
            <a:r>
              <a:rPr lang="ru-RU" sz="1600" dirty="0"/>
              <a:t>– мобильное приложение с сервисами вуза;</a:t>
            </a:r>
          </a:p>
          <a:p>
            <a:r>
              <a:rPr lang="ru-RU" sz="1600" dirty="0"/>
              <a:t>– онлайн-запись на мероприятия и консультации;</a:t>
            </a:r>
          </a:p>
          <a:p>
            <a:r>
              <a:rPr lang="ru-RU" sz="1600" dirty="0"/>
              <a:t>– цифровые образовательные ресурсы.</a:t>
            </a:r>
          </a:p>
          <a:p>
            <a:r>
              <a:rPr lang="ru-RU" sz="1600" b="1" i="1" dirty="0"/>
              <a:t>3. Социально-психологическая среда:</a:t>
            </a:r>
            <a:endParaRPr lang="ru-RU" sz="1600" dirty="0"/>
          </a:p>
          <a:p>
            <a:r>
              <a:rPr lang="ru-RU" sz="1600" dirty="0"/>
              <a:t>– система наставничества и адаптации первокурсников;</a:t>
            </a:r>
          </a:p>
          <a:p>
            <a:r>
              <a:rPr lang="ru-RU" sz="1600" dirty="0"/>
              <a:t>– служба психологической поддержки;</a:t>
            </a:r>
          </a:p>
          <a:p>
            <a:r>
              <a:rPr lang="ru-RU" sz="1600" dirty="0"/>
              <a:t>– программы </a:t>
            </a:r>
            <a:r>
              <a:rPr lang="ru-RU" sz="1600" dirty="0" err="1"/>
              <a:t>менторства</a:t>
            </a:r>
            <a:r>
              <a:rPr lang="ru-RU" sz="1600" dirty="0"/>
              <a:t> от выпускников;</a:t>
            </a:r>
          </a:p>
          <a:p>
            <a:r>
              <a:rPr lang="ru-RU" sz="1600" dirty="0"/>
              <a:t>– инклюзивная среда для всех категорий студентов.</a:t>
            </a:r>
          </a:p>
          <a:p>
            <a:pPr algn="just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288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6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07504" y="0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БИЗНЕС-МОДЕЛЬ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981258"/>
            <a:ext cx="25922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600" dirty="0"/>
          </a:p>
        </p:txBody>
      </p:sp>
      <p:sp>
        <p:nvSpPr>
          <p:cNvPr id="7" name="Rectangle 34"/>
          <p:cNvSpPr>
            <a:spLocks noChangeArrowheads="1"/>
          </p:cNvSpPr>
          <p:nvPr/>
        </p:nvSpPr>
        <p:spPr bwMode="auto">
          <a:xfrm>
            <a:off x="179512" y="627534"/>
            <a:ext cx="4968552" cy="366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spcCol="115200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Бизнес‑модель «Экосистема комфорта: путь к качественному контингенту абитуриентов»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1. Ключевые партнёры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школы и лицеи;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центры </a:t>
            </a:r>
            <a:r>
              <a:rPr kumimoji="0" lang="ru-RU" altLang="ru-RU" sz="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довузовской</a:t>
            </a: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подготовки;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работодатели и отраслевые ассоциации;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образовательные онлайн‑платформы;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органы образования;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alumni</a:t>
            </a: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‑ассоциации.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2. Ключевые процессы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привлечение абитуриентов (дни открытых дверей, </a:t>
            </a:r>
            <a:r>
              <a:rPr kumimoji="0" lang="ru-RU" altLang="ru-RU" sz="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вебинары</a:t>
            </a: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отбор кандидатов (тестирование, олимпиады);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адаптация первокурсников (кураторство, вводные курсы);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обучение (современные методики, проектная работа);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развитие инфраструктуры (обновление кампуса, сервисов);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мониторинг удовлетворённости (опросы, отзывы).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3. Ключевые ресурсы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финансы (бюджет, гранты);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персонал (преподаватели, администраторы, IT‑специалисты);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интеллектуальные (программы, методики);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физические (кампус, лаборатории, общежития);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цифровые (LMS, сайты, приложения).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4. Торговое предложение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Предложение:</a:t>
            </a: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образование + комфорт + карьерные перспективы.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Решаемые проблемы:</a:t>
            </a: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выбор вуза, адаптация, нехватка практических навыков.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Уникальность:</a:t>
            </a: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персонализация, интеграция с индустрией, поддержка 24/7.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5. Структура затрат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основные: зарплата, инфраструктура, IT, маркетинг;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дорогие элементы: лаборатории, ПО, зарплатные фонды;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переменные: мероприятия, стипендии, партнёрские программы.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16016" y="796917"/>
            <a:ext cx="40324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800" b="1" dirty="0">
                <a:latin typeface="Arial" panose="020B0604020202020204" pitchFamily="34" charset="0"/>
              </a:rPr>
              <a:t>6. Отношения с клиентами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800" dirty="0">
                <a:latin typeface="Arial" panose="020B0604020202020204" pitchFamily="34" charset="0"/>
              </a:rPr>
              <a:t>привлечение: </a:t>
            </a:r>
            <a:r>
              <a:rPr lang="ru-RU" altLang="ru-RU" sz="800" dirty="0" err="1">
                <a:latin typeface="Arial" panose="020B0604020202020204" pitchFamily="34" charset="0"/>
              </a:rPr>
              <a:t>соцсети</a:t>
            </a:r>
            <a:r>
              <a:rPr lang="ru-RU" altLang="ru-RU" sz="800" dirty="0">
                <a:latin typeface="Arial" panose="020B0604020202020204" pitchFamily="34" charset="0"/>
              </a:rPr>
              <a:t>, реклама, презентации;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800" dirty="0">
                <a:latin typeface="Arial" panose="020B0604020202020204" pitchFamily="34" charset="0"/>
              </a:rPr>
              <a:t>удержание: гранты, клубы, консультации;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800" dirty="0">
                <a:latin typeface="Arial" panose="020B0604020202020204" pitchFamily="34" charset="0"/>
              </a:rPr>
              <a:t>общение: чат‑боты, кураторы, опросы;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800" dirty="0">
                <a:latin typeface="Arial" panose="020B0604020202020204" pitchFamily="34" charset="0"/>
              </a:rPr>
              <a:t>поддержка: психологическая служба, техпомощь.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800" b="1" dirty="0">
                <a:latin typeface="Arial" panose="020B0604020202020204" pitchFamily="34" charset="0"/>
              </a:rPr>
              <a:t>7. Каналы сбыта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800" dirty="0">
                <a:latin typeface="Arial" panose="020B0604020202020204" pitchFamily="34" charset="0"/>
              </a:rPr>
              <a:t>информирование: сайт, </a:t>
            </a:r>
            <a:r>
              <a:rPr lang="ru-RU" altLang="ru-RU" sz="800" dirty="0" err="1">
                <a:latin typeface="Arial" panose="020B0604020202020204" pitchFamily="34" charset="0"/>
              </a:rPr>
              <a:t>соцсети</a:t>
            </a:r>
            <a:r>
              <a:rPr lang="ru-RU" altLang="ru-RU" sz="800" dirty="0">
                <a:latin typeface="Arial" panose="020B0604020202020204" pitchFamily="34" charset="0"/>
              </a:rPr>
              <a:t>, медиа;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800" dirty="0">
                <a:latin typeface="Arial" panose="020B0604020202020204" pitchFamily="34" charset="0"/>
              </a:rPr>
              <a:t>доставка: очные/онлайн‑занятия;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800" dirty="0">
                <a:latin typeface="Arial" panose="020B0604020202020204" pitchFamily="34" charset="0"/>
              </a:rPr>
              <a:t>обслуживание: личный кабинет, кол‑центр, сервисы кампуса;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800" dirty="0">
                <a:latin typeface="Arial" panose="020B0604020202020204" pitchFamily="34" charset="0"/>
              </a:rPr>
              <a:t>точки касания: дни открытых дверей, чат‑боты, рассылки.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800" b="1" dirty="0">
                <a:latin typeface="Arial" panose="020B0604020202020204" pitchFamily="34" charset="0"/>
              </a:rPr>
              <a:t>8. Источники доходов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800" dirty="0">
                <a:latin typeface="Arial" panose="020B0604020202020204" pitchFamily="34" charset="0"/>
              </a:rPr>
              <a:t>оплата обучения (очное/заочное/онлайн);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800" dirty="0">
                <a:latin typeface="Arial" panose="020B0604020202020204" pitchFamily="34" charset="0"/>
              </a:rPr>
              <a:t>целевые программы от предприятий;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800" dirty="0">
                <a:latin typeface="Arial" panose="020B0604020202020204" pitchFamily="34" charset="0"/>
              </a:rPr>
              <a:t>доп. услуги (курсы, летние школы);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800" dirty="0">
                <a:latin typeface="Arial" panose="020B0604020202020204" pitchFamily="34" charset="0"/>
              </a:rPr>
              <a:t>гранты и спонсорство.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800" b="1" dirty="0">
                <a:latin typeface="Arial" panose="020B0604020202020204" pitchFamily="34" charset="0"/>
              </a:rPr>
              <a:t>9. Сегментация клиентов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800" b="1" dirty="0">
                <a:latin typeface="Arial" panose="020B0604020202020204" pitchFamily="34" charset="0"/>
              </a:rPr>
              <a:t>школьники 11‑х классов</a:t>
            </a:r>
            <a:r>
              <a:rPr lang="ru-RU" altLang="ru-RU" sz="800" dirty="0">
                <a:latin typeface="Arial" panose="020B0604020202020204" pitchFamily="34" charset="0"/>
              </a:rPr>
              <a:t> (престиж, карьера);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800" b="1" dirty="0">
                <a:latin typeface="Arial" panose="020B0604020202020204" pitchFamily="34" charset="0"/>
              </a:rPr>
              <a:t>выпускники колледжей</a:t>
            </a:r>
            <a:r>
              <a:rPr lang="ru-RU" altLang="ru-RU" sz="800" dirty="0">
                <a:latin typeface="Arial" panose="020B0604020202020204" pitchFamily="34" charset="0"/>
              </a:rPr>
              <a:t> (ускоренное обучение);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800" b="1" dirty="0">
                <a:latin typeface="Arial" panose="020B0604020202020204" pitchFamily="34" charset="0"/>
              </a:rPr>
              <a:t>иностранные студенты</a:t>
            </a:r>
            <a:r>
              <a:rPr lang="ru-RU" altLang="ru-RU" sz="800" dirty="0">
                <a:latin typeface="Arial" panose="020B0604020202020204" pitchFamily="34" charset="0"/>
              </a:rPr>
              <a:t> (международный диплом);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800" b="1" dirty="0">
                <a:latin typeface="Arial" panose="020B0604020202020204" pitchFamily="34" charset="0"/>
              </a:rPr>
              <a:t>взрослые (25+)</a:t>
            </a:r>
            <a:r>
              <a:rPr lang="ru-RU" altLang="ru-RU" sz="800" dirty="0">
                <a:latin typeface="Arial" panose="020B0604020202020204" pitchFamily="34" charset="0"/>
              </a:rPr>
              <a:t> (гибкие форматы);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800" b="1" dirty="0">
                <a:latin typeface="Arial" panose="020B0604020202020204" pitchFamily="34" charset="0"/>
              </a:rPr>
              <a:t>одарённые школьники</a:t>
            </a:r>
            <a:r>
              <a:rPr lang="ru-RU" altLang="ru-RU" sz="800" dirty="0">
                <a:latin typeface="Arial" panose="020B0604020202020204" pitchFamily="34" charset="0"/>
              </a:rPr>
              <a:t> (олимпиады, проекты);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800" b="1" dirty="0">
                <a:latin typeface="Arial" panose="020B0604020202020204" pitchFamily="34" charset="0"/>
              </a:rPr>
              <a:t>родители</a:t>
            </a:r>
            <a:r>
              <a:rPr lang="ru-RU" altLang="ru-RU" sz="800" dirty="0">
                <a:latin typeface="Arial" panose="020B0604020202020204" pitchFamily="34" charset="0"/>
              </a:rPr>
              <a:t> (репутация, трудоустройство).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800" b="1" dirty="0">
                <a:latin typeface="Arial" panose="020B0604020202020204" pitchFamily="34" charset="0"/>
              </a:rPr>
              <a:t>Ключевые критерии выбора:</a:t>
            </a:r>
            <a:r>
              <a:rPr lang="ru-RU" altLang="ru-RU" sz="800" dirty="0">
                <a:latin typeface="Arial" panose="020B0604020202020204" pitchFamily="34" charset="0"/>
              </a:rPr>
              <a:t> качество, инфраструктура, карьера, комфорт, стоимость.</a:t>
            </a:r>
            <a:br>
              <a:rPr lang="ru-RU" altLang="ru-RU" sz="800" dirty="0">
                <a:latin typeface="Arial" panose="020B0604020202020204" pitchFamily="34" charset="0"/>
              </a:rPr>
            </a:br>
            <a:r>
              <a:rPr lang="ru-RU" altLang="ru-RU" sz="800" b="1" dirty="0">
                <a:latin typeface="Arial" panose="020B0604020202020204" pitchFamily="34" charset="0"/>
              </a:rPr>
              <a:t>Платёжеспособность:</a:t>
            </a:r>
            <a:r>
              <a:rPr lang="ru-RU" altLang="ru-RU" sz="800" dirty="0">
                <a:latin typeface="Arial" panose="020B0604020202020204" pitchFamily="34" charset="0"/>
              </a:rPr>
              <a:t> варьируется по сегментам (мегаполисы &gt; регионы &gt; гранты).</a:t>
            </a:r>
          </a:p>
          <a:p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66090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7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РЕСУРСЫ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Google Shape;386;p14"/>
          <p:cNvSpPr txBox="1">
            <a:spLocks/>
          </p:cNvSpPr>
          <p:nvPr/>
        </p:nvSpPr>
        <p:spPr>
          <a:xfrm>
            <a:off x="825179" y="6856956"/>
            <a:ext cx="1736542" cy="10508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600"/>
              <a:buFont typeface="Arial" pitchFamily="34" charset="0"/>
              <a:buNone/>
            </a:pPr>
            <a:endParaRPr lang="ru-RU" sz="2000" dirty="0"/>
          </a:p>
        </p:txBody>
      </p:sp>
      <p:sp>
        <p:nvSpPr>
          <p:cNvPr id="8" name="Google Shape;387;p14"/>
          <p:cNvSpPr txBox="1">
            <a:spLocks/>
          </p:cNvSpPr>
          <p:nvPr/>
        </p:nvSpPr>
        <p:spPr>
          <a:xfrm>
            <a:off x="825179" y="6211826"/>
            <a:ext cx="1736542" cy="219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300"/>
              <a:buFont typeface="Arial" pitchFamily="34" charset="0"/>
              <a:buNone/>
            </a:pPr>
            <a:endParaRPr lang="ru-RU" sz="2400" b="1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51520" y="533023"/>
            <a:ext cx="5735866" cy="4385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Ресурсы для проекта «Экосистема комфорта: путь к качественному контингенту абитуриентов»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1. Необходимые для реализации (требуемые) ресурсы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Материальные: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современное лабораторное оборудование (для профильных направлений);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мультимедийное оснащение аудиторий (проекторы, интерактивные доски, камеры);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парк компьютеров/ноутбуков с профессиональным ПО;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инфраструктура кампуса (обновлённые общежития, зоны отдыха, спорткомплексы);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расходные материалы для практик и исследований;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брендированная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продукция для мероприятий (буклеты, сувениры).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Нематериальные: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лицензии на профессиональное и образовательное ПО;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доступ к научным базам данных и электронным библиотекам;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сервисы онлайн‑обучения (LMS‑платформа, </a:t>
            </a:r>
            <a:r>
              <a:rPr kumimoji="0" lang="ru-RU" altLang="ru-RU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вебинарные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комнаты);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услуги IT‑аутсорсинга (поддержка цифровых сервисов);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маркетинговые услуги (</a:t>
            </a:r>
            <a:r>
              <a:rPr kumimoji="0" lang="ru-RU" altLang="ru-RU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таргетинг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SMM, контент‑производство);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транспортные услуги для организации выездов и экскурсий.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Человеческие: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преподаватели‑практики с отраслевым опытом;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IT‑специалисты для поддержки цифровых сервисов;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менеджеры по работе с абитуриентами и студентами;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психологи и кураторы для адаптации первокурсников;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маркетологи и PR‑специалисты;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администраторы цифровых платформ.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Административные: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согласования с </a:t>
            </a:r>
            <a:r>
              <a:rPr kumimoji="0" lang="ru-RU" altLang="ru-RU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Минобрнауки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по новым образовательным программам;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получение лицензий на дополнительные образовательные программы;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договоры с предприятиями о стажировках и трудоустройстве;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разрешения на реконструкцию объектов кампуса;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согласование партнёрских программ с школами и колледжами;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оформление грантов и субсидий (федеральных/региональных).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48064" y="927370"/>
            <a:ext cx="378559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900" b="1" dirty="0">
                <a:latin typeface="Arial" panose="020B0604020202020204" pitchFamily="34" charset="0"/>
              </a:rPr>
              <a:t>2. Имеющиеся ресурсы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900" b="1" dirty="0">
                <a:latin typeface="Arial" panose="020B0604020202020204" pitchFamily="34" charset="0"/>
              </a:rPr>
              <a:t>Материальные:</a:t>
            </a:r>
            <a:endParaRPr lang="ru-RU" altLang="ru-RU" sz="9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базовые учебные корпуса и аудитории;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компьютерная техника (устаревшая/частично обновлённая);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общежития стандартной комплектации;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библиотечный фонд (печатные и электронные издания);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спортивная инфраструктура (стандартные залы, площадки).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900" b="1" dirty="0">
                <a:latin typeface="Arial" panose="020B0604020202020204" pitchFamily="34" charset="0"/>
              </a:rPr>
              <a:t>Нематериальные:</a:t>
            </a:r>
            <a:endParaRPr lang="ru-RU" altLang="ru-RU" sz="9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действующая LMS‑система (с базовым функционалом);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официальный сайт и </a:t>
            </a:r>
            <a:r>
              <a:rPr lang="ru-RU" altLang="ru-RU" sz="900" dirty="0" err="1">
                <a:latin typeface="Arial" panose="020B0604020202020204" pitchFamily="34" charset="0"/>
              </a:rPr>
              <a:t>соцсети</a:t>
            </a:r>
            <a:r>
              <a:rPr lang="ru-RU" altLang="ru-RU" sz="900" dirty="0">
                <a:latin typeface="Arial" panose="020B0604020202020204" pitchFamily="34" charset="0"/>
              </a:rPr>
              <a:t> университета;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доступ к федеральным образовательным ресурсам;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внутренние базы данных студентов и абитуриентов;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типовые договоры с партнёрами (школы, предприятия).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900" b="1" dirty="0">
                <a:latin typeface="Arial" panose="020B0604020202020204" pitchFamily="34" charset="0"/>
              </a:rPr>
              <a:t>Человеческие:</a:t>
            </a:r>
            <a:endParaRPr lang="ru-RU" altLang="ru-RU" sz="9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штатный профессорско‑преподавательский состав;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административный персонал (приёмная комиссия, бухгалтерия);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технические сотрудники (обслуживание зданий, IT‑поддержка);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кураторы студенческих групп (из числа преподавателей);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специалисты по воспитательной работе.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900" b="1" dirty="0">
                <a:latin typeface="Arial" panose="020B0604020202020204" pitchFamily="34" charset="0"/>
              </a:rPr>
              <a:t>Административные:</a:t>
            </a:r>
            <a:endParaRPr lang="ru-RU" altLang="ru-RU" sz="9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лицензия на ведение образовательной деятельности;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аккредитация основных образовательных программ;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действующие соглашения с профильными школами;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внутренние регламенты приёма и обучения;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900" dirty="0">
                <a:latin typeface="Arial" panose="020B0604020202020204" pitchFamily="34" charset="0"/>
              </a:rPr>
              <a:t>доступ к государственным программам поддержки вузов.</a:t>
            </a:r>
          </a:p>
          <a:p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2910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8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АНАЛОГИ И КОНКУРЕНТЫ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844161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7" name="Google Shape;386;p14"/>
          <p:cNvSpPr txBox="1">
            <a:spLocks/>
          </p:cNvSpPr>
          <p:nvPr/>
        </p:nvSpPr>
        <p:spPr>
          <a:xfrm>
            <a:off x="825179" y="6856956"/>
            <a:ext cx="1736542" cy="10508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600"/>
              <a:buFont typeface="Arial" pitchFamily="34" charset="0"/>
              <a:buNone/>
            </a:pPr>
            <a:endParaRPr lang="ru-RU" sz="2000" dirty="0"/>
          </a:p>
        </p:txBody>
      </p:sp>
      <p:sp>
        <p:nvSpPr>
          <p:cNvPr id="8" name="Google Shape;387;p14"/>
          <p:cNvSpPr txBox="1">
            <a:spLocks/>
          </p:cNvSpPr>
          <p:nvPr/>
        </p:nvSpPr>
        <p:spPr>
          <a:xfrm>
            <a:off x="825179" y="6211826"/>
            <a:ext cx="1736542" cy="219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300"/>
              <a:buFont typeface="Arial" pitchFamily="34" charset="0"/>
              <a:buNone/>
            </a:pPr>
            <a:endParaRPr lang="ru-RU" sz="2400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939636"/>
              </p:ext>
            </p:extLst>
          </p:nvPr>
        </p:nvGraphicFramePr>
        <p:xfrm>
          <a:off x="251521" y="938980"/>
          <a:ext cx="8424936" cy="367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7">
                  <a:extLst>
                    <a:ext uri="{9D8B030D-6E8A-4147-A177-3AD203B41FA5}">
                      <a16:colId xmlns:a16="http://schemas.microsoft.com/office/drawing/2014/main" xmlns="" val="348881867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186321266"/>
                    </a:ext>
                  </a:extLst>
                </a:gridCol>
                <a:gridCol w="1526571">
                  <a:extLst>
                    <a:ext uri="{9D8B030D-6E8A-4147-A177-3AD203B41FA5}">
                      <a16:colId xmlns:a16="http://schemas.microsoft.com/office/drawing/2014/main" xmlns="" val="415371890"/>
                    </a:ext>
                  </a:extLst>
                </a:gridCol>
                <a:gridCol w="1684987">
                  <a:extLst>
                    <a:ext uri="{9D8B030D-6E8A-4147-A177-3AD203B41FA5}">
                      <a16:colId xmlns:a16="http://schemas.microsoft.com/office/drawing/2014/main" xmlns="" val="3202118261"/>
                    </a:ext>
                  </a:extLst>
                </a:gridCol>
                <a:gridCol w="1684987">
                  <a:extLst>
                    <a:ext uri="{9D8B030D-6E8A-4147-A177-3AD203B41FA5}">
                      <a16:colId xmlns:a16="http://schemas.microsoft.com/office/drawing/2014/main" xmlns="" val="4078952675"/>
                    </a:ext>
                  </a:extLst>
                </a:gridCol>
              </a:tblGrid>
              <a:tr h="1056706">
                <a:tc>
                  <a:txBody>
                    <a:bodyPr/>
                    <a:lstStyle/>
                    <a:p>
                      <a:r>
                        <a:rPr lang="ru-RU" sz="900" smtClean="0"/>
                        <a:t>Описание характеристики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 «Экосистема комфорта»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Московский физико-технический институт (МФТИ)</a:t>
                      </a:r>
                      <a:endParaRPr lang="ru-RU" sz="9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Национальный исследовательский университет Высшая школа экономики (НИУ ВШЭ)</a:t>
                      </a:r>
                      <a:endParaRPr lang="ru-RU" sz="9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Санкт-Петербургский государственный университет (СПбГУ)</a:t>
                      </a:r>
                    </a:p>
                    <a:p>
                      <a:endParaRPr lang="ru-RU" sz="9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74983013"/>
                  </a:ext>
                </a:extLst>
              </a:tr>
              <a:tr h="557808">
                <a:tc>
                  <a:txBody>
                    <a:bodyPr/>
                    <a:lstStyle/>
                    <a:p>
                      <a:r>
                        <a:rPr lang="ru-RU" sz="9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Цифровая экосистема и ИТ‑инструменты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комплексная цифровая среда: личный кабинет, чат‑бот, аналитика </a:t>
                      </a:r>
                      <a:r>
                        <a:rPr lang="ru-RU" sz="9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вовлечённости</a:t>
                      </a:r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интеграция с внешними сервисами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партнёрства с ПИК, IT‑решения для кластеров, но без единой платформы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SmartLMS</a:t>
                      </a:r>
                      <a:r>
                        <a:rPr lang="en-US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9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Yandex</a:t>
                      </a:r>
                      <a:r>
                        <a:rPr lang="en-US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Cloud, </a:t>
                      </a:r>
                      <a:r>
                        <a:rPr lang="ru-RU" sz="9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прокторинг</a:t>
                      </a:r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видеоконференции, </a:t>
                      </a:r>
                      <a:r>
                        <a:rPr lang="en-US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CRM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единый стиль сайтов, сквозная аналитика, но ограниченные сервисы</a:t>
                      </a:r>
                      <a:endParaRPr lang="ru-RU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17084106"/>
                  </a:ext>
                </a:extLst>
              </a:tr>
              <a:tr h="565555">
                <a:tc>
                  <a:txBody>
                    <a:bodyPr/>
                    <a:lstStyle/>
                    <a:p>
                      <a:r>
                        <a:rPr lang="ru-RU" sz="9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Привлечение и удержание абитуриентов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персонализированные треки, виртуальные туры, </a:t>
                      </a:r>
                      <a:r>
                        <a:rPr lang="ru-RU" sz="9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геймификация</a:t>
                      </a:r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сообщества по интересам, </a:t>
                      </a:r>
                      <a:r>
                        <a:rPr lang="ru-RU" sz="9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менторство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система «Физтеха», базовые кафедры в </a:t>
                      </a:r>
                      <a:r>
                        <a:rPr lang="ru-RU" sz="9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Сколково</a:t>
                      </a:r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/РАН, 80 % преподавателей — учёные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CRM, </a:t>
                      </a:r>
                      <a:r>
                        <a:rPr lang="ru-RU" sz="9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вебинары</a:t>
                      </a:r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«Ярмарка проектов», центр карьеры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историческое наследие, но слабая маркетинговая динамика</a:t>
                      </a:r>
                      <a:endParaRPr lang="ru-RU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73137010"/>
                  </a:ext>
                </a:extLst>
              </a:tr>
              <a:tr h="565555">
                <a:tc>
                  <a:txBody>
                    <a:bodyPr/>
                    <a:lstStyle/>
                    <a:p>
                      <a:r>
                        <a:rPr lang="ru-RU" sz="9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Практическая подготовка и трудоустройство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обязательные стажировки, кейсы от партнёров, карьерные консультации, биржа проектов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сотрудничество с Сбербанком, </a:t>
                      </a:r>
                      <a:r>
                        <a:rPr lang="ru-RU" sz="9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Ростехом</a:t>
                      </a:r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9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Роскосмосом</a:t>
                      </a:r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базовые кафедры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центр карьеры, двойные дипломы, стажировки в Яндексе/</a:t>
                      </a:r>
                      <a:r>
                        <a:rPr lang="ru-RU" sz="9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Сбере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акцент на академике, слабая связь с рынком</a:t>
                      </a:r>
                      <a:endParaRPr lang="ru-RU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26277823"/>
                  </a:ext>
                </a:extLst>
              </a:tr>
              <a:tr h="565555">
                <a:tc>
                  <a:txBody>
                    <a:bodyPr/>
                    <a:lstStyle/>
                    <a:p>
                      <a:r>
                        <a:rPr lang="ru-RU" sz="9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Психологический комфорт и поддержка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кураторство, психологическая служба, гибкие форматы обучения, инклюзивная среда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поддержка выпускников, предпринимательские инициативы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«Служба заботы», психологическая помощь, адаптация первокурсников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проблемы с общежитиями, рост цен, фрагментарная поддержка</a:t>
                      </a:r>
                      <a:endParaRPr lang="ru-RU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36762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403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9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ПАРТНЕРЫ, ЗАИНТЕРЕСОВАННЫЕ ОРГАНИЗАЦИИ</a:t>
            </a:r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111646"/>
            <a:ext cx="828091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Государственные фонды и программы</a:t>
            </a:r>
          </a:p>
          <a:p>
            <a:pPr algn="just"/>
            <a:r>
              <a:rPr lang="ru-RU" sz="1200" b="1" dirty="0"/>
              <a:t>Российский научный фонд (РНФ)</a:t>
            </a:r>
            <a:r>
              <a:rPr lang="ru-RU" sz="1200" dirty="0"/>
              <a:t> — поддерживает фундаментальные и поисковые исследования, развитие научных коллективов. Может быть заинтересован в проектах, направленных на модернизацию образовательных организаций и создание лабораторий мирового уровня. </a:t>
            </a:r>
          </a:p>
          <a:p>
            <a:pPr algn="just"/>
            <a:r>
              <a:rPr lang="ru-RU" sz="1200" b="1" dirty="0"/>
              <a:t>Фонд президентских грантов</a:t>
            </a:r>
            <a:r>
              <a:rPr lang="ru-RU" sz="1200" dirty="0"/>
              <a:t> — финансирует социально значимые проекты, включая образовательные инициативы. Подходит для проектов, направленных на улучшение качества образования и поддержку студентов. </a:t>
            </a:r>
            <a:endParaRPr lang="ru-RU" sz="1200" dirty="0" smtClean="0"/>
          </a:p>
          <a:p>
            <a:pPr algn="just"/>
            <a:r>
              <a:rPr lang="ru-RU" sz="1400" b="1" dirty="0"/>
              <a:t>Частные фонды и благотворительные </a:t>
            </a:r>
            <a:r>
              <a:rPr lang="ru-RU" sz="1400" b="1" dirty="0" smtClean="0"/>
              <a:t>организации</a:t>
            </a:r>
            <a:r>
              <a:rPr lang="ru-RU" sz="1400" b="1" dirty="0"/>
              <a:t> </a:t>
            </a:r>
          </a:p>
          <a:p>
            <a:pPr algn="just"/>
            <a:r>
              <a:rPr lang="ru-RU" sz="1200" b="1" dirty="0"/>
              <a:t>Фонд «Вклад в будущее» (Сбербанк)</a:t>
            </a:r>
            <a:r>
              <a:rPr lang="ru-RU" sz="1200" dirty="0"/>
              <a:t> — фокусируется на развитии образования в контексте навыков XXI века и формировании инклюзивной образовательной среды</a:t>
            </a:r>
            <a:r>
              <a:rPr lang="ru-RU" sz="1200" dirty="0" smtClean="0"/>
              <a:t>.</a:t>
            </a:r>
          </a:p>
          <a:p>
            <a:pPr algn="just"/>
            <a:r>
              <a:rPr lang="ru-RU" sz="1400" b="1" dirty="0" smtClean="0"/>
              <a:t>Корпоративные </a:t>
            </a:r>
            <a:r>
              <a:rPr lang="ru-RU" sz="1400" b="1" dirty="0"/>
              <a:t>спонсоры</a:t>
            </a:r>
          </a:p>
          <a:p>
            <a:pPr algn="just"/>
            <a:r>
              <a:rPr lang="ru-RU" sz="1200" b="1" dirty="0"/>
              <a:t>Технологические компании (VK, </a:t>
            </a:r>
            <a:r>
              <a:rPr lang="ru-RU" sz="1200" b="1" dirty="0" err="1"/>
              <a:t>Сбер</a:t>
            </a:r>
            <a:r>
              <a:rPr lang="ru-RU" sz="1200" b="1" dirty="0"/>
              <a:t>, Яндекс)</a:t>
            </a:r>
            <a:r>
              <a:rPr lang="ru-RU" sz="1200" dirty="0"/>
              <a:t> — могут быть заинтересованы в проектах, связанных с </a:t>
            </a:r>
            <a:r>
              <a:rPr lang="ru-RU" sz="1200" dirty="0" err="1"/>
              <a:t>цифровизацией</a:t>
            </a:r>
            <a:r>
              <a:rPr lang="ru-RU" sz="1200" dirty="0"/>
              <a:t> образования, разработкой цифровых инструментов и сервисов. Например, VK поддерживает проекты в сфере образования через фонд «Код добра». </a:t>
            </a:r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/>
          </a:p>
          <a:p>
            <a:pPr algn="just">
              <a:spcAft>
                <a:spcPts val="1200"/>
              </a:spcAft>
              <a:buClr>
                <a:srgbClr val="00B0F0"/>
              </a:buClr>
            </a:pPr>
            <a:endParaRPr lang="ru-RU" sz="12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Google Shape;386;p14"/>
          <p:cNvSpPr txBox="1">
            <a:spLocks/>
          </p:cNvSpPr>
          <p:nvPr/>
        </p:nvSpPr>
        <p:spPr>
          <a:xfrm>
            <a:off x="825179" y="6856956"/>
            <a:ext cx="1736542" cy="10508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600"/>
              <a:buFont typeface="Arial" pitchFamily="34" charset="0"/>
              <a:buNone/>
            </a:pPr>
            <a:endParaRPr lang="ru-RU" sz="2000" dirty="0"/>
          </a:p>
        </p:txBody>
      </p:sp>
      <p:sp>
        <p:nvSpPr>
          <p:cNvPr id="8" name="Google Shape;387;p14"/>
          <p:cNvSpPr txBox="1">
            <a:spLocks/>
          </p:cNvSpPr>
          <p:nvPr/>
        </p:nvSpPr>
        <p:spPr>
          <a:xfrm>
            <a:off x="825179" y="6211826"/>
            <a:ext cx="1736542" cy="219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300"/>
              <a:buFont typeface="Arial" pitchFamily="34" charset="0"/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0518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25771"/>
            <a:ext cx="64807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10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КАЛЕНДАРНЫЙ ПЛАН РЕАЛИЗАЦИИ СТАРТАП-ПРОЕКТА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xmlns="" id="{48B63D34-D9C2-470F-DADB-2E7A8D828B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517568"/>
              </p:ext>
            </p:extLst>
          </p:nvPr>
        </p:nvGraphicFramePr>
        <p:xfrm>
          <a:off x="488752" y="2355726"/>
          <a:ext cx="8064896" cy="1697065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3273869">
                  <a:extLst>
                    <a:ext uri="{9D8B030D-6E8A-4147-A177-3AD203B41FA5}">
                      <a16:colId xmlns:a16="http://schemas.microsoft.com/office/drawing/2014/main" xmlns="" val="81781414"/>
                    </a:ext>
                  </a:extLst>
                </a:gridCol>
                <a:gridCol w="2609579">
                  <a:extLst>
                    <a:ext uri="{9D8B030D-6E8A-4147-A177-3AD203B41FA5}">
                      <a16:colId xmlns:a16="http://schemas.microsoft.com/office/drawing/2014/main" xmlns="" val="568571029"/>
                    </a:ext>
                  </a:extLst>
                </a:gridCol>
                <a:gridCol w="2181448">
                  <a:extLst>
                    <a:ext uri="{9D8B030D-6E8A-4147-A177-3AD203B41FA5}">
                      <a16:colId xmlns:a16="http://schemas.microsoft.com/office/drawing/2014/main" xmlns="" val="114764549"/>
                    </a:ext>
                  </a:extLst>
                </a:gridCol>
              </a:tblGrid>
              <a:tr h="476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Название этапа календарного плана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</a:rPr>
                        <a:t>Длительность этапа, мес.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</a:rPr>
                        <a:t>Стоимость, руб.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2134783001"/>
                  </a:ext>
                </a:extLst>
              </a:tr>
              <a:tr h="296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</a:rPr>
                        <a:t>1.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Gilroy"/>
                          <a:ea typeface=""/>
                          <a:cs typeface=""/>
                        </a:rPr>
                        <a:t>подготовительный</a:t>
                      </a:r>
                      <a:endParaRPr lang="ru-RU" sz="1100" b="0" i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Gilroy"/>
                          <a:ea typeface=""/>
                          <a:cs typeface=""/>
                        </a:rPr>
                        <a:t>3 месяца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solidFill>
                            <a:sysClr val="windowText" lastClr="000000"/>
                          </a:solidFill>
                          <a:effectLst/>
                          <a:latin typeface="Gilroy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50.000</a:t>
                      </a:r>
                      <a:r>
                        <a:rPr lang="ru-RU" sz="18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Gilroy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aseline="0" dirty="0" err="1" smtClean="0">
                          <a:solidFill>
                            <a:sysClr val="windowText" lastClr="000000"/>
                          </a:solidFill>
                          <a:effectLst/>
                          <a:latin typeface="Gilroy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800" dirty="0">
                        <a:solidFill>
                          <a:sysClr val="windowText" lastClr="000000"/>
                        </a:solidFill>
                        <a:effectLst/>
                        <a:latin typeface="Gilroy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3421224390"/>
                  </a:ext>
                </a:extLst>
              </a:tr>
              <a:tr h="296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Gilroy"/>
                          <a:ea typeface=""/>
                          <a:cs typeface="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Gilroy"/>
                          <a:ea typeface=""/>
                          <a:cs typeface=""/>
                        </a:rPr>
                        <a:t>пилотный</a:t>
                      </a:r>
                      <a:r>
                        <a:rPr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Gilroy"/>
                          <a:ea typeface=""/>
                          <a:cs typeface=""/>
                        </a:rPr>
                        <a:t> </a:t>
                      </a:r>
                      <a:endParaRPr lang="ru-RU" sz="1100" b="0" i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Gilroy"/>
                          <a:ea typeface=""/>
                          <a:cs typeface=""/>
                        </a:rPr>
                        <a:t>6 месяцев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l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solidFill>
                            <a:sysClr val="windowText" lastClr="000000"/>
                          </a:solidFill>
                          <a:effectLst/>
                          <a:latin typeface="Gilroy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5.000.000 </a:t>
                      </a:r>
                      <a:r>
                        <a:rPr lang="ru-RU" sz="1800" dirty="0" err="1" smtClean="0">
                          <a:solidFill>
                            <a:sysClr val="windowText" lastClr="000000"/>
                          </a:solidFill>
                          <a:effectLst/>
                          <a:latin typeface="Gilroy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800" dirty="0">
                        <a:solidFill>
                          <a:sysClr val="windowText" lastClr="000000"/>
                        </a:solidFill>
                        <a:effectLst/>
                        <a:latin typeface="Gilroy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2779434236"/>
                  </a:ext>
                </a:extLst>
              </a:tr>
              <a:tr h="296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</a:rPr>
                        <a:t>3.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Gilroy"/>
                          <a:ea typeface=""/>
                          <a:cs typeface=""/>
                        </a:rPr>
                        <a:t>масштабирование</a:t>
                      </a:r>
                      <a:endParaRPr lang="ru-RU" sz="1100" b="0" i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Gilroy"/>
                          <a:ea typeface=""/>
                          <a:cs typeface=""/>
                        </a:rPr>
                        <a:t>12 месяцев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l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solidFill>
                            <a:sysClr val="windowText" lastClr="000000"/>
                          </a:solidFill>
                          <a:effectLst/>
                          <a:latin typeface="Gilroy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3.000.000</a:t>
                      </a:r>
                      <a:r>
                        <a:rPr lang="ru-RU" sz="18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Gilroy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aseline="0" dirty="0" err="1" smtClean="0">
                          <a:solidFill>
                            <a:sysClr val="windowText" lastClr="000000"/>
                          </a:solidFill>
                          <a:effectLst/>
                          <a:latin typeface="Gilroy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800" dirty="0">
                        <a:solidFill>
                          <a:sysClr val="windowText" lastClr="000000"/>
                        </a:solidFill>
                        <a:effectLst/>
                        <a:latin typeface="Gilroy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309830440"/>
                  </a:ext>
                </a:extLst>
              </a:tr>
              <a:tr h="296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</a:rPr>
                        <a:t>4.</a:t>
                      </a:r>
                      <a:r>
                        <a:rPr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Gilroy"/>
                          <a:ea typeface=""/>
                          <a:cs typeface="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Gilroy"/>
                          <a:ea typeface=""/>
                          <a:cs typeface=""/>
                        </a:rPr>
                        <a:t>мониторинг</a:t>
                      </a:r>
                      <a:endParaRPr lang="ru-RU" sz="1100" b="0" i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Gilroy"/>
                          <a:ea typeface=""/>
                          <a:cs typeface=""/>
                        </a:rPr>
                        <a:t>постоянно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l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solidFill>
                            <a:sysClr val="windowText" lastClr="000000"/>
                          </a:solidFill>
                          <a:effectLst/>
                          <a:latin typeface="Gilroy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1.950.000</a:t>
                      </a:r>
                      <a:r>
                        <a:rPr lang="ru-RU" sz="18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Gilroy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aseline="0" dirty="0" err="1" smtClean="0">
                          <a:solidFill>
                            <a:sysClr val="windowText" lastClr="000000"/>
                          </a:solidFill>
                          <a:effectLst/>
                          <a:latin typeface="Gilroy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800" dirty="0">
                        <a:solidFill>
                          <a:sysClr val="windowText" lastClr="000000"/>
                        </a:solidFill>
                        <a:effectLst/>
                        <a:latin typeface="Gilroy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3725312078"/>
                  </a:ext>
                </a:extLst>
              </a:tr>
              <a:tr h="296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marL="0" indent="0" algn="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ИТОГО: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  <a:ea typeface=""/>
                          <a:cs typeface=""/>
                        </a:defRPr>
                      </a:lvl9pPr>
                    </a:lstStyle>
                    <a:p>
                      <a:pPr indent="450215" algn="l">
                        <a:lnSpc>
                          <a:spcPct val="100000"/>
                        </a:lnSpc>
                      </a:pPr>
                      <a:r>
                        <a:rPr lang="ru-RU" sz="1800" b="1" dirty="0" smtClean="0">
                          <a:solidFill>
                            <a:sysClr val="windowText" lastClr="000000"/>
                          </a:solidFill>
                          <a:effectLst/>
                          <a:latin typeface="Gilroy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10.000.000руб</a:t>
                      </a:r>
                      <a:endParaRPr lang="ru-RU" sz="1800" b="1" dirty="0">
                        <a:solidFill>
                          <a:sysClr val="windowText" lastClr="000000"/>
                        </a:solidFill>
                        <a:effectLst/>
                        <a:latin typeface="Gilroy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2200331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271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44408" y="279298"/>
            <a:ext cx="689248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11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ПЛАНЫ ПО РАЗВИТИЮ </a:t>
            </a:r>
          </a:p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И МАСШТАБИРОВАНИЮ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288685283"/>
              </p:ext>
            </p:extLst>
          </p:nvPr>
        </p:nvGraphicFramePr>
        <p:xfrm>
          <a:off x="251520" y="1347614"/>
          <a:ext cx="8280920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Google Shape;386;p14"/>
          <p:cNvSpPr txBox="1">
            <a:spLocks/>
          </p:cNvSpPr>
          <p:nvPr/>
        </p:nvSpPr>
        <p:spPr>
          <a:xfrm>
            <a:off x="825179" y="6856956"/>
            <a:ext cx="1736542" cy="10508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600"/>
              <a:buFont typeface="Arial" pitchFamily="34" charset="0"/>
              <a:buNone/>
            </a:pPr>
            <a:endParaRPr lang="ru-RU" sz="2000" dirty="0"/>
          </a:p>
        </p:txBody>
      </p:sp>
      <p:sp>
        <p:nvSpPr>
          <p:cNvPr id="8" name="Google Shape;387;p14"/>
          <p:cNvSpPr txBox="1">
            <a:spLocks/>
          </p:cNvSpPr>
          <p:nvPr/>
        </p:nvSpPr>
        <p:spPr>
          <a:xfrm>
            <a:off x="825179" y="6211826"/>
            <a:ext cx="1736542" cy="219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300"/>
              <a:buFont typeface="Arial" pitchFamily="34" charset="0"/>
              <a:buNone/>
            </a:pPr>
            <a:endParaRPr lang="ru-RU" sz="2400" b="1" dirty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196045543"/>
              </p:ext>
            </p:extLst>
          </p:nvPr>
        </p:nvGraphicFramePr>
        <p:xfrm>
          <a:off x="251520" y="2571750"/>
          <a:ext cx="8280920" cy="237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65365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44408" y="279298"/>
            <a:ext cx="689248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12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51470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КОМАНДА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915566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682393" y="915566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996883" y="915566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236296" y="915566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3350" y="2975636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5384" y="2996639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фото</a:t>
            </a:r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6809208" y="2291056"/>
            <a:ext cx="2011264" cy="625425"/>
            <a:chOff x="6809208" y="2305204"/>
            <a:chExt cx="2011264" cy="625425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Савина Софья </a:t>
              </a:r>
              <a:endParaRPr lang="ru-RU" sz="1400" b="1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7164288" y="2499742"/>
              <a:ext cx="129614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/>
                <a:t>Г</a:t>
              </a:r>
              <a:r>
                <a:rPr lang="ru-RU" sz="1100" dirty="0" smtClean="0"/>
                <a:t>енератор </a:t>
              </a:r>
              <a:r>
                <a:rPr lang="ru-RU" sz="1100" dirty="0"/>
                <a:t>идей</a:t>
              </a:r>
            </a:p>
            <a:p>
              <a:pPr algn="ctr"/>
              <a:endParaRPr lang="ru-RU" sz="1100" dirty="0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4594629" y="2315656"/>
            <a:ext cx="2011264" cy="456148"/>
            <a:chOff x="6809208" y="2305204"/>
            <a:chExt cx="2011264" cy="456148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6809208" y="2305204"/>
              <a:ext cx="20112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err="1" smtClean="0"/>
                <a:t>Талыбов</a:t>
              </a:r>
              <a:r>
                <a:rPr lang="ru-RU" sz="1400" b="1" dirty="0" smtClean="0"/>
                <a:t> Али</a:t>
              </a:r>
              <a:endParaRPr lang="ru-RU" sz="1400" b="1" dirty="0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7164288" y="2499742"/>
              <a:ext cx="12961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/>
                <a:t>Д</a:t>
              </a:r>
              <a:r>
                <a:rPr lang="ru-RU" sz="1100" dirty="0" smtClean="0"/>
                <a:t>уша </a:t>
              </a:r>
              <a:r>
                <a:rPr lang="ru-RU" sz="1100" dirty="0"/>
                <a:t>компании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252825" y="2283718"/>
            <a:ext cx="2011264" cy="625425"/>
            <a:chOff x="6809208" y="2305204"/>
            <a:chExt cx="2011264" cy="625425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Козловская Валерия</a:t>
              </a:r>
              <a:endParaRPr lang="ru-RU" sz="14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7164288" y="2499742"/>
              <a:ext cx="129614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 smtClean="0"/>
                <a:t>Администратор проекта</a:t>
              </a:r>
              <a:endParaRPr lang="ru-RU" sz="1100" dirty="0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109984" y="2294170"/>
            <a:ext cx="2011264" cy="456148"/>
            <a:chOff x="6809208" y="2305204"/>
            <a:chExt cx="2011264" cy="456148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Агафонов Егор </a:t>
              </a:r>
              <a:endParaRPr lang="ru-RU" sz="1400" b="1" dirty="0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164288" y="2499742"/>
              <a:ext cx="12961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 smtClean="0"/>
                <a:t>Лидер проекта</a:t>
              </a:r>
              <a:endParaRPr lang="ru-RU" sz="1100" dirty="0"/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2667138" y="3007573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фото</a:t>
            </a:r>
            <a:endParaRPr lang="ru-RU" dirty="0"/>
          </a:p>
        </p:txBody>
      </p:sp>
      <p:grpSp>
        <p:nvGrpSpPr>
          <p:cNvPr id="34" name="Группа 33"/>
          <p:cNvGrpSpPr/>
          <p:nvPr/>
        </p:nvGrpSpPr>
        <p:grpSpPr>
          <a:xfrm>
            <a:off x="4619169" y="4389929"/>
            <a:ext cx="2011264" cy="641482"/>
            <a:chOff x="5706926" y="2348524"/>
            <a:chExt cx="2011264" cy="641482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5706926" y="234852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Медина Екатерина </a:t>
              </a:r>
              <a:endParaRPr lang="ru-RU" sz="1400" b="1" dirty="0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6037466" y="2559119"/>
              <a:ext cx="129614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 smtClean="0"/>
                <a:t>Администратор проекта</a:t>
              </a:r>
              <a:endParaRPr lang="ru-RU" sz="1100" dirty="0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2330689" y="4385081"/>
            <a:ext cx="2011264" cy="477053"/>
            <a:chOff x="5675711" y="2318335"/>
            <a:chExt cx="2011264" cy="477053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5675711" y="2318335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Нагибина Екатерина </a:t>
              </a:r>
              <a:endParaRPr lang="ru-RU" sz="1400" b="1" dirty="0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5952927" y="2533778"/>
              <a:ext cx="12961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 err="1" smtClean="0"/>
                <a:t>Реализатор</a:t>
              </a:r>
              <a:endParaRPr lang="ru-RU" sz="1100" dirty="0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301705" y="4364008"/>
            <a:ext cx="1605999" cy="621237"/>
            <a:chOff x="5847448" y="2297262"/>
            <a:chExt cx="2011264" cy="621237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5847448" y="2297262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Калугина Ирина</a:t>
              </a:r>
              <a:endParaRPr lang="ru-RU" sz="1400" b="1" dirty="0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6215037" y="2487612"/>
              <a:ext cx="129614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/>
                <a:t>Г</a:t>
              </a:r>
              <a:r>
                <a:rPr lang="ru-RU" sz="1100" dirty="0" smtClean="0"/>
                <a:t>енератор идей</a:t>
              </a:r>
              <a:endParaRPr lang="ru-RU" sz="1100" dirty="0"/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743" y="928080"/>
            <a:ext cx="1136786" cy="13431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8190" y="928081"/>
            <a:ext cx="1121076" cy="13431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t="42184" r="30976"/>
          <a:stretch/>
        </p:blipFill>
        <p:spPr>
          <a:xfrm>
            <a:off x="5009817" y="928081"/>
            <a:ext cx="1139194" cy="134312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/>
          <a:srcRect l="18750" t="31651" r="12500"/>
          <a:stretch/>
        </p:blipFill>
        <p:spPr>
          <a:xfrm>
            <a:off x="7236296" y="928080"/>
            <a:ext cx="1152127" cy="135563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385" y="2988521"/>
            <a:ext cx="1146144" cy="136480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7433" y="3013673"/>
            <a:ext cx="1141833" cy="136852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5879" y="2990166"/>
            <a:ext cx="1154136" cy="1356443"/>
          </a:xfrm>
          <a:prstGeom prst="rect">
            <a:avLst/>
          </a:prstGeom>
        </p:spPr>
      </p:pic>
      <p:sp>
        <p:nvSpPr>
          <p:cNvPr id="43" name="Прямоугольник 42"/>
          <p:cNvSpPr/>
          <p:nvPr/>
        </p:nvSpPr>
        <p:spPr>
          <a:xfrm>
            <a:off x="7230982" y="2972957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фото</a:t>
            </a:r>
            <a:endParaRPr lang="ru-RU" dirty="0"/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0982" y="2975636"/>
            <a:ext cx="1152128" cy="136547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87570" y="4382197"/>
            <a:ext cx="18545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black"/>
                </a:solidFill>
                <a:latin typeface="Arial Narrow" panose="020B0606020202030204" pitchFamily="34" charset="0"/>
              </a:rPr>
              <a:t>Сиднева </a:t>
            </a:r>
            <a:r>
              <a:rPr lang="ru-RU" sz="16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Елизавета</a:t>
            </a:r>
          </a:p>
          <a:p>
            <a:pPr algn="ctr"/>
            <a:r>
              <a:rPr lang="ru-RU" sz="1100" dirty="0"/>
              <a:t>С</a:t>
            </a:r>
            <a:r>
              <a:rPr lang="ru-RU" sz="1100" dirty="0" smtClean="0"/>
              <a:t>пециалист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13259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171" y="1315682"/>
            <a:ext cx="8424936" cy="72008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«</a:t>
            </a:r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Экосистема комфорта: путь к качественному контингенту абитуриентов в современном университете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ru-RU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 descr="C:\РАБОТА\РГУ ЭМБЛЕМА ФОТО\РГУ лого вектор.png"/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59403"/>
            <a:ext cx="2059012" cy="89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baku\Downloads\Лого_ПУТП_web - черный-RGB-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8" y="102609"/>
            <a:ext cx="1512168" cy="121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6262"/>
            <a:ext cx="1944216" cy="744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442171" y="2327687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084167" y="4011910"/>
            <a:ext cx="2589855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prstClr val="black">
                  <a:lumMod val="50000"/>
                  <a:lumOff val="50000"/>
                </a:prstClr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268842" y="2370094"/>
            <a:ext cx="1399502" cy="16418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фото</a:t>
            </a:r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5996485" y="4022943"/>
            <a:ext cx="1944216" cy="493023"/>
            <a:chOff x="6012160" y="4083918"/>
            <a:chExt cx="1944216" cy="493023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6012160" y="4083918"/>
              <a:ext cx="194421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Агафонов Егор</a:t>
              </a:r>
              <a:endParaRPr lang="ru-RU" sz="1200" b="1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6320521" y="4299942"/>
              <a:ext cx="129614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Л</a:t>
              </a:r>
              <a:r>
                <a:rPr lang="ru-RU" sz="12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идер проекта</a:t>
              </a:r>
              <a:endParaRPr lang="ru-RU" sz="1100" dirty="0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1187624" y="2283718"/>
            <a:ext cx="39927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КОНТАКТНАЯ ИНФОРМАЦИЯ:</a:t>
            </a:r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</a:p>
          <a:p>
            <a:pPr algn="r"/>
            <a:r>
              <a:rPr lang="ru-RU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+7 (904) 286-91-24</a:t>
            </a: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323528" y="4803998"/>
            <a:ext cx="8424936" cy="288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АКСЕЛЕРАЦИОННАЯ ПРОГРАММА – ВЫЗОВЫ БУДУЩЕГО – 2025 </a:t>
            </a:r>
            <a:endParaRPr lang="ru-RU" sz="1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AutoShape 2" descr="E:\%D0%B4%D0%BE%D0%BA%D1%83%D0%BC%D0%B5%D0%BD%D1%82%D1%8B\%D1%84%D0%BE%D1%82%D0%BE (2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8842" y="2375163"/>
            <a:ext cx="1399502" cy="162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3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1439</Words>
  <Application>Microsoft Office PowerPoint</Application>
  <PresentationFormat>Экран (16:9)</PresentationFormat>
  <Paragraphs>260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 Бакулина</dc:creator>
  <cp:lastModifiedBy>Perseich</cp:lastModifiedBy>
  <cp:revision>57</cp:revision>
  <dcterms:created xsi:type="dcterms:W3CDTF">2025-10-26T09:14:30Z</dcterms:created>
  <dcterms:modified xsi:type="dcterms:W3CDTF">2025-11-28T20:24:54Z</dcterms:modified>
</cp:coreProperties>
</file>