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70" r:id="rId11"/>
    <p:sldId id="268" r:id="rId12"/>
  </p:sldIdLst>
  <p:sldSz cx="12192000" cy="6858000"/>
  <p:notesSz cx="12192000" cy="6858000"/>
  <p:embeddedFontLst>
    <p:embeddedFont>
      <p:font typeface="Gilroy" panose="020B0604020202020204" charset="0"/>
      <p:regular r:id="rId14"/>
      <p:bold r:id="rId15"/>
      <p:italic r:id="rId16"/>
      <p:boldItalic r:id="rId17"/>
    </p:embeddedFont>
    <p:embeddedFont>
      <p:font typeface="Raleway SemiBold" panose="020B0604020202020204" charset="-52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Helvetica Neue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629" y="53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4001267645319027E-2"/>
          <c:w val="0.95891360150957961"/>
          <c:h val="0.7982126677559997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9525" cap="flat" cmpd="sng" algn="ctr">
                <a:solidFill>
                  <a:schemeClr val="accent1"/>
                </a:solidFill>
                <a:round/>
              </a:ln>
              <a:effectLst/>
            </c:spPr>
          </c:marker>
          <c:dLbls>
            <c:delete val="1"/>
          </c:dLbls>
          <c:cat>
            <c:numRef>
              <c:f>Лист1!$A$2:$A$6</c:f>
              <c:numCache>
                <c:formatCode>[$-419]mmmm\ yyyy;@</c:formatCode>
                <c:ptCount val="5"/>
                <c:pt idx="0">
                  <c:v>45992</c:v>
                </c:pt>
                <c:pt idx="1">
                  <c:v>46054</c:v>
                </c:pt>
                <c:pt idx="2">
                  <c:v>46204</c:v>
                </c:pt>
                <c:pt idx="3">
                  <c:v>46327</c:v>
                </c:pt>
                <c:pt idx="4">
                  <c:v>46388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5</c:v>
                </c:pt>
                <c:pt idx="2">
                  <c:v>21</c:v>
                </c:pt>
                <c:pt idx="3">
                  <c:v>45</c:v>
                </c:pt>
                <c:pt idx="4">
                  <c:v>60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4664-489B-8B1B-1EB92CB25E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2"/>
              </a:solidFill>
              <a:ln w="9525" cap="flat" cmpd="sng" algn="ctr">
                <a:solidFill>
                  <a:schemeClr val="accent2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[$-419]mmmm\ yyyy;@</c:formatCode>
                <c:ptCount val="5"/>
                <c:pt idx="0">
                  <c:v>45992</c:v>
                </c:pt>
                <c:pt idx="1">
                  <c:v>46054</c:v>
                </c:pt>
                <c:pt idx="2">
                  <c:v>46204</c:v>
                </c:pt>
                <c:pt idx="3">
                  <c:v>46327</c:v>
                </c:pt>
                <c:pt idx="4">
                  <c:v>46388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664-489B-8B1B-1EB92CB25ED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3"/>
              </a:solidFill>
              <a:ln w="9525" cap="flat" cmpd="sng" algn="ctr">
                <a:solidFill>
                  <a:schemeClr val="accent3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[$-419]mmmm\ yyyy;@</c:formatCode>
                <c:ptCount val="5"/>
                <c:pt idx="0">
                  <c:v>45992</c:v>
                </c:pt>
                <c:pt idx="1">
                  <c:v>46054</c:v>
                </c:pt>
                <c:pt idx="2">
                  <c:v>46204</c:v>
                </c:pt>
                <c:pt idx="3">
                  <c:v>46327</c:v>
                </c:pt>
                <c:pt idx="4">
                  <c:v>46388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664-489B-8B1B-1EB92CB25ED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marker val="1"/>
        <c:smooth val="0"/>
        <c:axId val="305616416"/>
        <c:axId val="305617200"/>
      </c:lineChart>
      <c:dateAx>
        <c:axId val="305616416"/>
        <c:scaling>
          <c:orientation val="minMax"/>
          <c:min val="45992"/>
        </c:scaling>
        <c:delete val="0"/>
        <c:axPos val="b"/>
        <c:numFmt formatCode="[$-419]mmmm\ yy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5617200"/>
        <c:crosses val="autoZero"/>
        <c:auto val="1"/>
        <c:lblOffset val="100"/>
        <c:baseTimeUnit val="months"/>
      </c:dateAx>
      <c:valAx>
        <c:axId val="305617200"/>
        <c:scaling>
          <c:orientation val="minMax"/>
          <c:min val="-1"/>
        </c:scaling>
        <c:delete val="1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>
                    <a:latin typeface="Arial" panose="020B0604020202020204" pitchFamily="34" charset="0"/>
                    <a:cs typeface="Arial" panose="020B0604020202020204" pitchFamily="34" charset="0"/>
                  </a:rPr>
                  <a:t>Реализация</a:t>
                </a:r>
                <a:r>
                  <a:rPr lang="ru-RU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проекта</a:t>
                </a:r>
                <a:r>
                  <a:rPr lang="en-US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ru-RU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% </a:t>
                </a:r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30561641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0.52269</cdr:x>
      <cdr:y>0.46661</cdr:y>
    </cdr:from>
    <cdr:to>
      <cdr:x>0.56805</cdr:x>
      <cdr:y>0.53339</cdr:y>
    </cdr:to>
    <cdr:sp macro="" textlink="">
      <cdr:nvSpPr>
        <cdr:cNvPr id="2" name="TextBox 40"/>
        <cdr:cNvSpPr txBox="1"/>
      </cdr:nvSpPr>
      <cdr:spPr>
        <a:xfrm xmlns:a="http://schemas.openxmlformats.org/drawingml/2006/main">
          <a:off x="5216294" y="2150355"/>
          <a:ext cx="452677" cy="3078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 marR="0" lvl="0" algn="l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defRPr>
          </a:lvl1pPr>
          <a:lvl2pPr marR="0" lvl="1" algn="l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defRPr>
          </a:lvl2pPr>
          <a:lvl3pPr marR="0" lvl="2" algn="l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defRPr>
          </a:lvl3pPr>
          <a:lvl4pPr marR="0" lvl="3" algn="l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defRPr>
          </a:lvl4pPr>
          <a:lvl5pPr marR="0" lvl="4" algn="l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defRPr>
          </a:lvl5pPr>
          <a:lvl6pPr marR="0" lvl="5" algn="l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defRPr>
          </a:lvl6pPr>
          <a:lvl7pPr marR="0" lvl="6" algn="l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defRPr>
          </a:lvl7pPr>
          <a:lvl8pPr marR="0" lvl="7" algn="l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defRPr>
          </a:lvl8pPr>
          <a:lvl9pPr marR="0" lvl="8" algn="l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defRPr>
          </a:lvl9pPr>
        </a:lstStyle>
        <a:p xmlns:a="http://schemas.openxmlformats.org/drawingml/2006/main"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97E62-A66C-4C01-B529-113B2BF66A70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0DD06-15E3-4C64-A303-123254708E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747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6379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202172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50" cap="all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202172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50" cap="all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 bwMode="auto"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5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 bwMode="auto">
          <a:xfrm>
            <a:off x="600672" y="3611595"/>
            <a:ext cx="10985501" cy="952501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 bwMode="auto"/>
        <p:txBody>
          <a:bodyPr/>
          <a:lstStyle>
            <a:lvl1pPr>
              <a:defRPr/>
            </a:lvl1pPr>
          </a:lstStyle>
          <a:p>
            <a:pPr defTabSz="554492">
              <a:buClrTx/>
              <a:defRPr/>
            </a:pPr>
            <a:fld id="{B0489526-BA99-4733-AEC4-101D6143F289}" type="slidenum">
              <a:rPr lang="ru-RU" sz="1100">
                <a:solidFill>
                  <a:prstClr val="black"/>
                </a:solidFill>
                <a:latin typeface="Gilroy"/>
                <a:ea typeface="+mn-ea"/>
                <a:cs typeface="+mn-cs"/>
              </a:rPr>
              <a:t>‹#›</a:t>
            </a:fld>
            <a:endParaRPr lang="ru-RU" sz="11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 bwMode="auto"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/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>
              <a:blip r:embed="rId8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Прямоугольник"/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>
              <a:blip r:embed="rId9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Прямоугольник"/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>
              <a:blip r:embed="rId10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Прямоугольник"/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>
              <a:blip r:embed="rId11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Прямоугольник"/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>
              <a:blip r:embed="rId10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Прямоугольник"/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>
              <a:blip r:embed="rId12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Прямоугольник"/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>
              <a:blip r:embed="rId8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Прямоугольник"/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>
              <a:blip r:embed="rId11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Прямоугольник"/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>
              <a:blip r:embed="rId8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/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>
            <a:blip r:embed="rId10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Прямоугольник"/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>
            <a:blip r:embed="rId8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Прямоугольник"/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>
            <a:blip r:embed="rId12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Прямоугольник"/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>
            <a:blip r:embed="rId10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Номер слайда 135"/>
          <p:cNvSpPr txBox="1"/>
          <p:nvPr userDrawn="1"/>
        </p:nvSpPr>
        <p:spPr bwMode="auto"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0489526-BA99-4733-AEC4-101D6143F289}" type="slidenum">
              <a:rPr lang="ru-RU" sz="1400" b="1" i="0" u="none" strike="noStrike" cap="none" spc="0">
                <a:ln>
                  <a:noFill/>
                </a:ln>
                <a:solidFill>
                  <a:prstClr val="white"/>
                </a:solidFill>
                <a:latin typeface="Gilroy"/>
                <a:ea typeface="+mn-ea"/>
                <a:cs typeface="+mn-cs"/>
              </a:rPr>
              <a:t>‹#›</a:t>
            </a:fld>
            <a:endParaRPr lang="ru-RU" sz="1400" b="1" i="0" u="none" strike="noStrike" cap="none" spc="0">
              <a:ln>
                <a:noFill/>
              </a:ln>
              <a:solidFill>
                <a:prstClr val="white"/>
              </a:solidFill>
              <a:latin typeface="Gilroy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358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019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7" Type="http://schemas.openxmlformats.org/officeDocument/2006/relationships/image" Target="../media/image3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0.svg"/><Relationship Id="rId7" Type="http://schemas.openxmlformats.org/officeDocument/2006/relationships/image" Target="../media/image3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Relationship Id="rId9" Type="http://schemas.openxmlformats.org/officeDocument/2006/relationships/image" Target="../media/image3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6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418125" y="3749718"/>
            <a:ext cx="3063120" cy="3127281"/>
          </a:xfrm>
          <a:prstGeom prst="rect">
            <a:avLst/>
          </a:prstGeom>
          <a:noFill/>
        </p:spPr>
      </p:pic>
      <p:sp>
        <p:nvSpPr>
          <p:cNvPr id="27" name="Прямоугольник 9"/>
          <p:cNvSpPr/>
          <p:nvPr/>
        </p:nvSpPr>
        <p:spPr bwMode="auto">
          <a:xfrm>
            <a:off x="8473951" y="3762666"/>
            <a:ext cx="3718049" cy="309533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3" name="Прямоугольник 13"/>
          <p:cNvSpPr/>
          <p:nvPr/>
        </p:nvSpPr>
        <p:spPr bwMode="auto">
          <a:xfrm>
            <a:off x="5427590" y="1697349"/>
            <a:ext cx="6121528" cy="2134480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0" name="#B5D8E1 RGB 181 216 225  CMYK 27 6 9 0"/>
          <p:cNvSpPr txBox="1"/>
          <p:nvPr/>
        </p:nvSpPr>
        <p:spPr bwMode="auto">
          <a:xfrm>
            <a:off x="110819" y="4406784"/>
            <a:ext cx="2916678" cy="92332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/>
          </a:p>
        </p:txBody>
      </p:sp>
      <p:sp>
        <p:nvSpPr>
          <p:cNvPr id="13" name="Текст 2"/>
          <p:cNvSpPr txBox="1"/>
          <p:nvPr/>
        </p:nvSpPr>
        <p:spPr bwMode="auto">
          <a:xfrm>
            <a:off x="5075652" y="2182509"/>
            <a:ext cx="3748065" cy="124649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2500" b="1">
                <a:solidFill>
                  <a:schemeClr val="bg1"/>
                </a:solidFill>
              </a:rPr>
              <a:t>Акселератор 3.0 </a:t>
            </a:r>
            <a:br>
              <a:rPr lang="ru-RU" sz="2500" b="1">
                <a:solidFill>
                  <a:schemeClr val="bg1"/>
                </a:solidFill>
              </a:rPr>
            </a:br>
            <a:r>
              <a:rPr lang="ru-RU" sz="2500" b="1">
                <a:solidFill>
                  <a:schemeClr val="bg1"/>
                </a:solidFill>
              </a:rPr>
              <a:t>Пензенского госуниверситета</a:t>
            </a:r>
            <a:endParaRPr sz="2500" b="1">
              <a:solidFill>
                <a:schemeClr val="bg1"/>
              </a:solidFill>
            </a:endParaRPr>
          </a:p>
        </p:txBody>
      </p:sp>
      <p:sp>
        <p:nvSpPr>
          <p:cNvPr id="16" name="AutoShape 4" descr="https://static.tildacdn.com/tild3634-3735-4437-b366-353436363338/open-innovations-whi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biLevel thresh="75000"/>
          </a:blip>
          <a:stretch/>
        </p:blipFill>
        <p:spPr bwMode="auto">
          <a:xfrm>
            <a:off x="5449821" y="312682"/>
            <a:ext cx="2992148" cy="1128271"/>
          </a:xfrm>
          <a:prstGeom prst="rect">
            <a:avLst/>
          </a:prstGeom>
          <a:noFill/>
        </p:spPr>
      </p:pic>
      <p:pic>
        <p:nvPicPr>
          <p:cNvPr id="17" name="Picture 2" descr="C:\Users\1\Google Диск\JOB\UNI DATA\LOGO\LogPGU_simbioz2013 new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324599" y="4437801"/>
            <a:ext cx="2031516" cy="193132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9324599" y="56285"/>
            <a:ext cx="2046769" cy="1641062"/>
          </a:xfrm>
          <a:prstGeom prst="rect">
            <a:avLst/>
          </a:prstGeom>
          <a:noFill/>
        </p:spPr>
      </p:pic>
      <p:sp>
        <p:nvSpPr>
          <p:cNvPr id="7" name="Прямоугольник"/>
          <p:cNvSpPr/>
          <p:nvPr/>
        </p:nvSpPr>
        <p:spPr bwMode="auto">
          <a:xfrm>
            <a:off x="8473950" y="1697349"/>
            <a:ext cx="3718049" cy="2154967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" name="Текст 2"/>
          <p:cNvSpPr txBox="1"/>
          <p:nvPr/>
        </p:nvSpPr>
        <p:spPr bwMode="auto">
          <a:xfrm>
            <a:off x="8760118" y="2526161"/>
            <a:ext cx="2926473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rPr lang="ru-RU" sz="3600" b="1" dirty="0" err="1" smtClean="0">
                <a:solidFill>
                  <a:schemeClr val="bg1"/>
                </a:solidFill>
              </a:rPr>
              <a:t>Технет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endParaRPr lang="ru-RU" sz="3600" b="1" dirty="0">
              <a:solidFill>
                <a:schemeClr val="bg1"/>
              </a:solidFill>
              <a:latin typeface="Gilroy-Regular"/>
            </a:endParaRPr>
          </a:p>
        </p:txBody>
      </p:sp>
      <p:sp>
        <p:nvSpPr>
          <p:cNvPr id="4" name="Google Shape;106;p25"/>
          <p:cNvSpPr txBox="1">
            <a:spLocks noGrp="1"/>
          </p:cNvSpPr>
          <p:nvPr>
            <p:ph type="title"/>
          </p:nvPr>
        </p:nvSpPr>
        <p:spPr bwMode="auto">
          <a:xfrm>
            <a:off x="322281" y="2473703"/>
            <a:ext cx="6322637" cy="153576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>
              <a:spcBef>
                <a:spcPts val="1200"/>
              </a:spcBef>
              <a:buClr>
                <a:srgbClr val="8F00FF"/>
              </a:buClr>
              <a:buSzPts val="2700"/>
              <a:defRPr/>
            </a:pPr>
            <a:r>
              <a:rPr lang="en-US" sz="5400" dirty="0" err="1">
                <a:solidFill>
                  <a:srgbClr val="8E01FF"/>
                </a:solidFill>
                <a:latin typeface="Raleway SemiBold"/>
              </a:rPr>
              <a:t>MemoryCore</a:t>
            </a:r>
            <a:r>
              <a:rPr lang="en-US" sz="4150" dirty="0">
                <a:solidFill>
                  <a:srgbClr val="8E01FF"/>
                </a:solidFill>
                <a:latin typeface="Raleway SemiBold"/>
              </a:rPr>
              <a:t/>
            </a:r>
            <a:br>
              <a:rPr lang="en-US" sz="4150" dirty="0">
                <a:solidFill>
                  <a:srgbClr val="8E01FF"/>
                </a:solidFill>
                <a:latin typeface="Raleway SemiBold"/>
              </a:rPr>
            </a:br>
            <a:r>
              <a:rPr lang="ru-RU" sz="2800" dirty="0">
                <a:latin typeface="Raleway SemiBold"/>
              </a:rPr>
              <a:t>Энергонезависимая память</a:t>
            </a:r>
            <a:endParaRPr sz="4150" dirty="0">
              <a:solidFill>
                <a:srgbClr val="8E01FF"/>
              </a:solidFill>
              <a:latin typeface="Raleway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Текст 2"/>
          <p:cNvSpPr txBox="1"/>
          <p:nvPr/>
        </p:nvSpPr>
        <p:spPr bwMode="auto"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lvl="0" indent="0" algn="l" defTabSz="914358">
              <a:lnSpc>
                <a:spcPct val="90000"/>
              </a:lnSpc>
              <a:buClr>
                <a:srgbClr val="8F00FF"/>
              </a:buClr>
              <a:buSzPts val="2700"/>
              <a:defRPr/>
            </a:pPr>
            <a:r>
              <a:rPr lang="ru-RU" sz="4150">
                <a:solidFill>
                  <a:srgbClr val="8E01FF"/>
                </a:solidFill>
                <a:latin typeface="Raleway SemiBold"/>
              </a:rPr>
              <a:t>АКТУАЛЬНОСТЬ ПРОЕКТА</a:t>
            </a:r>
            <a:endParaRPr/>
          </a:p>
        </p:txBody>
      </p:sp>
      <p:grpSp>
        <p:nvGrpSpPr>
          <p:cNvPr id="29" name="Google Shape;132;p26"/>
          <p:cNvGrpSpPr/>
          <p:nvPr/>
        </p:nvGrpSpPr>
        <p:grpSpPr bwMode="auto">
          <a:xfrm>
            <a:off x="-9533" y="1082493"/>
            <a:ext cx="6096000" cy="110384"/>
            <a:chOff x="0" y="692501"/>
            <a:chExt cx="2624940" cy="97200"/>
          </a:xfrm>
        </p:grpSpPr>
        <p:sp>
          <p:nvSpPr>
            <p:cNvPr id="30" name="Google Shape;133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1" name="Google Shape;134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135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3" name="Google Shape;136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4" name="Google Shape;137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35" name="Google Shape;146;p27"/>
          <p:cNvSpPr/>
          <p:nvPr/>
        </p:nvSpPr>
        <p:spPr bwMode="auto"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/>
        </p:blipFill>
        <p:spPr bwMode="auto">
          <a:xfrm>
            <a:off x="-28736" y="341684"/>
            <a:ext cx="687900" cy="687900"/>
          </a:xfrm>
          <a:prstGeom prst="rect">
            <a:avLst/>
          </a:prstGeom>
        </p:spPr>
      </p:pic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E0FD84CE-994B-4E84-9FC1-6DF842B96501}"/>
              </a:ext>
            </a:extLst>
          </p:cNvPr>
          <p:cNvSpPr/>
          <p:nvPr/>
        </p:nvSpPr>
        <p:spPr>
          <a:xfrm>
            <a:off x="47328" y="2268348"/>
            <a:ext cx="360040" cy="981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074297" y="1811132"/>
            <a:ext cx="663934" cy="914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7053" y="2060675"/>
            <a:ext cx="3657262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solidFill>
                  <a:schemeClr val="accent1"/>
                </a:solidFill>
              </a:rPr>
              <a:t>Искусственный </a:t>
            </a:r>
          </a:p>
          <a:p>
            <a:pPr algn="ctr"/>
            <a:r>
              <a:rPr lang="ru-RU" sz="2400" b="1" dirty="0">
                <a:solidFill>
                  <a:schemeClr val="accent1"/>
                </a:solidFill>
              </a:rPr>
              <a:t>интеллект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12802" y="2065568"/>
            <a:ext cx="1864613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2400" b="1" dirty="0">
                <a:solidFill>
                  <a:schemeClr val="accent3"/>
                </a:solidFill>
              </a:rPr>
              <a:t>Облачные </a:t>
            </a:r>
          </a:p>
          <a:p>
            <a:pPr algn="ctr"/>
            <a:r>
              <a:rPr lang="ru-RU" sz="2400" b="1" dirty="0">
                <a:solidFill>
                  <a:schemeClr val="accent3"/>
                </a:solidFill>
              </a:rPr>
              <a:t>сервисы</a:t>
            </a:r>
            <a:endParaRPr lang="ru-RU" sz="2800" b="1" dirty="0">
              <a:solidFill>
                <a:schemeClr val="accent3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901345" y="2071205"/>
            <a:ext cx="225680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solidFill>
                  <a:schemeClr val="accent2"/>
                </a:solidFill>
              </a:rPr>
              <a:t>Мобильные устройства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7053" y="3610044"/>
            <a:ext cx="3108116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Clr>
                <a:schemeClr val="bg1"/>
              </a:buClr>
            </a:pPr>
            <a:r>
              <a:rPr lang="ru-RU" dirty="0">
                <a:solidFill>
                  <a:schemeClr val="bg1"/>
                </a:solidFill>
              </a:rPr>
              <a:t>Измерение давления в камере двигателя</a:t>
            </a:r>
          </a:p>
          <a:p>
            <a:pPr algn="ctr">
              <a:buClr>
                <a:schemeClr val="bg1"/>
              </a:buClr>
            </a:pPr>
            <a:r>
              <a:rPr lang="ru-RU" dirty="0">
                <a:solidFill>
                  <a:schemeClr val="bg1"/>
                </a:solidFill>
              </a:rPr>
              <a:t>внутреннего сгорания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8288" y="3140968"/>
            <a:ext cx="2155432" cy="2155432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8381901" y="2071205"/>
            <a:ext cx="259228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Интернет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вещей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24E320A-EFD4-4F6F-AA46-AEFAA5E7F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231" y="3026933"/>
            <a:ext cx="1995860" cy="20574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DB0170B-BE83-4986-B99A-050441ABD0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7657" y="3107523"/>
            <a:ext cx="2274901" cy="21729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808D180-DEBC-4E0E-BFD3-2B805ADE4F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016" y="3175742"/>
            <a:ext cx="2237825" cy="2172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2"/>
          <p:cNvSpPr txBox="1"/>
          <p:nvPr/>
        </p:nvSpPr>
        <p:spPr bwMode="auto"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lvl="0" indent="0" algn="l" defTabSz="914358">
              <a:lnSpc>
                <a:spcPct val="90000"/>
              </a:lnSpc>
              <a:buClr>
                <a:srgbClr val="8F00FF"/>
              </a:buClr>
              <a:buSzPts val="2700"/>
              <a:defRPr/>
            </a:pPr>
            <a:r>
              <a:rPr lang="ru-RU" sz="4150" dirty="0">
                <a:solidFill>
                  <a:srgbClr val="8E01FF"/>
                </a:solidFill>
                <a:latin typeface="Raleway SemiBold"/>
              </a:rPr>
              <a:t>ПРОБЛЕМА</a:t>
            </a:r>
            <a:endParaRPr dirty="0"/>
          </a:p>
        </p:txBody>
      </p:sp>
      <p:grpSp>
        <p:nvGrpSpPr>
          <p:cNvPr id="19" name="Google Shape;132;p26"/>
          <p:cNvGrpSpPr/>
          <p:nvPr/>
        </p:nvGrpSpPr>
        <p:grpSpPr bwMode="auto"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34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35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36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37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Google Shape;146;p27"/>
          <p:cNvSpPr/>
          <p:nvPr/>
        </p:nvSpPr>
        <p:spPr bwMode="auto"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4" name="Google Shape;151;p2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" y="297305"/>
            <a:ext cx="687900" cy="65137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1C4C4B69-F276-47B4-BD24-D9F3B1631260}"/>
              </a:ext>
            </a:extLst>
          </p:cNvPr>
          <p:cNvSpPr/>
          <p:nvPr/>
        </p:nvSpPr>
        <p:spPr>
          <a:xfrm>
            <a:off x="1919536" y="4365104"/>
            <a:ext cx="7977421" cy="200091"/>
          </a:xfrm>
          <a:prstGeom prst="rect">
            <a:avLst/>
          </a:prstGeom>
          <a:gradFill>
            <a:gsLst>
              <a:gs pos="0">
                <a:schemeClr val="accent1"/>
              </a:gs>
              <a:gs pos="50000">
                <a:schemeClr val="accent2"/>
              </a:gs>
              <a:gs pos="10000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CCDF868C-83F7-4520-926B-88124946FB60}"/>
              </a:ext>
            </a:extLst>
          </p:cNvPr>
          <p:cNvSpPr/>
          <p:nvPr/>
        </p:nvSpPr>
        <p:spPr>
          <a:xfrm>
            <a:off x="9703900" y="4225788"/>
            <a:ext cx="495000" cy="495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8F31E3AC-8E69-4049-88F2-C6CE42182310}"/>
              </a:ext>
            </a:extLst>
          </p:cNvPr>
          <p:cNvSpPr/>
          <p:nvPr/>
        </p:nvSpPr>
        <p:spPr>
          <a:xfrm>
            <a:off x="5660744" y="4225788"/>
            <a:ext cx="495000" cy="495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D05A875E-9735-4AD2-A2D7-069B7BEB6AFA}"/>
              </a:ext>
            </a:extLst>
          </p:cNvPr>
          <p:cNvSpPr/>
          <p:nvPr/>
        </p:nvSpPr>
        <p:spPr>
          <a:xfrm>
            <a:off x="1726480" y="4227692"/>
            <a:ext cx="495000" cy="495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18" name="Капля 17">
            <a:extLst>
              <a:ext uri="{FF2B5EF4-FFF2-40B4-BE49-F238E27FC236}">
                <a16:creationId xmlns="" xmlns:a16="http://schemas.microsoft.com/office/drawing/2014/main" id="{567A874D-07AF-4E0A-954F-8055EF0E6BDF}"/>
              </a:ext>
            </a:extLst>
          </p:cNvPr>
          <p:cNvSpPr/>
          <p:nvPr/>
        </p:nvSpPr>
        <p:spPr>
          <a:xfrm rot="8092213">
            <a:off x="9321396" y="2204347"/>
            <a:ext cx="1260000" cy="1260000"/>
          </a:xfrm>
          <a:prstGeom prst="teardrop">
            <a:avLst/>
          </a:prstGeom>
          <a:solidFill>
            <a:schemeClr val="accent5"/>
          </a:solidFill>
          <a:ln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Капля 25">
            <a:extLst>
              <a:ext uri="{FF2B5EF4-FFF2-40B4-BE49-F238E27FC236}">
                <a16:creationId xmlns="" xmlns:a16="http://schemas.microsoft.com/office/drawing/2014/main" id="{55FF9FFB-2104-4DCC-A32B-DFBB1B101662}"/>
              </a:ext>
            </a:extLst>
          </p:cNvPr>
          <p:cNvSpPr/>
          <p:nvPr/>
        </p:nvSpPr>
        <p:spPr>
          <a:xfrm rot="8092213">
            <a:off x="1343978" y="2217098"/>
            <a:ext cx="1260000" cy="1260000"/>
          </a:xfrm>
          <a:prstGeom prst="teardrop">
            <a:avLst/>
          </a:prstGeom>
          <a:solidFill>
            <a:schemeClr val="accent1"/>
          </a:solidFill>
          <a:ln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Капля 26">
            <a:extLst>
              <a:ext uri="{FF2B5EF4-FFF2-40B4-BE49-F238E27FC236}">
                <a16:creationId xmlns="" xmlns:a16="http://schemas.microsoft.com/office/drawing/2014/main" id="{C5F50B23-9C56-476D-A37E-2C22FE0255DB}"/>
              </a:ext>
            </a:extLst>
          </p:cNvPr>
          <p:cNvSpPr/>
          <p:nvPr/>
        </p:nvSpPr>
        <p:spPr>
          <a:xfrm rot="8092213">
            <a:off x="5278244" y="2202056"/>
            <a:ext cx="1260000" cy="1260000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5CC55E4C-1EED-4F12-9309-787CAE0C6185}"/>
              </a:ext>
            </a:extLst>
          </p:cNvPr>
          <p:cNvSpPr txBox="1"/>
          <p:nvPr/>
        </p:nvSpPr>
        <p:spPr>
          <a:xfrm>
            <a:off x="1793977" y="257044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D97F0CD-827C-4537-95B6-641460EA287E}"/>
              </a:ext>
            </a:extLst>
          </p:cNvPr>
          <p:cNvSpPr txBox="1"/>
          <p:nvPr/>
        </p:nvSpPr>
        <p:spPr>
          <a:xfrm>
            <a:off x="9767692" y="26323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997BBB7-8885-4AA3-802C-0D08E4BE7771}"/>
              </a:ext>
            </a:extLst>
          </p:cNvPr>
          <p:cNvSpPr txBox="1"/>
          <p:nvPr/>
        </p:nvSpPr>
        <p:spPr>
          <a:xfrm>
            <a:off x="5724540" y="258731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214C330F-F0FA-4CE7-B532-4639DF6DED21}"/>
              </a:ext>
            </a:extLst>
          </p:cNvPr>
          <p:cNvSpPr txBox="1"/>
          <p:nvPr/>
        </p:nvSpPr>
        <p:spPr>
          <a:xfrm>
            <a:off x="1173584" y="4860104"/>
            <a:ext cx="150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Срок службы</a:t>
            </a:r>
          </a:p>
          <a:p>
            <a:pPr algn="ctr"/>
            <a:endParaRPr lang="ru-RU" b="1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E89D1B52-880A-42E0-A86B-E4018FCBB44A}"/>
              </a:ext>
            </a:extLst>
          </p:cNvPr>
          <p:cNvSpPr txBox="1"/>
          <p:nvPr/>
        </p:nvSpPr>
        <p:spPr>
          <a:xfrm>
            <a:off x="8380374" y="4849402"/>
            <a:ext cx="3142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Низкая </a:t>
            </a:r>
            <a:r>
              <a:rPr lang="ru-RU" b="1" dirty="0" err="1">
                <a:solidFill>
                  <a:srgbClr val="7030A0"/>
                </a:solidFill>
              </a:rPr>
              <a:t>энергоэффективность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8ABD965F-1FCE-475E-A6A3-0D9AFDB41E68}"/>
              </a:ext>
            </a:extLst>
          </p:cNvPr>
          <p:cNvSpPr txBox="1"/>
          <p:nvPr/>
        </p:nvSpPr>
        <p:spPr>
          <a:xfrm>
            <a:off x="3821404" y="4844144"/>
            <a:ext cx="4282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Отсутствие воспроизводимости свойств</a:t>
            </a:r>
          </a:p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2"/>
          <p:cNvSpPr txBox="1"/>
          <p:nvPr/>
        </p:nvSpPr>
        <p:spPr bwMode="auto"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lvl="0" indent="0" algn="l" defTabSz="914358">
              <a:lnSpc>
                <a:spcPct val="90000"/>
              </a:lnSpc>
              <a:buClr>
                <a:srgbClr val="8F00FF"/>
              </a:buClr>
              <a:buSzPts val="2700"/>
              <a:defRPr/>
            </a:pPr>
            <a:r>
              <a:rPr lang="ru-RU" sz="4150">
                <a:solidFill>
                  <a:srgbClr val="8E01FF"/>
                </a:solidFill>
                <a:latin typeface="Raleway SemiBold"/>
              </a:rPr>
              <a:t>РЕШЕНИЕ</a:t>
            </a:r>
            <a:endParaRPr/>
          </a:p>
        </p:txBody>
      </p:sp>
      <p:grpSp>
        <p:nvGrpSpPr>
          <p:cNvPr id="19" name="Google Shape;132;p26"/>
          <p:cNvGrpSpPr/>
          <p:nvPr/>
        </p:nvGrpSpPr>
        <p:grpSpPr bwMode="auto"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34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35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36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37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Google Shape;146;p27"/>
          <p:cNvSpPr/>
          <p:nvPr/>
        </p:nvSpPr>
        <p:spPr bwMode="auto"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/>
        </p:blipFill>
        <p:spPr bwMode="auto">
          <a:xfrm>
            <a:off x="-9533" y="284757"/>
            <a:ext cx="673050" cy="6730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871864" y="2492896"/>
            <a:ext cx="1656184" cy="24929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983432" y="2510543"/>
            <a:ext cx="1728192" cy="25371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8737169" y="2568751"/>
            <a:ext cx="1607303" cy="2508850"/>
          </a:xfrm>
          <a:prstGeom prst="rect">
            <a:avLst/>
          </a:prstGeom>
        </p:spPr>
      </p:pic>
      <p:sp>
        <p:nvSpPr>
          <p:cNvPr id="18" name="Стрелка вправо 17"/>
          <p:cNvSpPr/>
          <p:nvPr/>
        </p:nvSpPr>
        <p:spPr bwMode="auto">
          <a:xfrm>
            <a:off x="3006268" y="3648871"/>
            <a:ext cx="1563320" cy="64807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 bwMode="auto">
          <a:xfrm>
            <a:off x="6824957" y="3648871"/>
            <a:ext cx="1563320" cy="64807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2"/>
          <p:cNvSpPr txBox="1"/>
          <p:nvPr/>
        </p:nvSpPr>
        <p:spPr bwMode="auto"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lvl="0" indent="0" algn="l" defTabSz="914358">
              <a:lnSpc>
                <a:spcPct val="90000"/>
              </a:lnSpc>
              <a:buClr>
                <a:srgbClr val="8F00FF"/>
              </a:buClr>
              <a:buSzPts val="2700"/>
              <a:defRPr/>
            </a:pPr>
            <a:r>
              <a:rPr lang="ru-RU" sz="4150">
                <a:solidFill>
                  <a:srgbClr val="8E01FF"/>
                </a:solidFill>
                <a:latin typeface="Raleway SemiBold"/>
              </a:rPr>
              <a:t>ЦЕННОСТНОЕ ПРЕДЛОЖЕНИЕ</a:t>
            </a:r>
            <a:endParaRPr/>
          </a:p>
        </p:txBody>
      </p:sp>
      <p:grpSp>
        <p:nvGrpSpPr>
          <p:cNvPr id="19" name="Google Shape;132;p26"/>
          <p:cNvGrpSpPr/>
          <p:nvPr/>
        </p:nvGrpSpPr>
        <p:grpSpPr bwMode="auto"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34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35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36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37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Google Shape;146;p27"/>
          <p:cNvSpPr/>
          <p:nvPr/>
        </p:nvSpPr>
        <p:spPr bwMode="auto">
          <a:xfrm>
            <a:off x="-16535" y="309776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/>
        </p:blipFill>
        <p:spPr bwMode="auto">
          <a:xfrm>
            <a:off x="0" y="309776"/>
            <a:ext cx="638900" cy="6389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97A3D7B-DC99-465C-9BFB-29C642E35B88}"/>
              </a:ext>
            </a:extLst>
          </p:cNvPr>
          <p:cNvSpPr txBox="1"/>
          <p:nvPr/>
        </p:nvSpPr>
        <p:spPr bwMode="auto">
          <a:xfrm>
            <a:off x="307239" y="1916832"/>
            <a:ext cx="10781950" cy="2701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dirty="0"/>
          </a:p>
          <a:p>
            <a:pPr algn="ctr">
              <a:lnSpc>
                <a:spcPct val="150000"/>
              </a:lnSpc>
            </a:pPr>
            <a:r>
              <a:rPr lang="ru-RU" sz="2000" dirty="0"/>
              <a:t>Мы, компания </a:t>
            </a:r>
            <a:r>
              <a:rPr lang="ru-RU" sz="2000" i="1" dirty="0"/>
              <a:t>M</a:t>
            </a:r>
            <a:r>
              <a:rPr lang="en-US" sz="2000" i="1" dirty="0" err="1"/>
              <a:t>emoryCore</a:t>
            </a:r>
            <a:r>
              <a:rPr lang="ru-RU" sz="2000" dirty="0"/>
              <a:t>,</a:t>
            </a:r>
            <a:r>
              <a:rPr lang="en-US" sz="2000" dirty="0"/>
              <a:t> </a:t>
            </a:r>
            <a:r>
              <a:rPr lang="ru-RU" sz="2000" dirty="0"/>
              <a:t>помогаем производителям электроники и компаниям-разработчикам </a:t>
            </a:r>
            <a:r>
              <a:rPr lang="ru-RU" sz="2000" dirty="0" err="1"/>
              <a:t>IoT</a:t>
            </a:r>
            <a:r>
              <a:rPr lang="ru-RU" sz="2000" dirty="0"/>
              <a:t>-продуктов</a:t>
            </a:r>
            <a:r>
              <a:rPr lang="en-US" sz="2000" dirty="0"/>
              <a:t> </a:t>
            </a:r>
            <a:r>
              <a:rPr lang="ru-RU" sz="2000" dirty="0"/>
              <a:t>решать проблему </a:t>
            </a:r>
            <a:r>
              <a:rPr lang="ru-RU" sz="2000" dirty="0">
                <a:solidFill>
                  <a:srgbClr val="FF0000"/>
                </a:solidFill>
              </a:rPr>
              <a:t>ПОТЕРИ ДАННЫХ </a:t>
            </a:r>
            <a:r>
              <a:rPr lang="ru-RU" sz="2000" dirty="0"/>
              <a:t>и </a:t>
            </a:r>
            <a:r>
              <a:rPr lang="ru-RU" sz="2000" dirty="0">
                <a:solidFill>
                  <a:srgbClr val="FF0000"/>
                </a:solidFill>
              </a:rPr>
              <a:t>ВЫСОКОГО ЭНЕРГОПОТРЕБЛЕНИЯ</a:t>
            </a:r>
            <a:r>
              <a:rPr lang="ru-RU" sz="2000" dirty="0"/>
              <a:t> с помощью энергонезависимой памяти</a:t>
            </a:r>
            <a:r>
              <a:rPr lang="en-US" sz="2000" dirty="0"/>
              <a:t> </a:t>
            </a:r>
            <a:r>
              <a:rPr lang="ru-RU" sz="2000" dirty="0"/>
              <a:t>и получать </a:t>
            </a:r>
            <a:r>
              <a:rPr lang="ru-RU" sz="2000" dirty="0">
                <a:solidFill>
                  <a:srgbClr val="00B050"/>
                </a:solidFill>
              </a:rPr>
              <a:t>ПОВЫШЕННУЮ НАДЁЖНОСТЬ</a:t>
            </a:r>
            <a:r>
              <a:rPr lang="ru-RU" sz="2000" dirty="0"/>
              <a:t>, </a:t>
            </a:r>
            <a:r>
              <a:rPr lang="ru-RU" sz="2000" dirty="0">
                <a:solidFill>
                  <a:srgbClr val="00B050"/>
                </a:solidFill>
              </a:rPr>
              <a:t>СНИЖЕННОЕ ПОТРЕБЛЕНИЕ РЕСУРСОВ </a:t>
            </a:r>
            <a:r>
              <a:rPr lang="ru-RU" sz="2000" dirty="0"/>
              <a:t>и </a:t>
            </a:r>
            <a:r>
              <a:rPr lang="ru-RU" sz="2000" dirty="0">
                <a:solidFill>
                  <a:srgbClr val="00B050"/>
                </a:solidFill>
              </a:rPr>
              <a:t>УВЕЛИЧЕНИЕ СРОКА СЛУЖБЫ ПРОДУКТОВ</a:t>
            </a:r>
            <a:r>
              <a:rPr lang="ru-RU" sz="2400" dirty="0"/>
              <a:t>.</a:t>
            </a:r>
            <a:endParaRPr lang="ru-RU" sz="2400" kern="1200" dirty="0">
              <a:solidFill>
                <a:schemeClr val="tx1"/>
              </a:solidFill>
              <a:latin typeface="Arial" panose="020B0604020202020204" pitchFamily="34" charset="0"/>
              <a:ea typeface="Gilroy-ExtraBold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1286920-DBC5-400D-A950-502F69EEF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25" y="4221088"/>
            <a:ext cx="1727448" cy="17020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12B6BA6-428A-49BC-8C24-EF98AF041E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5037" y="404664"/>
            <a:ext cx="1584176" cy="16076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9903613-4751-4E9F-A159-831337FF5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4352" y="4293096"/>
            <a:ext cx="1584176" cy="16831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EC6B3CC-AAF9-491E-9C36-F5821C152E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9876" y="4618341"/>
            <a:ext cx="1652672" cy="1624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2"/>
          <p:cNvSpPr txBox="1"/>
          <p:nvPr/>
        </p:nvSpPr>
        <p:spPr bwMode="auto"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lvl="0" indent="0" algn="l" defTabSz="914358">
              <a:lnSpc>
                <a:spcPct val="90000"/>
              </a:lnSpc>
              <a:buClr>
                <a:srgbClr val="8F00FF"/>
              </a:buClr>
              <a:buSzPts val="2700"/>
              <a:defRPr/>
            </a:pPr>
            <a:r>
              <a:rPr lang="ru-RU" sz="4150">
                <a:solidFill>
                  <a:srgbClr val="8E01FF"/>
                </a:solidFill>
                <a:latin typeface="Raleway SemiBold"/>
              </a:rPr>
              <a:t>РЫНОК</a:t>
            </a:r>
            <a:endParaRPr/>
          </a:p>
        </p:txBody>
      </p:sp>
      <p:grpSp>
        <p:nvGrpSpPr>
          <p:cNvPr id="19" name="Google Shape;132;p26"/>
          <p:cNvGrpSpPr/>
          <p:nvPr/>
        </p:nvGrpSpPr>
        <p:grpSpPr bwMode="auto"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34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35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36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37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Google Shape;146;p27"/>
          <p:cNvSpPr/>
          <p:nvPr/>
        </p:nvSpPr>
        <p:spPr bwMode="auto"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/>
        </p:blipFill>
        <p:spPr bwMode="auto">
          <a:xfrm>
            <a:off x="0" y="343113"/>
            <a:ext cx="622414" cy="622414"/>
          </a:xfrm>
          <a:prstGeom prst="rect">
            <a:avLst/>
          </a:prstGeom>
        </p:spPr>
      </p:pic>
      <p:pic>
        <p:nvPicPr>
          <p:cNvPr id="13" name="Picture 2" descr="Picture background">
            <a:extLst>
              <a:ext uri="{FF2B5EF4-FFF2-40B4-BE49-F238E27FC236}">
                <a16:creationId xmlns="" xmlns:a16="http://schemas.microsoft.com/office/drawing/2014/main" id="{BE9E1943-EB9A-422C-B57C-824DB6826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6" y="1158204"/>
            <a:ext cx="11113386" cy="537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трелка вправо 17">
            <a:extLst>
              <a:ext uri="{FF2B5EF4-FFF2-40B4-BE49-F238E27FC236}">
                <a16:creationId xmlns="" xmlns:a16="http://schemas.microsoft.com/office/drawing/2014/main" id="{EFCEF9A8-44D8-40C0-AE46-E0FAA2B3A9EF}"/>
              </a:ext>
            </a:extLst>
          </p:cNvPr>
          <p:cNvSpPr/>
          <p:nvPr/>
        </p:nvSpPr>
        <p:spPr>
          <a:xfrm>
            <a:off x="6960096" y="3049946"/>
            <a:ext cx="720080" cy="50405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право 4">
            <a:extLst>
              <a:ext uri="{FF2B5EF4-FFF2-40B4-BE49-F238E27FC236}">
                <a16:creationId xmlns="" xmlns:a16="http://schemas.microsoft.com/office/drawing/2014/main" id="{7AFD4D48-9126-479C-9B16-D9E5F775E7EE}"/>
              </a:ext>
            </a:extLst>
          </p:cNvPr>
          <p:cNvSpPr/>
          <p:nvPr/>
        </p:nvSpPr>
        <p:spPr>
          <a:xfrm>
            <a:off x="3811207" y="3049691"/>
            <a:ext cx="720080" cy="50405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AC14B589-C764-4459-8F99-9784CA5A688E}"/>
              </a:ext>
            </a:extLst>
          </p:cNvPr>
          <p:cNvSpPr/>
          <p:nvPr/>
        </p:nvSpPr>
        <p:spPr>
          <a:xfrm>
            <a:off x="7824192" y="2347592"/>
            <a:ext cx="2100923" cy="185050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Мировой рынок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6AEA4F10-3395-46F0-A56F-7E4E7380060D}"/>
              </a:ext>
            </a:extLst>
          </p:cNvPr>
          <p:cNvSpPr/>
          <p:nvPr/>
        </p:nvSpPr>
        <p:spPr>
          <a:xfrm>
            <a:off x="4727848" y="2376467"/>
            <a:ext cx="2100923" cy="185050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Доступный объем рынка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7198910F-1CB9-45CD-8E83-0EF7137F22D5}"/>
              </a:ext>
            </a:extLst>
          </p:cNvPr>
          <p:cNvSpPr/>
          <p:nvPr/>
        </p:nvSpPr>
        <p:spPr>
          <a:xfrm>
            <a:off x="1503134" y="2348880"/>
            <a:ext cx="2100923" cy="185050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Достижимый объем рынка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2"/>
          <p:cNvSpPr txBox="1"/>
          <p:nvPr/>
        </p:nvSpPr>
        <p:spPr bwMode="auto"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lvl="0" indent="0" algn="l" defTabSz="914358">
              <a:lnSpc>
                <a:spcPct val="90000"/>
              </a:lnSpc>
              <a:buClr>
                <a:srgbClr val="8F00FF"/>
              </a:buClr>
              <a:buSzPts val="2700"/>
              <a:defRPr/>
            </a:pPr>
            <a:r>
              <a:rPr lang="ru-RU" sz="4150">
                <a:solidFill>
                  <a:srgbClr val="8E01FF"/>
                </a:solidFill>
                <a:latin typeface="Raleway SemiBold"/>
              </a:rPr>
              <a:t>КОНКУРЕНТЫ</a:t>
            </a:r>
            <a:endParaRPr/>
          </a:p>
        </p:txBody>
      </p:sp>
      <p:grpSp>
        <p:nvGrpSpPr>
          <p:cNvPr id="19" name="Google Shape;132;p26"/>
          <p:cNvGrpSpPr/>
          <p:nvPr/>
        </p:nvGrpSpPr>
        <p:grpSpPr bwMode="auto"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34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35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36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37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Google Shape;146;p27"/>
          <p:cNvSpPr/>
          <p:nvPr/>
        </p:nvSpPr>
        <p:spPr bwMode="auto"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/>
        </p:blipFill>
        <p:spPr bwMode="auto">
          <a:xfrm>
            <a:off x="-9533" y="356678"/>
            <a:ext cx="657682" cy="657682"/>
          </a:xfrm>
          <a:prstGeom prst="rect">
            <a:avLst/>
          </a:prstGeom>
        </p:spPr>
      </p:pic>
      <p:graphicFrame>
        <p:nvGraphicFramePr>
          <p:cNvPr id="15" name="Таблица 7">
            <a:extLst>
              <a:ext uri="{FF2B5EF4-FFF2-40B4-BE49-F238E27FC236}">
                <a16:creationId xmlns="" xmlns:a16="http://schemas.microsoft.com/office/drawing/2014/main" id="{40D03906-2A43-46EC-B425-B6989B47E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401505"/>
              </p:ext>
            </p:extLst>
          </p:nvPr>
        </p:nvGraphicFramePr>
        <p:xfrm>
          <a:off x="839414" y="1628800"/>
          <a:ext cx="9433050" cy="37929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3380">
                  <a:extLst>
                    <a:ext uri="{9D8B030D-6E8A-4147-A177-3AD203B41FA5}">
                      <a16:colId xmlns="" xmlns:a16="http://schemas.microsoft.com/office/drawing/2014/main" val="899454295"/>
                    </a:ext>
                  </a:extLst>
                </a:gridCol>
                <a:gridCol w="1295934">
                  <a:extLst>
                    <a:ext uri="{9D8B030D-6E8A-4147-A177-3AD203B41FA5}">
                      <a16:colId xmlns="" xmlns:a16="http://schemas.microsoft.com/office/drawing/2014/main" val="4015634542"/>
                    </a:ext>
                  </a:extLst>
                </a:gridCol>
                <a:gridCol w="1295934">
                  <a:extLst>
                    <a:ext uri="{9D8B030D-6E8A-4147-A177-3AD203B41FA5}">
                      <a16:colId xmlns="" xmlns:a16="http://schemas.microsoft.com/office/drawing/2014/main" val="1093085271"/>
                    </a:ext>
                  </a:extLst>
                </a:gridCol>
                <a:gridCol w="1295934">
                  <a:extLst>
                    <a:ext uri="{9D8B030D-6E8A-4147-A177-3AD203B41FA5}">
                      <a16:colId xmlns="" xmlns:a16="http://schemas.microsoft.com/office/drawing/2014/main" val="3949377666"/>
                    </a:ext>
                  </a:extLst>
                </a:gridCol>
                <a:gridCol w="1295934">
                  <a:extLst>
                    <a:ext uri="{9D8B030D-6E8A-4147-A177-3AD203B41FA5}">
                      <a16:colId xmlns="" xmlns:a16="http://schemas.microsoft.com/office/drawing/2014/main" val="1503329406"/>
                    </a:ext>
                  </a:extLst>
                </a:gridCol>
                <a:gridCol w="1295934">
                  <a:extLst>
                    <a:ext uri="{9D8B030D-6E8A-4147-A177-3AD203B41FA5}">
                      <a16:colId xmlns="" xmlns:a16="http://schemas.microsoft.com/office/drawing/2014/main" val="1721283145"/>
                    </a:ext>
                  </a:extLst>
                </a:gridCol>
              </a:tblGrid>
              <a:tr h="908532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/>
                        <a:t>Производитель</a:t>
                      </a:r>
                    </a:p>
                    <a:p>
                      <a:pPr algn="r"/>
                      <a:endParaRPr lang="ru-RU" sz="1400" b="1" dirty="0"/>
                    </a:p>
                    <a:p>
                      <a:pPr algn="l"/>
                      <a:r>
                        <a:rPr lang="ru-RU" sz="1400" b="1" dirty="0"/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  <a:p>
                      <a:pPr algn="ctr"/>
                      <a:endParaRPr lang="ru-RU" sz="1400" b="1" dirty="0"/>
                    </a:p>
                    <a:p>
                      <a:pPr algn="ctr"/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  <a:p>
                      <a:pPr algn="ctr"/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  <a:p>
                      <a:pPr algn="ctr"/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  <a:p>
                      <a:pPr algn="ctr"/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Разработанный аналог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419401266"/>
                  </a:ext>
                </a:extLst>
              </a:tr>
              <a:tr h="61056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Ресурс, циклы перезаписи: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104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105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106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105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106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31559416"/>
                  </a:ext>
                </a:extLst>
              </a:tr>
              <a:tr h="52637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Скорость записи,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мкс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10</a:t>
                      </a:r>
                      <a:endParaRPr lang="ru-RU" sz="1400" dirty="0"/>
                    </a:p>
                  </a:txBody>
                  <a:tcPr anchor="ctr"/>
                </a:tc>
              </a:tr>
              <a:tr h="61056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Рабочие напряжения, 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Нет данных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75315650"/>
                  </a:ext>
                </a:extLst>
              </a:tr>
              <a:tr h="61056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Активный слой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TaOx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HfOx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ZrTe</a:t>
                      </a:r>
                      <a:r>
                        <a:rPr lang="en-US" sz="1400" dirty="0"/>
                        <a:t>/Al2O3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TaOy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TiOx</a:t>
                      </a:r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517307567"/>
                  </a:ext>
                </a:extLst>
              </a:tr>
              <a:tr h="526372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Время хранения,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66730622"/>
                  </a:ext>
                </a:extLst>
              </a:tr>
            </a:tbl>
          </a:graphicData>
        </a:graphic>
      </p:graphicFrame>
      <p:pic>
        <p:nvPicPr>
          <p:cNvPr id="18" name="Picture 2" descr="Picture background">
            <a:extLst>
              <a:ext uri="{FF2B5EF4-FFF2-40B4-BE49-F238E27FC236}">
                <a16:creationId xmlns="" xmlns:a16="http://schemas.microsoft.com/office/drawing/2014/main" id="{91497531-2879-4488-9757-E59A0845FF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7" b="30463"/>
          <a:stretch/>
        </p:blipFill>
        <p:spPr bwMode="auto">
          <a:xfrm>
            <a:off x="6487269" y="1781373"/>
            <a:ext cx="976883" cy="48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Picture background">
            <a:extLst>
              <a:ext uri="{FF2B5EF4-FFF2-40B4-BE49-F238E27FC236}">
                <a16:creationId xmlns="" xmlns:a16="http://schemas.microsoft.com/office/drawing/2014/main" id="{55315B63-5592-45F6-8C02-F0B72FCCA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70" t="16308" r="4749" b="19200"/>
          <a:stretch/>
        </p:blipFill>
        <p:spPr bwMode="auto">
          <a:xfrm>
            <a:off x="5266262" y="1737073"/>
            <a:ext cx="631586" cy="60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Picture background">
            <a:extLst>
              <a:ext uri="{FF2B5EF4-FFF2-40B4-BE49-F238E27FC236}">
                <a16:creationId xmlns="" xmlns:a16="http://schemas.microsoft.com/office/drawing/2014/main" id="{8B41A086-610F-4E2D-A0C2-3B66313703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8" t="31806" r="13713" b="33368"/>
          <a:stretch/>
        </p:blipFill>
        <p:spPr bwMode="auto">
          <a:xfrm>
            <a:off x="4079776" y="1838677"/>
            <a:ext cx="859975" cy="42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Picture background">
            <a:extLst>
              <a:ext uri="{FF2B5EF4-FFF2-40B4-BE49-F238E27FC236}">
                <a16:creationId xmlns="" xmlns:a16="http://schemas.microsoft.com/office/drawing/2014/main" id="{CD5993B1-C9C1-4DCB-8A90-FC67AE03D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450" y="1838677"/>
            <a:ext cx="970862" cy="43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="" xmlns:a16="http://schemas.microsoft.com/office/drawing/2014/main" id="{E14D0FBB-5833-4887-8EA4-7F32872D8828}"/>
              </a:ext>
            </a:extLst>
          </p:cNvPr>
          <p:cNvCxnSpPr>
            <a:cxnSpLocks/>
          </p:cNvCxnSpPr>
          <p:nvPr/>
        </p:nvCxnSpPr>
        <p:spPr bwMode="auto">
          <a:xfrm>
            <a:off x="839416" y="1628800"/>
            <a:ext cx="2948512" cy="86409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2"/>
          <p:cNvSpPr txBox="1"/>
          <p:nvPr/>
        </p:nvSpPr>
        <p:spPr bwMode="auto"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lvl="0" indent="0" algn="l" defTabSz="914358">
              <a:lnSpc>
                <a:spcPct val="90000"/>
              </a:lnSpc>
              <a:buClr>
                <a:srgbClr val="8F00FF"/>
              </a:buClr>
              <a:buSzPts val="2700"/>
              <a:defRPr/>
            </a:pPr>
            <a:r>
              <a:rPr lang="ru-RU" sz="4150">
                <a:solidFill>
                  <a:srgbClr val="8E01FF"/>
                </a:solidFill>
                <a:latin typeface="Raleway SemiBold"/>
              </a:rPr>
              <a:t>БИЗНЕС-МОДЕЛЬ</a:t>
            </a:r>
            <a:endParaRPr/>
          </a:p>
        </p:txBody>
      </p:sp>
      <p:grpSp>
        <p:nvGrpSpPr>
          <p:cNvPr id="19" name="Google Shape;132;p26"/>
          <p:cNvGrpSpPr/>
          <p:nvPr/>
        </p:nvGrpSpPr>
        <p:grpSpPr bwMode="auto"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34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35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36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37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Google Shape;146;p27"/>
          <p:cNvSpPr/>
          <p:nvPr/>
        </p:nvSpPr>
        <p:spPr bwMode="auto"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/>
        </p:blipFill>
        <p:spPr bwMode="auto">
          <a:xfrm>
            <a:off x="-31373" y="311882"/>
            <a:ext cx="687900" cy="687900"/>
          </a:xfrm>
          <a:prstGeom prst="rect">
            <a:avLst/>
          </a:prstGeom>
        </p:spPr>
      </p:pic>
      <p:pic>
        <p:nvPicPr>
          <p:cNvPr id="15" name="Picture 4">
            <a:extLst>
              <a:ext uri="{FF2B5EF4-FFF2-40B4-BE49-F238E27FC236}">
                <a16:creationId xmlns="" xmlns:a16="http://schemas.microsoft.com/office/drawing/2014/main" id="{DC15B665-810F-46B7-AE99-8EC13728E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356043"/>
            <a:ext cx="5405849" cy="472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BAC89BE-79CE-4CA7-8435-D000E1F10FE9}"/>
              </a:ext>
            </a:extLst>
          </p:cNvPr>
          <p:cNvSpPr/>
          <p:nvPr/>
        </p:nvSpPr>
        <p:spPr>
          <a:xfrm>
            <a:off x="3365045" y="5276000"/>
            <a:ext cx="2771553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1AB17014-86F1-41D4-B9BF-9CACED366C8A}"/>
              </a:ext>
            </a:extLst>
          </p:cNvPr>
          <p:cNvSpPr/>
          <p:nvPr/>
        </p:nvSpPr>
        <p:spPr>
          <a:xfrm>
            <a:off x="3089732" y="3535811"/>
            <a:ext cx="379503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D336F8A1-1396-4F4F-BFD2-A80D2D43D190}"/>
              </a:ext>
            </a:extLst>
          </p:cNvPr>
          <p:cNvSpPr/>
          <p:nvPr/>
        </p:nvSpPr>
        <p:spPr>
          <a:xfrm>
            <a:off x="678367" y="2881548"/>
            <a:ext cx="447694" cy="65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449FAE65-DD6A-4505-90E7-BB44332DE6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04" y="3851187"/>
            <a:ext cx="1656184" cy="1183791"/>
          </a:xfrm>
          <a:prstGeom prst="rect">
            <a:avLst/>
          </a:prstGeom>
        </p:spPr>
      </p:pic>
      <p:pic>
        <p:nvPicPr>
          <p:cNvPr id="28" name="Picture 20">
            <a:extLst>
              <a:ext uri="{FF2B5EF4-FFF2-40B4-BE49-F238E27FC236}">
                <a16:creationId xmlns="" xmlns:a16="http://schemas.microsoft.com/office/drawing/2014/main" id="{0552CB2D-0FEC-4DDF-89C5-A96D0AC14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4964771"/>
            <a:ext cx="2049333" cy="1287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 descr="Picture background">
            <a:extLst>
              <a:ext uri="{FF2B5EF4-FFF2-40B4-BE49-F238E27FC236}">
                <a16:creationId xmlns="" xmlns:a16="http://schemas.microsoft.com/office/drawing/2014/main" id="{F0890CC0-6AE4-453B-B531-7B436FC4A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814" y="2744181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Picture background">
            <a:extLst>
              <a:ext uri="{FF2B5EF4-FFF2-40B4-BE49-F238E27FC236}">
                <a16:creationId xmlns="" xmlns:a16="http://schemas.microsoft.com/office/drawing/2014/main" id="{DCDF7E80-3307-41AD-B53F-120243280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070" y="1783396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D246219-97CA-40D8-BDEA-0A6F6B27BEBD}"/>
              </a:ext>
            </a:extLst>
          </p:cNvPr>
          <p:cNvSpPr txBox="1"/>
          <p:nvPr/>
        </p:nvSpPr>
        <p:spPr>
          <a:xfrm>
            <a:off x="3577362" y="5246981"/>
            <a:ext cx="25186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/>
              <a:t>Прямые продажи </a:t>
            </a:r>
          </a:p>
          <a:p>
            <a:pPr algn="ctr"/>
            <a:r>
              <a:rPr lang="ru-RU" sz="1800" b="1" dirty="0"/>
              <a:t>производственным </a:t>
            </a:r>
          </a:p>
          <a:p>
            <a:pPr algn="ctr"/>
            <a:r>
              <a:rPr lang="ru-RU" sz="1800" b="1" dirty="0"/>
              <a:t>предприятиям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704E175C-843C-496A-AE33-BEC7F068802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635" t="8166" r="22826" b="15993"/>
          <a:stretch/>
        </p:blipFill>
        <p:spPr>
          <a:xfrm>
            <a:off x="2677691" y="1391935"/>
            <a:ext cx="1203584" cy="908987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6204032F-0085-452A-B2D3-5558CA975EFA}"/>
              </a:ext>
            </a:extLst>
          </p:cNvPr>
          <p:cNvSpPr/>
          <p:nvPr/>
        </p:nvSpPr>
        <p:spPr bwMode="auto">
          <a:xfrm flipV="1">
            <a:off x="2500784" y="2655013"/>
            <a:ext cx="1309822" cy="788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2"/>
          <p:cNvSpPr txBox="1"/>
          <p:nvPr/>
        </p:nvSpPr>
        <p:spPr bwMode="auto"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lvl="0" indent="0" algn="l" defTabSz="914358">
              <a:lnSpc>
                <a:spcPct val="90000"/>
              </a:lnSpc>
              <a:buClr>
                <a:srgbClr val="8F00FF"/>
              </a:buClr>
              <a:buSzPts val="2700"/>
              <a:defRPr/>
            </a:pPr>
            <a:r>
              <a:rPr lang="ru-RU" sz="4150">
                <a:solidFill>
                  <a:srgbClr val="8E01FF"/>
                </a:solidFill>
                <a:latin typeface="Raleway SemiBold"/>
              </a:rPr>
              <a:t>ПЛАН РАЗВИТИЯ</a:t>
            </a:r>
            <a:endParaRPr/>
          </a:p>
        </p:txBody>
      </p:sp>
      <p:grpSp>
        <p:nvGrpSpPr>
          <p:cNvPr id="19" name="Google Shape;132;p26"/>
          <p:cNvGrpSpPr/>
          <p:nvPr/>
        </p:nvGrpSpPr>
        <p:grpSpPr bwMode="auto"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34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35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36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37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Google Shape;146;p27"/>
          <p:cNvSpPr/>
          <p:nvPr/>
        </p:nvSpPr>
        <p:spPr bwMode="auto"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/>
        </p:blipFill>
        <p:spPr bwMode="auto">
          <a:xfrm>
            <a:off x="56115" y="297304"/>
            <a:ext cx="668734" cy="668734"/>
          </a:xfrm>
          <a:prstGeom prst="rect">
            <a:avLst/>
          </a:prstGeom>
        </p:spPr>
      </p:pic>
      <p:graphicFrame>
        <p:nvGraphicFramePr>
          <p:cNvPr id="26" name="Диаграмма 25">
            <a:extLst>
              <a:ext uri="{FF2B5EF4-FFF2-40B4-BE49-F238E27FC236}">
                <a16:creationId xmlns="" xmlns:a16="http://schemas.microsoft.com/office/drawing/2014/main" id="{90A584E0-29DA-483C-A65A-0443F6276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4459241"/>
              </p:ext>
            </p:extLst>
          </p:nvPr>
        </p:nvGraphicFramePr>
        <p:xfrm>
          <a:off x="832338" y="267062"/>
          <a:ext cx="9979663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4D3B59D1-1E5D-4719-98F4-57B6089F2600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Arial" panose="020B0604020202020204" pitchFamily="34" charset="0"/>
                <a:cs typeface="Arial" panose="020B0604020202020204" pitchFamily="34" charset="0"/>
                <a:sym typeface="Raleway SemiBold"/>
              </a:rPr>
              <a:t>ПЛАН РАЗВИТИЯ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5AF69C2A-1B9E-4C53-9663-FBA72B12AD2A}"/>
              </a:ext>
            </a:extLst>
          </p:cNvPr>
          <p:cNvSpPr txBox="1"/>
          <p:nvPr/>
        </p:nvSpPr>
        <p:spPr>
          <a:xfrm>
            <a:off x="1441331" y="3428999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434CD0F-8B5F-4DF8-8352-35B01B2A2BD9}"/>
              </a:ext>
            </a:extLst>
          </p:cNvPr>
          <p:cNvSpPr txBox="1"/>
          <p:nvPr/>
        </p:nvSpPr>
        <p:spPr>
          <a:xfrm>
            <a:off x="2760120" y="3275111"/>
            <a:ext cx="303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8856204-14F3-4A01-87A1-68DCE23E013C}"/>
              </a:ext>
            </a:extLst>
          </p:cNvPr>
          <p:cNvSpPr txBox="1"/>
          <p:nvPr/>
        </p:nvSpPr>
        <p:spPr>
          <a:xfrm>
            <a:off x="8616280" y="1308546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3E60D8A5-61E4-4D7D-ACF8-DD9B4504FE04}"/>
              </a:ext>
            </a:extLst>
          </p:cNvPr>
          <p:cNvSpPr txBox="1"/>
          <p:nvPr/>
        </p:nvSpPr>
        <p:spPr>
          <a:xfrm>
            <a:off x="10039134" y="49189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2F73FFE-0AB2-42D1-8968-AC76213660DB}"/>
              </a:ext>
            </a:extLst>
          </p:cNvPr>
          <p:cNvSpPr txBox="1"/>
          <p:nvPr/>
        </p:nvSpPr>
        <p:spPr>
          <a:xfrm>
            <a:off x="2855640" y="4859217"/>
            <a:ext cx="10699742" cy="16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30000"/>
              </a:lnSpc>
              <a:buClr>
                <a:schemeClr val="accent1"/>
              </a:buClr>
              <a:buFont typeface="+mj-lt"/>
              <a:buAutoNum type="romanUcPeriod"/>
            </a:pP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Испытания полученного образца в лабораторных условиях</a:t>
            </a:r>
          </a:p>
          <a:p>
            <a:pPr marL="400050" indent="-400050">
              <a:lnSpc>
                <a:spcPct val="130000"/>
              </a:lnSpc>
              <a:buClr>
                <a:schemeClr val="accent1"/>
              </a:buClr>
              <a:buFont typeface="+mj-lt"/>
              <a:buAutoNum type="romanUcPeriod"/>
            </a:pP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Предоставление пробного экземпляра на рынок</a:t>
            </a:r>
          </a:p>
          <a:p>
            <a:pPr marL="400050" indent="-400050">
              <a:lnSpc>
                <a:spcPct val="130000"/>
              </a:lnSpc>
              <a:buClr>
                <a:schemeClr val="accent1"/>
              </a:buClr>
              <a:buFont typeface="+mj-lt"/>
              <a:buAutoNum type="romanUcPeriod"/>
            </a:pP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Выход на серийное производство</a:t>
            </a:r>
          </a:p>
          <a:p>
            <a:pPr marL="400050" indent="-400050">
              <a:lnSpc>
                <a:spcPct val="130000"/>
              </a:lnSpc>
              <a:buClr>
                <a:schemeClr val="accent1"/>
              </a:buClr>
              <a:buFont typeface="+mj-lt"/>
              <a:buAutoNum type="romanUcPeriod"/>
            </a:pP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Выход в точку безубыточности</a:t>
            </a:r>
          </a:p>
          <a:p>
            <a:pPr marL="400050" indent="-400050">
              <a:lnSpc>
                <a:spcPct val="130000"/>
              </a:lnSpc>
              <a:buClr>
                <a:schemeClr val="accent1"/>
              </a:buClr>
              <a:buFont typeface="+mj-lt"/>
              <a:buAutoNum type="romanUcPeriod"/>
            </a:pP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Выход на запланированный объем продаж (</a:t>
            </a:r>
            <a:r>
              <a:rPr lang="en-US" sz="1600" kern="1200" dirty="0">
                <a:solidFill>
                  <a:schemeClr val="tx1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SOM</a:t>
            </a: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ea typeface="Gilroy-ExtraBold"/>
                <a:cs typeface="Arial" panose="020B0604020202020204" pitchFamily="34" charset="0"/>
                <a:sym typeface="Gilroy-ExtraBold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Arial" panose="020B0604020202020204" pitchFamily="34" charset="0"/>
                <a:cs typeface="Arial" panose="020B0604020202020204" pitchFamily="34" charset="0"/>
                <a:sym typeface="Raleway SemiBold"/>
              </a:rPr>
              <a:t>КОМАНДА СТАРТАП-ПРОЕКТА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=""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=""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=""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=""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=""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=""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=""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294095" y="4221088"/>
            <a:ext cx="4482317" cy="2015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Агафонов Дмитрий</a:t>
            </a:r>
            <a:endParaRPr lang="ru-RU" sz="1800" b="1" dirty="0"/>
          </a:p>
          <a:p>
            <a:pPr algn="ctr"/>
            <a:endParaRPr lang="en-US" sz="1800" dirty="0"/>
          </a:p>
          <a:p>
            <a:pPr algn="ctr">
              <a:spcAft>
                <a:spcPts val="600"/>
              </a:spcAft>
            </a:pPr>
            <a:r>
              <a:rPr lang="ru-RU" sz="1800" dirty="0"/>
              <a:t>Специальность</a:t>
            </a:r>
            <a:r>
              <a:rPr lang="en-US" sz="1800" dirty="0"/>
              <a:t>:</a:t>
            </a:r>
            <a:endParaRPr lang="ru-RU" sz="1800" dirty="0"/>
          </a:p>
          <a:p>
            <a:pPr algn="ctr">
              <a:spcAft>
                <a:spcPts val="600"/>
              </a:spcAft>
            </a:pPr>
            <a:r>
              <a:rPr lang="ru-RU" sz="1800" dirty="0" smtClean="0"/>
              <a:t>«Приборостроение»</a:t>
            </a:r>
            <a:endParaRPr lang="ru-RU" sz="1800" dirty="0"/>
          </a:p>
          <a:p>
            <a:pPr algn="ctr">
              <a:spcAft>
                <a:spcPts val="600"/>
              </a:spcAft>
            </a:pPr>
            <a:r>
              <a:rPr lang="ru-RU" sz="1800" b="1" dirty="0" smtClean="0"/>
              <a:t>Разработка топологии и конструкции</a:t>
            </a:r>
            <a:endParaRPr lang="ru-RU" sz="1800" b="1" dirty="0"/>
          </a:p>
          <a:p>
            <a:pPr algn="ctr">
              <a:spcAft>
                <a:spcPts val="600"/>
              </a:spcAft>
            </a:pP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1790781" y="4221088"/>
            <a:ext cx="3107831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Грищенко Владислав</a:t>
            </a:r>
            <a:endParaRPr lang="en-US" sz="2000" b="1" dirty="0"/>
          </a:p>
          <a:p>
            <a:pPr algn="ctr"/>
            <a:endParaRPr lang="en-US" sz="1800" dirty="0"/>
          </a:p>
          <a:p>
            <a:pPr algn="ctr">
              <a:spcAft>
                <a:spcPts val="600"/>
              </a:spcAft>
            </a:pPr>
            <a:r>
              <a:rPr lang="ru-RU" sz="1800" dirty="0"/>
              <a:t>Специальность</a:t>
            </a:r>
            <a:r>
              <a:rPr lang="en-US" sz="1800" dirty="0"/>
              <a:t>:</a:t>
            </a:r>
            <a:endParaRPr lang="ru-RU" sz="1800" dirty="0"/>
          </a:p>
          <a:p>
            <a:pPr algn="ctr">
              <a:spcAft>
                <a:spcPts val="600"/>
              </a:spcAft>
            </a:pPr>
            <a:r>
              <a:rPr lang="ru-RU" sz="1800" dirty="0" smtClean="0"/>
              <a:t>«Управление качеством»</a:t>
            </a:r>
            <a:endParaRPr lang="ru-RU" sz="1800" dirty="0"/>
          </a:p>
          <a:p>
            <a:pPr algn="ctr">
              <a:spcAft>
                <a:spcPts val="600"/>
              </a:spcAft>
            </a:pPr>
            <a:r>
              <a:rPr lang="ru-RU" sz="1800" b="1" dirty="0"/>
              <a:t>Разработка </a:t>
            </a:r>
          </a:p>
          <a:p>
            <a:pPr algn="ctr">
              <a:spcAft>
                <a:spcPts val="600"/>
              </a:spcAft>
            </a:pPr>
            <a:r>
              <a:rPr lang="ru-RU" sz="1800" b="1" dirty="0"/>
              <a:t>режимов напыления</a:t>
            </a:r>
          </a:p>
          <a:p>
            <a:pPr algn="ctr">
              <a:spcAft>
                <a:spcPts val="600"/>
              </a:spcAft>
            </a:pPr>
            <a:endParaRPr lang="ru-RU" sz="1800" dirty="0"/>
          </a:p>
          <a:p>
            <a:pPr algn="ctr"/>
            <a:endParaRPr lang="ru-RU" sz="1800" dirty="0"/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10" name="Рисунок 9" descr="Мозговой штурм группы со сплошной заливкой">
            <a:extLst>
              <a:ext uri="{FF2B5EF4-FFF2-40B4-BE49-F238E27FC236}">
                <a16:creationId xmlns="" xmlns:a16="http://schemas.microsoft.com/office/drawing/2014/main" id="{329FA37A-A443-4501-8C97-6DE7FC85C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0689" y="274937"/>
            <a:ext cx="748885" cy="748885"/>
          </a:xfrm>
          <a:prstGeom prst="rect">
            <a:avLst/>
          </a:prstGeom>
        </p:spPr>
      </p:pic>
      <p:pic>
        <p:nvPicPr>
          <p:cNvPr id="1028" name="Picture 4" descr="https://sun9-45.userapi.com/impg/hLRQnQRD0IFxcxvereZiJeNFi4EEMIxytTu35Q/sOEhceBIBcs.jpg?size=961x1280&amp;quality=95&amp;sign=420efc2a35e3eb3f69bd22c6f4195fbb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3"/>
          <a:stretch/>
        </p:blipFill>
        <p:spPr bwMode="auto">
          <a:xfrm>
            <a:off x="2308073" y="1426511"/>
            <a:ext cx="2352349" cy="270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Димон\Desktop\рабочий стол\в\фото\паспорт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051" y="1174176"/>
            <a:ext cx="2304256" cy="296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318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Текст 2"/>
          <p:cNvSpPr txBox="1"/>
          <p:nvPr/>
        </p:nvSpPr>
        <p:spPr bwMode="auto"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marL="0" lvl="0" indent="0" algn="l" defTabSz="914358">
              <a:lnSpc>
                <a:spcPct val="90000"/>
              </a:lnSpc>
              <a:buClr>
                <a:srgbClr val="8F00FF"/>
              </a:buClr>
              <a:buSzPts val="2700"/>
              <a:defRPr/>
            </a:pPr>
            <a:r>
              <a:rPr lang="ru-RU" sz="4150">
                <a:solidFill>
                  <a:srgbClr val="8E01FF"/>
                </a:solidFill>
                <a:latin typeface="Raleway SemiBold"/>
              </a:rPr>
              <a:t>КОНТАКТЫ ЛИДЕРА </a:t>
            </a:r>
            <a:endParaRPr/>
          </a:p>
        </p:txBody>
      </p:sp>
      <p:grpSp>
        <p:nvGrpSpPr>
          <p:cNvPr id="19" name="Google Shape;132;p26"/>
          <p:cNvGrpSpPr/>
          <p:nvPr/>
        </p:nvGrpSpPr>
        <p:grpSpPr bwMode="auto"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/>
            <p:cNvSpPr/>
            <p:nvPr/>
          </p:nvSpPr>
          <p:spPr bwMode="auto"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1" name="Google Shape;134;p26"/>
            <p:cNvSpPr/>
            <p:nvPr/>
          </p:nvSpPr>
          <p:spPr bwMode="auto"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35;p26"/>
            <p:cNvSpPr/>
            <p:nvPr/>
          </p:nvSpPr>
          <p:spPr bwMode="auto"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36;p26"/>
            <p:cNvSpPr/>
            <p:nvPr/>
          </p:nvSpPr>
          <p:spPr bwMode="auto"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4" name="Google Shape;137;p26"/>
            <p:cNvSpPr/>
            <p:nvPr/>
          </p:nvSpPr>
          <p:spPr bwMode="auto"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Google Shape;146;p27"/>
          <p:cNvSpPr/>
          <p:nvPr/>
        </p:nvSpPr>
        <p:spPr bwMode="auto"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/>
        </p:blipFill>
        <p:spPr bwMode="auto">
          <a:xfrm>
            <a:off x="15280" y="326823"/>
            <a:ext cx="609696" cy="609696"/>
          </a:xfrm>
          <a:prstGeom prst="rect">
            <a:avLst/>
          </a:prstGeom>
        </p:spPr>
      </p:pic>
      <p:pic>
        <p:nvPicPr>
          <p:cNvPr id="1518123289" name="Рисунок 151812328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8149" y="1457324"/>
            <a:ext cx="1772624" cy="2044638"/>
          </a:xfrm>
          <a:prstGeom prst="rect">
            <a:avLst/>
          </a:prstGeom>
        </p:spPr>
      </p:pic>
      <p:sp>
        <p:nvSpPr>
          <p:cNvPr id="1476892017" name="TextBox 1476892016"/>
          <p:cNvSpPr txBox="1"/>
          <p:nvPr/>
        </p:nvSpPr>
        <p:spPr bwMode="auto">
          <a:xfrm>
            <a:off x="3096599" y="2067697"/>
            <a:ext cx="6125632" cy="118907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600">
                <a:latin typeface="DejaVu Math TeX Gyre"/>
                <a:ea typeface="DejaVu Math TeX Gyre"/>
                <a:cs typeface="DejaVu Math TeX Gyre"/>
              </a:rPr>
              <a:t>Номер телефона: +7(987)513-35-05</a:t>
            </a:r>
          </a:p>
          <a:p>
            <a:pPr>
              <a:defRPr/>
            </a:pPr>
            <a:endParaRPr sz="2000">
              <a:latin typeface="DejaVu Math TeX Gyre"/>
              <a:cs typeface="DejaVu Math TeX Gyre"/>
            </a:endParaRPr>
          </a:p>
          <a:p>
            <a:pPr>
              <a:defRPr/>
            </a:pPr>
            <a:r>
              <a:rPr sz="2600">
                <a:latin typeface="DejaVu Math TeX Gyre"/>
                <a:ea typeface="DejaVu Math TeX Gyre"/>
                <a:cs typeface="DejaVu Math TeX Gyre"/>
              </a:rPr>
              <a:t>Email: vladoshkaaaaaa@mail.ru</a:t>
            </a:r>
            <a:endParaRPr sz="2000">
              <a:latin typeface="DejaVu Math TeX Gyre"/>
              <a:cs typeface="DejaVu Math TeX Gyre"/>
            </a:endParaRPr>
          </a:p>
        </p:txBody>
      </p:sp>
      <p:pic>
        <p:nvPicPr>
          <p:cNvPr id="1486676172" name="Рисунок 148667617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591774" y="2095499"/>
            <a:ext cx="516817" cy="1133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Arial"/>
        <a:cs typeface="Arial"/>
      </a:majorFont>
      <a:minorFont>
        <a:latin typeface="Gilroy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225</Words>
  <Application>Microsoft Office PowerPoint</Application>
  <DocSecurity>0</DocSecurity>
  <PresentationFormat>Широкоэкранный</PresentationFormat>
  <Paragraphs>109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Gilroy</vt:lpstr>
      <vt:lpstr>Raleway SemiBold</vt:lpstr>
      <vt:lpstr>Calibri</vt:lpstr>
      <vt:lpstr>Gilroy-Black</vt:lpstr>
      <vt:lpstr>Times New Roman</vt:lpstr>
      <vt:lpstr>Helvetica Neue</vt:lpstr>
      <vt:lpstr>Arial</vt:lpstr>
      <vt:lpstr>Gilroy-Regular</vt:lpstr>
      <vt:lpstr>DejaVu Math TeX Gyre</vt:lpstr>
      <vt:lpstr>Gilroy-ExtraBold</vt:lpstr>
      <vt:lpstr>Тема Office</vt:lpstr>
      <vt:lpstr>MemoryCore Энергонезависимая память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Mikely</dc:creator>
  <cp:keywords/>
  <dc:description/>
  <cp:lastModifiedBy>Учетная запись Майкрософт</cp:lastModifiedBy>
  <cp:revision>278</cp:revision>
  <dcterms:created xsi:type="dcterms:W3CDTF">2022-11-28T09:29:04Z</dcterms:created>
  <dcterms:modified xsi:type="dcterms:W3CDTF">2025-10-28T16:40:52Z</dcterms:modified>
  <cp:category/>
  <dc:identifier/>
  <cp:contentStatus/>
  <dc:language/>
  <cp:version/>
</cp:coreProperties>
</file>