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5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12BFD9-E80B-482F-9028-0AA0B97DE761}" v="418" dt="2023-12-19T18:07:56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646C36-EEEC-4D52-8E8E-206F4CD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9301" y="-762858"/>
            <a:ext cx="4894428" cy="3570162"/>
          </a:xfrm>
        </p:spPr>
        <p:txBody>
          <a:bodyPr anchor="b">
            <a:norm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cs typeface="Calibri Light"/>
              </a:rPr>
              <a:t>Проект: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9301" y="3879180"/>
            <a:ext cx="5171518" cy="128848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Calibri Light"/>
                <a:cs typeface="Times New Roman"/>
              </a:rPr>
              <a:t>Интерактивная информационная система для оповещения граждан с использованием базы знаний предметной области</a:t>
            </a:r>
            <a:endParaRPr lang="ru-RU" dirty="0">
              <a:solidFill>
                <a:schemeClr val="bg1"/>
              </a:solidFill>
              <a:latin typeface="Calibri Light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58443E-B333-44F4-8D49-1EAB1C1A4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50256" y="596822"/>
            <a:ext cx="4833901" cy="565387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3427" y="115962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Рисунок 4" descr="Изображение выглядит как эмблема, символ, герб, нашивка&#10;&#10;Автоматически созданное описание">
            <a:extLst>
              <a:ext uri="{FF2B5EF4-FFF2-40B4-BE49-F238E27FC236}">
                <a16:creationId xmlns:a16="http://schemas.microsoft.com/office/drawing/2014/main" id="{50E84777-2DF2-1C3C-B817-5E5AC1760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426" y="1022352"/>
            <a:ext cx="2387561" cy="2387561"/>
          </a:xfrm>
          <a:prstGeom prst="rect">
            <a:avLst/>
          </a:prstGeom>
          <a:ln w="28575">
            <a:noFill/>
          </a:ln>
        </p:spPr>
      </p:pic>
      <p:sp>
        <p:nvSpPr>
          <p:cNvPr id="21" name="Graphic 212">
            <a:extLst>
              <a:ext uri="{FF2B5EF4-FFF2-40B4-BE49-F238E27FC236}">
                <a16:creationId xmlns:a16="http://schemas.microsoft.com/office/drawing/2014/main" id="{A0569933-2A1F-487D-A657-990AFACA2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62309" y="810623"/>
            <a:ext cx="891445" cy="89144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3" name="Graphic 212">
            <a:extLst>
              <a:ext uri="{FF2B5EF4-FFF2-40B4-BE49-F238E27FC236}">
                <a16:creationId xmlns:a16="http://schemas.microsoft.com/office/drawing/2014/main" id="{41A44955-0622-4C9F-BFD2-55277314E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62309" y="810623"/>
            <a:ext cx="891445" cy="89144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6BF5730-CE16-498B-B11C-000E7F587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5475" y="5416520"/>
            <a:ext cx="419129" cy="419129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3284B67-6F50-4C2E-904F-005438145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5475" y="5416520"/>
            <a:ext cx="419129" cy="419129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Шрифт, Графика, снимок экран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200FD020-0867-CF5E-B5BD-52DABD64F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629" y="4286505"/>
            <a:ext cx="3899155" cy="80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искусство, цепь, свет&#10;&#10;Автоматически созданное описание">
            <a:extLst>
              <a:ext uri="{FF2B5EF4-FFF2-40B4-BE49-F238E27FC236}">
                <a16:creationId xmlns:a16="http://schemas.microsoft.com/office/drawing/2014/main" id="{C5853687-3067-A12F-6BC9-CCEB8F8B29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18406" b="1"/>
          <a:stretch/>
        </p:blipFill>
        <p:spPr>
          <a:xfrm>
            <a:off x="3562052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72559C-B37D-5316-DDF0-1D2466033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6036632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8800" dirty="0">
                <a:solidFill>
                  <a:schemeClr val="bg1"/>
                </a:solidFill>
                <a:cs typeface="Calibri" panose="020F0502020204030204"/>
              </a:rPr>
              <a:t>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3228515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 descr="Изображение выглядит как снимок экрана, схема, свет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060EAE50-B41A-1FCF-75FE-6472655DF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573" r="19528" b="295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AFF38-E27B-D257-736E-2B949D3E1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5486637" cy="112471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6000" err="1">
                <a:solidFill>
                  <a:schemeClr val="bg1"/>
                </a:solidFill>
              </a:rPr>
              <a:t>Актуальность</a:t>
            </a:r>
            <a:endParaRPr lang="en-US" sz="6000" err="1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EA1577-2E79-B6D1-2D3B-D39B53A37795}"/>
              </a:ext>
            </a:extLst>
          </p:cNvPr>
          <p:cNvSpPr txBox="1"/>
          <p:nvPr/>
        </p:nvSpPr>
        <p:spPr>
          <a:xfrm>
            <a:off x="371094" y="2718054"/>
            <a:ext cx="6031683" cy="320725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Отсутствие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единого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центра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получения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информации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</a:t>
            </a:r>
            <a:endParaRPr lang="ru-RU" sz="2400" dirty="0" err="1">
              <a:solidFill>
                <a:schemeClr val="accent1">
                  <a:lumMod val="60000"/>
                  <a:lumOff val="40000"/>
                </a:schemeClr>
              </a:solidFill>
              <a:cs typeface="Calibri" panose="020F0502020204030204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>
                <a:solidFill>
                  <a:schemeClr val="bg1"/>
                </a:solidFill>
              </a:rPr>
              <a:t>Граждане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получают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информацию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из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различных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источников</a:t>
            </a:r>
            <a:r>
              <a:rPr lang="en-US" sz="2400" dirty="0">
                <a:solidFill>
                  <a:schemeClr val="bg1"/>
                </a:solidFill>
              </a:rPr>
              <a:t>, в </a:t>
            </a:r>
            <a:r>
              <a:rPr lang="en-US" sz="2400" dirty="0" err="1">
                <a:solidFill>
                  <a:schemeClr val="bg1"/>
                </a:solidFill>
              </a:rPr>
              <a:t>связи</a:t>
            </a:r>
            <a:r>
              <a:rPr lang="en-US" sz="2400" dirty="0">
                <a:solidFill>
                  <a:schemeClr val="bg1"/>
                </a:solidFill>
              </a:rPr>
              <a:t> с </a:t>
            </a:r>
            <a:r>
              <a:rPr lang="en-US" sz="2400" dirty="0" err="1">
                <a:solidFill>
                  <a:schemeClr val="bg1"/>
                </a:solidFill>
              </a:rPr>
              <a:t>этим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нет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единой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достоверной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информации</a:t>
            </a:r>
            <a:endParaRPr lang="ru-RU" sz="240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2377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06F627-BA6F-C16C-E0C8-91BAE2E2E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4745" y="2838256"/>
            <a:ext cx="4463623" cy="40444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8000" dirty="0">
                <a:solidFill>
                  <a:schemeClr val="bg1"/>
                </a:solidFill>
                <a:cs typeface="Calibri"/>
              </a:rPr>
              <a:t>Решение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C8019B-3985-409B-9B87-494B974EE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85A4DB3-61AA-49A1-85A9-B3397CD51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Рисунок 3" descr="Изображение выглядит как лампочка, Лампа накаливания, свет, Предметная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DF0F874D-B67E-9747-67B3-ADD0199EFF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01" r="15048" b="-2"/>
          <a:stretch/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  <p:grpSp>
        <p:nvGrpSpPr>
          <p:cNvPr id="23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4251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2148B94-829B-4D06-81FB-D8797E1EC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4038B-4A56-439B-A184-79B2D4506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82603"/>
            <a:ext cx="794004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B8DDF4-E6C6-FB1C-5BC7-E522C3216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58" y="2284363"/>
            <a:ext cx="7094687" cy="33478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err="1">
                <a:latin typeface="Calibri"/>
                <a:cs typeface="Times New Roman"/>
              </a:rPr>
              <a:t>Это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система</a:t>
            </a:r>
            <a:r>
              <a:rPr lang="en-US" dirty="0">
                <a:latin typeface="Calibri"/>
                <a:cs typeface="Times New Roman"/>
              </a:rPr>
              <a:t>, </a:t>
            </a:r>
            <a:r>
              <a:rPr lang="en-US" err="1">
                <a:latin typeface="Calibri"/>
                <a:cs typeface="Times New Roman"/>
              </a:rPr>
              <a:t>разработанная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для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передачи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информации</a:t>
            </a:r>
            <a:r>
              <a:rPr lang="en-US" dirty="0">
                <a:latin typeface="Calibri"/>
                <a:cs typeface="Times New Roman"/>
              </a:rPr>
              <a:t> и </a:t>
            </a:r>
            <a:r>
              <a:rPr lang="en-US" err="1">
                <a:latin typeface="Calibri"/>
                <a:cs typeface="Times New Roman"/>
              </a:rPr>
              <a:t>оповещения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граждан</a:t>
            </a:r>
            <a:r>
              <a:rPr lang="en-US" dirty="0">
                <a:latin typeface="Calibri"/>
                <a:cs typeface="Times New Roman"/>
              </a:rPr>
              <a:t> о </a:t>
            </a:r>
            <a:r>
              <a:rPr lang="en-US" err="1">
                <a:latin typeface="Calibri"/>
                <a:cs typeface="Times New Roman"/>
              </a:rPr>
              <a:t>различных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событиях</a:t>
            </a:r>
            <a:r>
              <a:rPr lang="en-US">
                <a:latin typeface="Calibri"/>
                <a:cs typeface="Times New Roman"/>
              </a:rPr>
              <a:t>.</a:t>
            </a:r>
            <a:endParaRPr lang="ru-RU">
              <a:latin typeface="Calibri"/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cs typeface="Times New Roman"/>
              </a:rPr>
              <a:t> </a:t>
            </a:r>
            <a:r>
              <a:rPr lang="en-US" err="1">
                <a:latin typeface="Calibri"/>
                <a:cs typeface="Times New Roman"/>
              </a:rPr>
              <a:t>Она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использует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базу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знаний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предметной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области</a:t>
            </a:r>
            <a:r>
              <a:rPr lang="en-US" dirty="0">
                <a:latin typeface="Calibri"/>
                <a:cs typeface="Times New Roman"/>
              </a:rPr>
              <a:t>, </a:t>
            </a:r>
            <a:r>
              <a:rPr lang="en-US" err="1">
                <a:latin typeface="Calibri"/>
                <a:cs typeface="Times New Roman"/>
              </a:rPr>
              <a:t>чтобы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предоставить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актуальную</a:t>
            </a:r>
            <a:r>
              <a:rPr lang="en-US" dirty="0">
                <a:latin typeface="Calibri"/>
                <a:cs typeface="Times New Roman"/>
              </a:rPr>
              <a:t> и </a:t>
            </a:r>
            <a:r>
              <a:rPr lang="en-US" err="1">
                <a:latin typeface="Calibri"/>
                <a:cs typeface="Times New Roman"/>
              </a:rPr>
              <a:t>точную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информацию</a:t>
            </a:r>
            <a:r>
              <a:rPr lang="en-US" dirty="0">
                <a:latin typeface="Calibri"/>
                <a:cs typeface="Times New Roman"/>
              </a:rPr>
              <a:t> о </a:t>
            </a:r>
            <a:r>
              <a:rPr lang="en-US" err="1">
                <a:latin typeface="Calibri"/>
                <a:cs typeface="Times New Roman"/>
              </a:rPr>
              <a:t>происходящих</a:t>
            </a:r>
            <a:r>
              <a:rPr lang="en-US" dirty="0">
                <a:latin typeface="Calibri"/>
                <a:cs typeface="Times New Roman"/>
              </a:rPr>
              <a:t> </a:t>
            </a:r>
            <a:r>
              <a:rPr lang="en-US" err="1">
                <a:latin typeface="Calibri"/>
                <a:cs typeface="Times New Roman"/>
              </a:rPr>
              <a:t>событиях</a:t>
            </a:r>
            <a:r>
              <a:rPr lang="en-US" dirty="0">
                <a:latin typeface="Calibri"/>
                <a:cs typeface="Times New Roman"/>
              </a:rPr>
              <a:t>.</a:t>
            </a:r>
            <a:r>
              <a:rPr lang="en-US" dirty="0"/>
              <a:t> </a:t>
            </a:r>
            <a:endParaRPr lang="ru-RU">
              <a:cs typeface="Calibri"/>
            </a:endParaRPr>
          </a:p>
        </p:txBody>
      </p:sp>
      <p:pic>
        <p:nvPicPr>
          <p:cNvPr id="6" name="Picture 5" descr="Сфера из сетки и узлов">
            <a:extLst>
              <a:ext uri="{FF2B5EF4-FFF2-40B4-BE49-F238E27FC236}">
                <a16:creationId xmlns:a16="http://schemas.microsoft.com/office/drawing/2014/main" id="{67815826-E17E-4605-0F61-57553122FA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611" r="11891" b="4"/>
          <a:stretch/>
        </p:blipFill>
        <p:spPr>
          <a:xfrm>
            <a:off x="7940040" y="10"/>
            <a:ext cx="4251960" cy="685799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96EE13-2C4D-4262-812E-DDE5FC35F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87469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E47AA5-791F-0681-560A-902E9A2AC717}"/>
              </a:ext>
            </a:extLst>
          </p:cNvPr>
          <p:cNvSpPr txBox="1"/>
          <p:nvPr/>
        </p:nvSpPr>
        <p:spPr>
          <a:xfrm>
            <a:off x="201879" y="538349"/>
            <a:ext cx="739436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err="1">
                <a:solidFill>
                  <a:srgbClr val="8FAADC"/>
                </a:solidFill>
              </a:rPr>
              <a:t>Интерактивная</a:t>
            </a:r>
            <a:r>
              <a:rPr lang="en-US" sz="2800" dirty="0">
                <a:solidFill>
                  <a:srgbClr val="8FAADC"/>
                </a:solidFill>
              </a:rPr>
              <a:t> </a:t>
            </a:r>
            <a:r>
              <a:rPr lang="en-US" sz="2800" err="1">
                <a:solidFill>
                  <a:srgbClr val="8FAADC"/>
                </a:solidFill>
              </a:rPr>
              <a:t>информационная</a:t>
            </a:r>
            <a:r>
              <a:rPr lang="en-US" sz="2800" dirty="0">
                <a:solidFill>
                  <a:srgbClr val="8FAADC"/>
                </a:solidFill>
              </a:rPr>
              <a:t> </a:t>
            </a:r>
            <a:r>
              <a:rPr lang="en-US" sz="2800" err="1">
                <a:solidFill>
                  <a:srgbClr val="8FAADC"/>
                </a:solidFill>
              </a:rPr>
              <a:t>система</a:t>
            </a:r>
            <a:r>
              <a:rPr lang="en-US" sz="2800" dirty="0">
                <a:solidFill>
                  <a:srgbClr val="8FAADC"/>
                </a:solidFill>
              </a:rPr>
              <a:t> </a:t>
            </a:r>
            <a:r>
              <a:rPr lang="en-US" sz="2800" err="1">
                <a:solidFill>
                  <a:srgbClr val="8FAADC"/>
                </a:solidFill>
              </a:rPr>
              <a:t>для</a:t>
            </a:r>
            <a:r>
              <a:rPr lang="en-US" sz="2800" dirty="0">
                <a:solidFill>
                  <a:srgbClr val="8FAADC"/>
                </a:solidFill>
              </a:rPr>
              <a:t> </a:t>
            </a:r>
            <a:r>
              <a:rPr lang="en-US" sz="2800" err="1">
                <a:solidFill>
                  <a:srgbClr val="8FAADC"/>
                </a:solidFill>
              </a:rPr>
              <a:t>оповещения</a:t>
            </a:r>
            <a:r>
              <a:rPr lang="en-US" sz="2800" dirty="0">
                <a:solidFill>
                  <a:srgbClr val="8FAADC"/>
                </a:solidFill>
              </a:rPr>
              <a:t> </a:t>
            </a:r>
            <a:r>
              <a:rPr lang="en-US" sz="2800" err="1">
                <a:solidFill>
                  <a:srgbClr val="8FAADC"/>
                </a:solidFill>
              </a:rPr>
              <a:t>граждан</a:t>
            </a:r>
            <a:r>
              <a:rPr lang="en-US" sz="2800" dirty="0">
                <a:solidFill>
                  <a:srgbClr val="8FAADC"/>
                </a:solidFill>
              </a:rPr>
              <a:t> 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5208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6D7D4-9728-A30F-ECE9-585C23D8D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07" y="402336"/>
            <a:ext cx="5217172" cy="1169137"/>
          </a:xfrm>
        </p:spPr>
        <p:txBody>
          <a:bodyPr anchor="b">
            <a:normAutofit/>
          </a:bodyPr>
          <a:lstStyle/>
          <a:p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cs typeface="Calibri Light"/>
              </a:rPr>
              <a:t>Реализация проекта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2" name="Graphic 38">
            <a:extLst>
              <a:ext uri="{FF2B5EF4-FFF2-40B4-BE49-F238E27FC236}">
                <a16:creationId xmlns:a16="http://schemas.microsoft.com/office/drawing/2014/main" id="{7F54B1E7-DA9D-4422-98EA-A4C079A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22669" y="82453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3681A6B-8745-4B5F-9106-8375152B5E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28FA7BA-0A88-455D-9C83-95E77FCE24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76843E-F2DC-3A1C-A5CE-BA74DC7DB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906" y="1751727"/>
            <a:ext cx="509347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ru-RU" dirty="0">
                <a:solidFill>
                  <a:schemeClr val="bg1"/>
                </a:solidFill>
                <a:latin typeface="Calibri"/>
                <a:cs typeface="Times New Roman"/>
              </a:rPr>
              <a:t>Разработка нашего программного модуля направлена на обеспечение сохранности жизни и здоровья граждан. </a:t>
            </a:r>
            <a:endParaRPr lang="ru-RU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514350" indent="-514350">
              <a:buAutoNum type="arabicPeriod"/>
            </a:pPr>
            <a:r>
              <a:rPr lang="ru-RU" dirty="0">
                <a:solidFill>
                  <a:schemeClr val="bg1"/>
                </a:solidFill>
                <a:latin typeface="Calibri"/>
                <a:cs typeface="Times New Roman"/>
              </a:rPr>
              <a:t>Наша разработка поможет бороться с вандализмом и неправомерными действиями. </a:t>
            </a:r>
            <a:endParaRPr lang="ru-RU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ru-RU">
              <a:solidFill>
                <a:schemeClr val="bg1"/>
              </a:solidFill>
              <a:cs typeface="Calibri" panose="020F0502020204030204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F785A8F-002E-4E7C-A4EE-0423F2448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6045" y="380207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552F9A4-B078-4FA2-A29A-E70F6045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6045" y="380207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круг, графическая вставка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121C56D-8C79-983C-E49C-EF34FB2C82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4" b="-4"/>
          <a:stretch/>
        </p:blipFill>
        <p:spPr>
          <a:xfrm>
            <a:off x="7572995" y="1820333"/>
            <a:ext cx="3217333" cy="3217333"/>
          </a:xfrm>
          <a:prstGeom prst="rect">
            <a:avLst/>
          </a:prstGeom>
        </p:spPr>
      </p:pic>
      <p:grpSp>
        <p:nvGrpSpPr>
          <p:cNvPr id="20" name="Graphic 4">
            <a:extLst>
              <a:ext uri="{FF2B5EF4-FFF2-40B4-BE49-F238E27FC236}">
                <a16:creationId xmlns:a16="http://schemas.microsoft.com/office/drawing/2014/main" id="{E7EEFC47-5A1A-4BC0-9CCE-8E2F1C883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135753" y="4898353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69E79C8-38A5-45F9-945F-935B05661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23F4A9-D368-45FC-BE17-5AE7B3D2BC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0E359B9-2553-4BF7-9253-DD7C6C725D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F9101C1-DB2F-4A51-BFCF-E56AA9D7B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6A0E25F-E8AC-43C3-92E1-630040C0E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FEFC1B0-3611-4239-A35C-0A72C1AA4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BC7390E-9D9D-4C6A-B8B7-168D94FAF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8A0E0EA-1232-409E-BEAC-059E2E0980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30765A6-867B-4402-BC11-C0D43452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F6BB45C-BD66-4CD7-A522-A10F8B077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116CBF8-8641-4F3A-8D12-6EAF96CF3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8FC9AA3-7B63-4082-885D-8FCEE9798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48DC3B5-F54E-4473-A0BB-948DEF2ECE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6195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47D6575-0B06-40B2-9D0F-298202F6B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2B33195-5BCA-4BB7-A82D-67395226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84A3A-2ADC-19B0-D608-2F39202CF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818" y="1370171"/>
            <a:ext cx="5723878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Итого на реализацию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386DF9-A73D-330B-7041-940D5CAE5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818" y="4364442"/>
            <a:ext cx="5085580" cy="188175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bg1"/>
                </a:solidFill>
              </a:rPr>
              <a:t>8 месяцев (2 025 000 рублей)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F8AD9F3-9AF6-494F-83A3-2F6775639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9802" y="832686"/>
            <a:ext cx="1104943" cy="10749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E16855C4-50EA-45BE-E623-5DFDA2ED58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2"/>
          <a:stretch/>
        </p:blipFill>
        <p:spPr>
          <a:xfrm>
            <a:off x="7332340" y="1874185"/>
            <a:ext cx="3766910" cy="3761962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DA5DB8B-7E5C-4ABC-8069-A9A8806F3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2154" y="4925384"/>
            <a:ext cx="876704" cy="876704"/>
          </a:xfrm>
          <a:prstGeom prst="rect">
            <a:avLst/>
          </a:prstGeom>
          <a:noFill/>
          <a:ln w="127000">
            <a:solidFill>
              <a:schemeClr val="accent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372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FFEB18F-F81F-4CED-BE64-EB888A77C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3011211"/>
            <a:ext cx="3474943" cy="3474943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052680-A683-0E5F-B362-6A92B877E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027" y="3579484"/>
            <a:ext cx="3267256" cy="2474102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cs typeface="Calibri Light"/>
              </a:rPr>
              <a:t>Команда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6" name="Объект 3" descr="Изображение выглядит как на открытом воздухе, человек, одежда, небо&#10;&#10;Автоматически созданное описание">
            <a:extLst>
              <a:ext uri="{FF2B5EF4-FFF2-40B4-BE49-F238E27FC236}">
                <a16:creationId xmlns:a16="http://schemas.microsoft.com/office/drawing/2014/main" id="{412E91CC-4333-D47B-DCEE-16BB64B217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6" b="-6"/>
          <a:stretch/>
        </p:blipFill>
        <p:spPr>
          <a:xfrm>
            <a:off x="4883732" y="3798619"/>
            <a:ext cx="2040115" cy="2040115"/>
          </a:xfrm>
          <a:custGeom>
            <a:avLst/>
            <a:gdLst/>
            <a:ahLst/>
            <a:cxnLst/>
            <a:rect l="l" t="t" r="r" b="b"/>
            <a:pathLst>
              <a:path w="2255084" h="2255084">
                <a:moveTo>
                  <a:pt x="1127542" y="0"/>
                </a:moveTo>
                <a:cubicBezTo>
                  <a:pt x="1750266" y="0"/>
                  <a:pt x="2255084" y="504818"/>
                  <a:pt x="2255084" y="1127542"/>
                </a:cubicBezTo>
                <a:cubicBezTo>
                  <a:pt x="2255084" y="1750266"/>
                  <a:pt x="1750266" y="2255084"/>
                  <a:pt x="1127542" y="2255084"/>
                </a:cubicBezTo>
                <a:cubicBezTo>
                  <a:pt x="504818" y="2255084"/>
                  <a:pt x="0" y="1750266"/>
                  <a:pt x="0" y="1127542"/>
                </a:cubicBezTo>
                <a:cubicBezTo>
                  <a:pt x="0" y="504818"/>
                  <a:pt x="504818" y="0"/>
                  <a:pt x="1127542" y="0"/>
                </a:cubicBezTo>
                <a:close/>
              </a:path>
            </a:pathLst>
          </a:custGeom>
        </p:spPr>
      </p:pic>
      <p:pic>
        <p:nvPicPr>
          <p:cNvPr id="10" name="Рисунок 9" descr="Изображение выглядит как человек, Селфи, Человеческое лицо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BE6AD5D6-ACE8-9816-C4F8-CEBF1CEA32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99" r="8" b="12507"/>
          <a:stretch/>
        </p:blipFill>
        <p:spPr>
          <a:xfrm>
            <a:off x="9196125" y="281936"/>
            <a:ext cx="1705963" cy="1705963"/>
          </a:xfrm>
          <a:custGeom>
            <a:avLst/>
            <a:gdLst/>
            <a:ahLst/>
            <a:cxnLst/>
            <a:rect l="l" t="t" r="r" b="b"/>
            <a:pathLst>
              <a:path w="2228656" h="2228656">
                <a:moveTo>
                  <a:pt x="1114328" y="0"/>
                </a:moveTo>
                <a:cubicBezTo>
                  <a:pt x="1729754" y="0"/>
                  <a:pt x="2228656" y="498902"/>
                  <a:pt x="2228656" y="1114328"/>
                </a:cubicBezTo>
                <a:cubicBezTo>
                  <a:pt x="2228656" y="1729754"/>
                  <a:pt x="1729754" y="2228656"/>
                  <a:pt x="1114328" y="2228656"/>
                </a:cubicBezTo>
                <a:cubicBezTo>
                  <a:pt x="498902" y="2228656"/>
                  <a:pt x="0" y="1729754"/>
                  <a:pt x="0" y="1114328"/>
                </a:cubicBezTo>
                <a:cubicBezTo>
                  <a:pt x="0" y="498902"/>
                  <a:pt x="498902" y="0"/>
                  <a:pt x="1114328" y="0"/>
                </a:cubicBezTo>
                <a:close/>
              </a:path>
            </a:pathLst>
          </a:custGeom>
        </p:spPr>
      </p:pic>
      <p:grpSp>
        <p:nvGrpSpPr>
          <p:cNvPr id="21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6976" y="3037805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8" name="Рисунок 7" descr="Изображение выглядит как одежда, обувь, строительств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9F52A3FF-B7ED-40EA-154E-430ED174C6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6" b="24995"/>
          <a:stretch/>
        </p:blipFill>
        <p:spPr>
          <a:xfrm>
            <a:off x="4703781" y="999515"/>
            <a:ext cx="1897916" cy="1897916"/>
          </a:xfrm>
          <a:custGeom>
            <a:avLst/>
            <a:gdLst/>
            <a:ahLst/>
            <a:cxnLst/>
            <a:rect l="l" t="t" r="r" b="b"/>
            <a:pathLst>
              <a:path w="2479422" h="2479422">
                <a:moveTo>
                  <a:pt x="1239711" y="0"/>
                </a:moveTo>
                <a:cubicBezTo>
                  <a:pt x="1924384" y="0"/>
                  <a:pt x="2479422" y="555038"/>
                  <a:pt x="2479422" y="1239711"/>
                </a:cubicBezTo>
                <a:cubicBezTo>
                  <a:pt x="2479422" y="1924384"/>
                  <a:pt x="1924384" y="2479422"/>
                  <a:pt x="1239711" y="2479422"/>
                </a:cubicBezTo>
                <a:cubicBezTo>
                  <a:pt x="555038" y="2479422"/>
                  <a:pt x="0" y="1924384"/>
                  <a:pt x="0" y="1239711"/>
                </a:cubicBezTo>
                <a:cubicBezTo>
                  <a:pt x="0" y="555038"/>
                  <a:pt x="555038" y="0"/>
                  <a:pt x="1239711" y="0"/>
                </a:cubicBezTo>
                <a:close/>
              </a:path>
            </a:pathLst>
          </a:custGeom>
        </p:spPr>
      </p:pic>
      <p:grpSp>
        <p:nvGrpSpPr>
          <p:cNvPr id="25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08153" y="207461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Объект 3" descr="Изображение выглядит как одежда, стена, человек, багет&#10;&#10;Автоматически созданное описание">
            <a:extLst>
              <a:ext uri="{FF2B5EF4-FFF2-40B4-BE49-F238E27FC236}">
                <a16:creationId xmlns:a16="http://schemas.microsoft.com/office/drawing/2014/main" id="{D58558D4-3CBA-B998-6E1E-40F5BE16A3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01" b="21499"/>
          <a:stretch/>
        </p:blipFill>
        <p:spPr>
          <a:xfrm>
            <a:off x="8406840" y="3009826"/>
            <a:ext cx="2013902" cy="2013902"/>
          </a:xfrm>
          <a:custGeom>
            <a:avLst/>
            <a:gdLst/>
            <a:ahLst/>
            <a:cxnLst/>
            <a:rect l="l" t="t" r="r" b="b"/>
            <a:pathLst>
              <a:path w="2013902" h="2013902">
                <a:moveTo>
                  <a:pt x="1006951" y="0"/>
                </a:moveTo>
                <a:cubicBezTo>
                  <a:pt x="1563075" y="0"/>
                  <a:pt x="2013902" y="450827"/>
                  <a:pt x="2013902" y="1006951"/>
                </a:cubicBezTo>
                <a:cubicBezTo>
                  <a:pt x="2013902" y="1563075"/>
                  <a:pt x="1563075" y="2013902"/>
                  <a:pt x="1006951" y="2013902"/>
                </a:cubicBezTo>
                <a:cubicBezTo>
                  <a:pt x="450827" y="2013902"/>
                  <a:pt x="0" y="1563075"/>
                  <a:pt x="0" y="1006951"/>
                </a:cubicBezTo>
                <a:cubicBezTo>
                  <a:pt x="0" y="450827"/>
                  <a:pt x="450827" y="0"/>
                  <a:pt x="1006951" y="0"/>
                </a:cubicBezTo>
                <a:close/>
              </a:path>
            </a:pathLst>
          </a:cu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84C2B3-A511-4807-553B-779993F9F091}"/>
              </a:ext>
            </a:extLst>
          </p:cNvPr>
          <p:cNvSpPr txBox="1"/>
          <p:nvPr/>
        </p:nvSpPr>
        <p:spPr>
          <a:xfrm>
            <a:off x="4447309" y="5837711"/>
            <a:ext cx="329738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Мериков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Артем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Викторович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- SEO</a:t>
            </a:r>
            <a:r>
              <a:rPr lang="en-US" dirty="0">
                <a:solidFill>
                  <a:schemeClr val="bg1"/>
                </a:solidFill>
              </a:rPr>
              <a:t> </a:t>
            </a:r>
            <a:endParaRPr lang="en-US">
              <a:solidFill>
                <a:schemeClr val="bg1"/>
              </a:solidFill>
              <a:cs typeface="Calibri" panose="020F05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C68A71-0FBB-F990-9583-45581E1E7B33}"/>
              </a:ext>
            </a:extLst>
          </p:cNvPr>
          <p:cNvSpPr txBox="1"/>
          <p:nvPr/>
        </p:nvSpPr>
        <p:spPr>
          <a:xfrm>
            <a:off x="3813958" y="2858984"/>
            <a:ext cx="367343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Шамшин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Никита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Дмитриевич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-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Аналитик</a:t>
            </a:r>
            <a:r>
              <a:rPr lang="en-US" dirty="0"/>
              <a:t> </a:t>
            </a:r>
            <a:endParaRPr lang="en-US">
              <a:cs typeface="Calibri" panose="020F050202020403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EE08B1-580C-9641-1010-D910B6A1F151}"/>
              </a:ext>
            </a:extLst>
          </p:cNvPr>
          <p:cNvSpPr txBox="1"/>
          <p:nvPr/>
        </p:nvSpPr>
        <p:spPr>
          <a:xfrm>
            <a:off x="8405751" y="1988127"/>
            <a:ext cx="328253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Тверитнев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Данила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Витальевич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-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Разработчик</a:t>
            </a:r>
            <a:r>
              <a:rPr lang="en-US" dirty="0">
                <a:solidFill>
                  <a:schemeClr val="bg1"/>
                </a:solidFill>
              </a:rPr>
              <a:t> </a:t>
            </a:r>
            <a:endParaRPr lang="en-US">
              <a:solidFill>
                <a:schemeClr val="bg1"/>
              </a:solidFill>
              <a:cs typeface="Calibri" panose="020F050202020403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F43A0B-60E1-3CA9-64FF-294C1C61A90B}"/>
              </a:ext>
            </a:extLst>
          </p:cNvPr>
          <p:cNvSpPr txBox="1"/>
          <p:nvPr/>
        </p:nvSpPr>
        <p:spPr>
          <a:xfrm>
            <a:off x="7465620" y="5021282"/>
            <a:ext cx="389609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Стрелков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Родион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Александрович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-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Специалист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по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связям</a:t>
            </a:r>
            <a:r>
              <a:rPr lang="en-US" dirty="0">
                <a:solidFill>
                  <a:schemeClr val="bg1"/>
                </a:solidFill>
                <a:latin typeface="Calibri"/>
                <a:cs typeface="Times New Roman"/>
              </a:rPr>
              <a:t> с </a:t>
            </a:r>
            <a:r>
              <a:rPr lang="en-US" err="1">
                <a:solidFill>
                  <a:schemeClr val="bg1"/>
                </a:solidFill>
                <a:latin typeface="Calibri"/>
                <a:cs typeface="Times New Roman"/>
              </a:rPr>
              <a:t>общественностью</a:t>
            </a:r>
            <a:endParaRPr lang="en-US" err="1">
              <a:solidFill>
                <a:schemeClr val="bg1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10418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DAC4B1-4775-BD56-C482-32F24649C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9" y="2818464"/>
            <a:ext cx="6076687" cy="40444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4000" dirty="0">
                <a:solidFill>
                  <a:schemeClr val="bg1"/>
                </a:solidFill>
                <a:cs typeface="Calibri"/>
              </a:rPr>
              <a:t>СПАСИБО ЗА ВНИМАНИЕ!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3C8019B-3985-409B-9B87-494B974EE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A4DB3-61AA-49A1-85A9-B3397CD51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Рисунок 5" descr="Изображение выглядит как снимок экрана, желтый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4628EFBA-9F04-9FB6-2839-BFF4D41EEA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" b="-3"/>
          <a:stretch/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  <p:grpSp>
        <p:nvGrpSpPr>
          <p:cNvPr id="51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21281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Office PowerPoint</Application>
  <PresentationFormat>Широкоэкранный</PresentationFormat>
  <Paragraphs>21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Проект:</vt:lpstr>
      <vt:lpstr>Презентация PowerPoint</vt:lpstr>
      <vt:lpstr>Актуальность</vt:lpstr>
      <vt:lpstr>Презентация PowerPoint</vt:lpstr>
      <vt:lpstr>Презентация PowerPoint</vt:lpstr>
      <vt:lpstr>Реализация проекта</vt:lpstr>
      <vt:lpstr>Итого на реализацию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</dc:creator>
  <cp:lastModifiedBy>Admin Lenivo</cp:lastModifiedBy>
  <cp:revision>175</cp:revision>
  <dcterms:created xsi:type="dcterms:W3CDTF">2023-12-19T17:23:41Z</dcterms:created>
  <dcterms:modified xsi:type="dcterms:W3CDTF">2023-12-19T20:24:00Z</dcterms:modified>
</cp:coreProperties>
</file>