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8" r:id="rId3"/>
    <p:sldId id="297" r:id="rId4"/>
    <p:sldId id="298" r:id="rId5"/>
    <p:sldId id="299" r:id="rId6"/>
    <p:sldId id="284" r:id="rId7"/>
    <p:sldId id="285" r:id="rId8"/>
    <p:sldId id="288" r:id="rId9"/>
    <p:sldId id="289" r:id="rId10"/>
    <p:sldId id="290" r:id="rId11"/>
    <p:sldId id="291" r:id="rId12"/>
    <p:sldId id="292" r:id="rId13"/>
    <p:sldId id="294" r:id="rId14"/>
    <p:sldId id="295" r:id="rId15"/>
    <p:sldId id="310" r:id="rId16"/>
    <p:sldId id="300" r:id="rId17"/>
    <p:sldId id="301" r:id="rId18"/>
    <p:sldId id="302" r:id="rId19"/>
    <p:sldId id="303" r:id="rId20"/>
    <p:sldId id="304" r:id="rId21"/>
    <p:sldId id="305" r:id="rId22"/>
    <p:sldId id="308" r:id="rId23"/>
    <p:sldId id="307" r:id="rId24"/>
    <p:sldId id="309" r:id="rId25"/>
    <p:sldId id="282" r:id="rId26"/>
    <p:sldId id="277" r:id="rId27"/>
  </p:sldIdLst>
  <p:sldSz cx="12192000" cy="6858000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2" autoAdjust="0"/>
    <p:restoredTop sz="94660"/>
  </p:normalViewPr>
  <p:slideViewPr>
    <p:cSldViewPr>
      <p:cViewPr>
        <p:scale>
          <a:sx n="80" d="100"/>
          <a:sy n="80" d="100"/>
        </p:scale>
        <p:origin x="-3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EE47127-F7AE-4FED-BBF5-AADBA70768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844824"/>
            <a:ext cx="10363200" cy="1470025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573016"/>
            <a:ext cx="8534400" cy="1054968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4F8E9-9DB3-43FE-8B78-E67E29678FCD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DA8A6-4FA4-48B5-8DFC-CC298C1D6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274638"/>
            <a:ext cx="8640960" cy="99412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9D4AE-D06C-4354-BCB6-CF999186A36A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C09FD-CEBA-4197-8B74-7D5D25F68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38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9BAF4-2BB6-4D45-BA40-6A1D3B54C77D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8B9FA-2DB6-4FD6-A2CD-A3B2CD108C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20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88841"/>
            <a:ext cx="53848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8841"/>
            <a:ext cx="53848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22762-551E-463B-B5F7-E7A278407311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B2E81-1581-4B84-A62B-460F379E7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75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6EE90-A50E-494A-A69E-9E8E72511550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09D24-029A-4825-A37E-9F82A1E36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6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EFCB-7D4D-42C2-BBA9-672A3EEBE246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BDCB9-3A57-4712-B9CB-D3AD58D7A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7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4997D-2DB4-4985-9317-B84098A67573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8BD7-B189-4C93-8D9B-FF6A86D77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69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B0054-C0BA-488C-9FE9-29FFF60EFB22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2D41-7B3E-4859-920A-63E3868FD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4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A44E4-A791-484C-B6B2-DD22546BD6E5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94B7F-6B70-457D-9BF1-61C8DDD8E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AD9D-3739-44A1-83C6-E6EE9B89F10F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1DCB3-0AF6-4636-8C57-BA507A5E0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47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26A10-0567-429D-A868-D21FA5EB20B7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34C9D-A1BF-464C-B06D-97927D1F6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24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4F55453-2039-43CD-B2F0-2B84EF3E90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7"/>
          <a:stretch/>
        </p:blipFill>
        <p:spPr>
          <a:xfrm>
            <a:off x="0" y="1558908"/>
            <a:ext cx="12192000" cy="4939344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B43CF5-A152-430A-A721-E8C193107671}" type="datetimeFigureOut">
              <a:rPr lang="ru-RU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665940-2452-4F9C-B13F-79D73A5EB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EA564B9-D6D7-4EDB-B92B-10572B580619}"/>
              </a:ext>
            </a:extLst>
          </p:cNvPr>
          <p:cNvSpPr/>
          <p:nvPr userDrawn="1"/>
        </p:nvSpPr>
        <p:spPr>
          <a:xfrm>
            <a:off x="28028" y="22390"/>
            <a:ext cx="2255573" cy="1678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521008"/>
            <a:ext cx="10972800" cy="468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506788" y="274638"/>
            <a:ext cx="9269732" cy="9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EBEDB24-2756-46F9-A963-64EE849B5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77"/>
          <a:stretch/>
        </p:blipFill>
        <p:spPr>
          <a:xfrm>
            <a:off x="263352" y="240238"/>
            <a:ext cx="1008112" cy="940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F16AF86-7C0F-404F-A99F-6B49C48F0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2420888"/>
            <a:ext cx="10363200" cy="1656184"/>
          </a:xfrm>
        </p:spPr>
        <p:txBody>
          <a:bodyPr/>
          <a:lstStyle/>
          <a:p>
            <a:r>
              <a:rPr lang="ru-RU" dirty="0"/>
              <a:t>КОНСТРУКТИВНЫЕ ОСОБЕННОСТИ УСТРОЙСТВА САДКОВОГО </a:t>
            </a:r>
            <a:r>
              <a:rPr lang="ru-RU" dirty="0" smtClean="0"/>
              <a:t>КОМПЛЕКСА. СИСТЕМЫ МОНИТОРИНГА.</a:t>
            </a:r>
            <a:r>
              <a:rPr lang="ru-RU" dirty="0"/>
              <a:t/>
            </a:r>
            <a:br>
              <a:rPr lang="ru-RU" dirty="0"/>
            </a:br>
            <a:endParaRPr lang="ru-RU" sz="3600" dirty="0">
              <a:latin typeface="+mn-lt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B176D2A5-C161-464C-9E62-58CE32050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6040" y="4293096"/>
            <a:ext cx="5419328" cy="1847056"/>
          </a:xfrm>
        </p:spPr>
        <p:txBody>
          <a:bodyPr/>
          <a:lstStyle/>
          <a:p>
            <a:pPr algn="l"/>
            <a:r>
              <a:rPr lang="ru-RU" dirty="0" smtClean="0"/>
              <a:t>Подготовили: группа 191303</a:t>
            </a:r>
            <a:endParaRPr lang="ru-RU" dirty="0"/>
          </a:p>
          <a:p>
            <a:pPr algn="l"/>
            <a:r>
              <a:rPr lang="ru-RU" dirty="0" err="1" smtClean="0"/>
              <a:t>Шухман</a:t>
            </a:r>
            <a:r>
              <a:rPr lang="ru-RU" dirty="0" smtClean="0"/>
              <a:t> Елизавета Олеговна</a:t>
            </a:r>
          </a:p>
          <a:p>
            <a:pPr algn="l"/>
            <a:r>
              <a:rPr lang="ru-RU" dirty="0" smtClean="0"/>
              <a:t>Воронцов Егор Вадимович.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18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274638"/>
            <a:ext cx="8640960" cy="1066130"/>
          </a:xfrm>
        </p:spPr>
        <p:txBody>
          <a:bodyPr/>
          <a:lstStyle/>
          <a:p>
            <a:r>
              <a:rPr lang="ru-RU" dirty="0" smtClean="0"/>
              <a:t>ОСНОВНЫЕ ПОНЯТИЯ И ТЕРМИНЫ.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052736"/>
            <a:ext cx="799310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27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РАЗВЕДЕНИЯ И СОДЕРЖАНИЯ РЫБ В САДКОВЫХ КОМПЛЕКСАХ.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Условия содержания : Как для Лососевых, так и для </a:t>
            </a:r>
            <a:r>
              <a:rPr lang="ru-RU" dirty="0" err="1" smtClean="0"/>
              <a:t>Фореливых</a:t>
            </a:r>
            <a:r>
              <a:rPr lang="ru-RU" dirty="0" smtClean="0"/>
              <a:t> требуют чистой и хорошо аэрированной воды . Температура воды должна быть в пределах 2-18 градусов Цельсия. Рыба также нуждается в достаточном количестве кислорода, поэтому необходима хорошая циркуляция воды.</a:t>
            </a:r>
          </a:p>
          <a:p>
            <a:endParaRPr lang="ru-RU" dirty="0" smtClean="0"/>
          </a:p>
          <a:p>
            <a:r>
              <a:rPr lang="ru-RU" dirty="0" smtClean="0"/>
              <a:t>Питание: Важно обеспечить рыбу разнообразным питательным кормом. Живые или замороженные рыбы , моллюски, ракообразные и так далее.</a:t>
            </a:r>
          </a:p>
          <a:p>
            <a:endParaRPr lang="ru-RU" dirty="0" smtClean="0"/>
          </a:p>
          <a:p>
            <a:r>
              <a:rPr lang="ru-RU" dirty="0" smtClean="0"/>
              <a:t>Разведение и содержание рыбы в садках требует определенных навыков и знаний, важно соблюдать правила и нормы, чтобы обеспечить устойчивое развитие в садковых комплексах.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52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РАЗВЕДЕНИЕ И СОДЕРЖАНИЕ В САДКОВОМ КОМПЛЕКСЕ.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340768"/>
            <a:ext cx="6408712" cy="4945901"/>
          </a:xfrm>
        </p:spPr>
      </p:pic>
    </p:spTree>
    <p:extLst>
      <p:ext uri="{BB962C8B-B14F-4D97-AF65-F5344CB8AC3E}">
        <p14:creationId xmlns:p14="http://schemas.microsoft.com/office/powerpoint/2010/main" val="229965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РАЗВЕДЕНИЕ И СОДЕРЖАНИЕ В САДКОВОМ </a:t>
            </a:r>
            <a:r>
              <a:rPr lang="ru-RU" dirty="0" smtClean="0"/>
              <a:t>КОМПЛЕКСЕ.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484784"/>
            <a:ext cx="7022307" cy="4681538"/>
          </a:xfrm>
        </p:spPr>
      </p:pic>
    </p:spTree>
    <p:extLst>
      <p:ext uri="{BB962C8B-B14F-4D97-AF65-F5344CB8AC3E}">
        <p14:creationId xmlns:p14="http://schemas.microsoft.com/office/powerpoint/2010/main" val="338808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Схема установки якорной системы садкового ĸомплеĸса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412" y="1520825"/>
            <a:ext cx="8209175" cy="4681538"/>
          </a:xfrm>
        </p:spPr>
      </p:pic>
    </p:spTree>
    <p:extLst>
      <p:ext uri="{BB962C8B-B14F-4D97-AF65-F5344CB8AC3E}">
        <p14:creationId xmlns:p14="http://schemas.microsoft.com/office/powerpoint/2010/main" val="332101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Элементы якорной </a:t>
            </a:r>
            <a:r>
              <a:rPr lang="ru-RU" sz="2800" dirty="0" smtClean="0"/>
              <a:t>системы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591" y="1520825"/>
            <a:ext cx="7416818" cy="4681538"/>
          </a:xfrm>
        </p:spPr>
      </p:pic>
    </p:spTree>
    <p:extLst>
      <p:ext uri="{BB962C8B-B14F-4D97-AF65-F5344CB8AC3E}">
        <p14:creationId xmlns:p14="http://schemas.microsoft.com/office/powerpoint/2010/main" val="15171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Внешний вид баржи – кормораздатчика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052736"/>
            <a:ext cx="6310040" cy="4732530"/>
          </a:xfrm>
        </p:spPr>
      </p:pic>
    </p:spTree>
    <p:extLst>
      <p:ext uri="{BB962C8B-B14F-4D97-AF65-F5344CB8AC3E}">
        <p14:creationId xmlns:p14="http://schemas.microsoft.com/office/powerpoint/2010/main" val="424398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Конструкция садка в разрезе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1078728"/>
            <a:ext cx="5303061" cy="5123635"/>
          </a:xfrm>
        </p:spPr>
      </p:pic>
    </p:spTree>
    <p:extLst>
      <p:ext uri="{BB962C8B-B14F-4D97-AF65-F5344CB8AC3E}">
        <p14:creationId xmlns:p14="http://schemas.microsoft.com/office/powerpoint/2010/main" val="26076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</a:t>
            </a:r>
            <a:r>
              <a:rPr lang="ru-RU" dirty="0" err="1"/>
              <a:t>делевого</a:t>
            </a:r>
            <a:r>
              <a:rPr lang="ru-RU" dirty="0"/>
              <a:t> мешка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980728"/>
            <a:ext cx="4931395" cy="5258668"/>
          </a:xfrm>
        </p:spPr>
      </p:pic>
    </p:spTree>
    <p:extLst>
      <p:ext uri="{BB962C8B-B14F-4D97-AF65-F5344CB8AC3E}">
        <p14:creationId xmlns:p14="http://schemas.microsoft.com/office/powerpoint/2010/main" val="106053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Внешний вид садка с установленным в него </a:t>
            </a:r>
            <a:r>
              <a:rPr lang="ru-RU" sz="2800" dirty="0" err="1"/>
              <a:t>делевым</a:t>
            </a:r>
            <a:r>
              <a:rPr lang="ru-RU" sz="2800" dirty="0"/>
              <a:t> мешком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268760"/>
            <a:ext cx="7184739" cy="4888441"/>
          </a:xfrm>
        </p:spPr>
      </p:pic>
    </p:spTree>
    <p:extLst>
      <p:ext uri="{BB962C8B-B14F-4D97-AF65-F5344CB8AC3E}">
        <p14:creationId xmlns:p14="http://schemas.microsoft.com/office/powerpoint/2010/main" val="243499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Размещение особей лососевых рыб внутри садка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1144007"/>
            <a:ext cx="6260926" cy="5027399"/>
          </a:xfrm>
        </p:spPr>
      </p:pic>
    </p:spTree>
    <p:extLst>
      <p:ext uri="{BB962C8B-B14F-4D97-AF65-F5344CB8AC3E}">
        <p14:creationId xmlns:p14="http://schemas.microsoft.com/office/powerpoint/2010/main" val="340073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Ротор-спредер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1052736"/>
            <a:ext cx="4392488" cy="5077387"/>
          </a:xfrm>
        </p:spPr>
      </p:pic>
    </p:spTree>
    <p:extLst>
      <p:ext uri="{BB962C8B-B14F-4D97-AF65-F5344CB8AC3E}">
        <p14:creationId xmlns:p14="http://schemas.microsoft.com/office/powerpoint/2010/main" val="161069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Устройство системы кормления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96752"/>
            <a:ext cx="8693200" cy="4679012"/>
          </a:xfrm>
        </p:spPr>
      </p:pic>
    </p:spTree>
    <p:extLst>
      <p:ext uri="{BB962C8B-B14F-4D97-AF65-F5344CB8AC3E}">
        <p14:creationId xmlns:p14="http://schemas.microsoft.com/office/powerpoint/2010/main" val="144519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Общий схематичный вид садкового комплекса с якорной </a:t>
            </a:r>
            <a:r>
              <a:rPr lang="ru-RU" dirty="0" smtClean="0"/>
              <a:t>системой.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76" y="1645698"/>
            <a:ext cx="7242048" cy="4431792"/>
          </a:xfrm>
        </p:spPr>
      </p:pic>
    </p:spTree>
    <p:extLst>
      <p:ext uri="{BB962C8B-B14F-4D97-AF65-F5344CB8AC3E}">
        <p14:creationId xmlns:p14="http://schemas.microsoft.com/office/powerpoint/2010/main" val="420474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АППАРАТ ДЛЯ МОНИТОРИНГА ТЕМПЕРАТУРЫ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ВОДЫ.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412776"/>
            <a:ext cx="3451748" cy="2516190"/>
          </a:xfrm>
        </p:spPr>
      </p:pic>
      <p:sp>
        <p:nvSpPr>
          <p:cNvPr id="6" name="Прямоугольник 5"/>
          <p:cNvSpPr/>
          <p:nvPr/>
        </p:nvSpPr>
        <p:spPr>
          <a:xfrm>
            <a:off x="4799856" y="16288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Технические характеристики</a:t>
            </a:r>
          </a:p>
          <a:p>
            <a:r>
              <a:rPr lang="ru-RU" dirty="0"/>
              <a:t>Выходные сигналы -RS-485/MODBUS, поддержка текстового формата данных JSON</a:t>
            </a:r>
          </a:p>
          <a:p>
            <a:r>
              <a:rPr lang="ru-RU" dirty="0"/>
              <a:t>Рабочее давление- 4 бара</a:t>
            </a:r>
          </a:p>
          <a:p>
            <a:r>
              <a:rPr lang="ru-RU" dirty="0"/>
              <a:t>Принцип измерения - стеклянный электрод</a:t>
            </a:r>
          </a:p>
          <a:p>
            <a:r>
              <a:rPr lang="ru-RU" dirty="0"/>
              <a:t>Рабочая температура -0...50 ℃</a:t>
            </a:r>
          </a:p>
          <a:p>
            <a:r>
              <a:rPr lang="ru-RU" dirty="0"/>
              <a:t>Материал корпуса -Алюминий (опция)</a:t>
            </a:r>
          </a:p>
          <a:p>
            <a:r>
              <a:rPr lang="ru-RU" dirty="0"/>
              <a:t>Материал сенсора -АБС-пластик.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22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МОНИТОРИНГА.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838" y="1520825"/>
            <a:ext cx="8208324" cy="468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49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 ДЛЯ АНАЛИЗА КАЧЕСТВА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питания</a:t>
            </a:r>
            <a:r>
              <a:rPr lang="ru-RU" dirty="0"/>
              <a:t>, параметры сохраняются</a:t>
            </a:r>
          </a:p>
          <a:p>
            <a:r>
              <a:rPr lang="ru-RU" sz="1800" dirty="0"/>
              <a:t>Технические характеристики-</a:t>
            </a:r>
          </a:p>
          <a:p>
            <a:r>
              <a:rPr lang="ru-RU" sz="1800" dirty="0"/>
              <a:t> RS-485/MODBUS, поддержка текстового формата данных JSON</a:t>
            </a:r>
          </a:p>
          <a:p>
            <a:r>
              <a:rPr lang="ru-RU" sz="1800" dirty="0"/>
              <a:t>Температура рабочей среды-0...45 °C</a:t>
            </a:r>
          </a:p>
          <a:p>
            <a:r>
              <a:rPr lang="ru-RU" sz="1800" dirty="0"/>
              <a:t>Рабочее давление- ≤4 бар</a:t>
            </a:r>
          </a:p>
          <a:p>
            <a:r>
              <a:rPr lang="ru-RU" sz="1800" dirty="0"/>
              <a:t>Принцип измерения - принцип инфракрасного рассеивания</a:t>
            </a:r>
          </a:p>
          <a:p>
            <a:r>
              <a:rPr lang="ru-RU" sz="1800" dirty="0"/>
              <a:t>Материал -титанов. сплав, ПВХ, </a:t>
            </a:r>
            <a:r>
              <a:rPr lang="ru-RU" sz="1800" dirty="0" err="1"/>
              <a:t>верхн</a:t>
            </a:r>
            <a:r>
              <a:rPr lang="ru-RU" sz="1800" dirty="0"/>
              <a:t>. и </a:t>
            </a:r>
            <a:r>
              <a:rPr lang="ru-RU" sz="1800" dirty="0" err="1"/>
              <a:t>нижн</a:t>
            </a:r>
            <a:r>
              <a:rPr lang="ru-RU" sz="1800" dirty="0"/>
              <a:t>. колпачки: ПОМ/ПВХ, кабель: </a:t>
            </a:r>
            <a:r>
              <a:rPr lang="ru-RU" sz="1800" dirty="0" err="1"/>
              <a:t>Пенополиуретан</a:t>
            </a:r>
            <a:r>
              <a:rPr lang="ru-RU" sz="1800" dirty="0"/>
              <a:t> (PUR), SUS316L</a:t>
            </a:r>
          </a:p>
          <a:p>
            <a:r>
              <a:rPr lang="ru-RU" sz="1800" dirty="0"/>
              <a:t>Конфигурация-защита от отключения 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6200" y="2852936"/>
            <a:ext cx="4099820" cy="352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8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ДЛЯ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Датчик концентрации взвешенных твердых частиц/ила работает основываясь на комбинированном методе поглощения инфракрасного излучения и рассеяния света. Инфракрасный свет, излучаемый источником света, рассеивается взвешенными частицами в образце, и преобразуется в электрический сигнал фотодетектором, и суспензия образца получается после аналоговой и цифровой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ОБРАБОТКИ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сигнала.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3429000"/>
            <a:ext cx="2448272" cy="279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82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МОНИТОРИНГА КИСЛОРОДА В ВОДЕ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412776"/>
            <a:ext cx="2587652" cy="3024336"/>
          </a:xfrm>
        </p:spPr>
      </p:pic>
      <p:sp>
        <p:nvSpPr>
          <p:cNvPr id="5" name="Прямоугольник 4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Система Аква МП-900.010 с датчиком АКВА МП-7400.010 контролирует количество растворенного кислорода в воде на основе </a:t>
            </a:r>
            <a:r>
              <a:rPr lang="ru-RU" dirty="0" err="1"/>
              <a:t>флюоресцентного</a:t>
            </a:r>
            <a:r>
              <a:rPr lang="ru-RU" dirty="0"/>
              <a:t> метода.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923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АВТОМАТИЧЕСКОГО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КОРМЛЕНИЯ.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Программно аппаратный комплекс который позволяет проводить полностью в автоматизированном режиме процесс кормления рыбы с централизованным местом управления и мониторинга. Система наиболее оправдана при выращивании дорогих видов рыб, так как позволяет с использованием автоматизации снизить влиянии человеческого фактора на ведение бизнеса. Что на прямую снижает риски потери рыбы. А также повышает скорость роста рыбы. Данные системы автоматизации используются на 90% рыбных ферм в Европе, США и Канаде. В последние годы с развитием систем УЗВ и СОВ на территории стран СНГ также начинают использоваться находя свой сегмент.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3273077"/>
            <a:ext cx="4588800" cy="325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00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АВТОМАТИЧЕСКОГО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КОРМЛЕНИЯ.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Автоматизированная система кормления для УЗВ, и бассейновых хозяйств выпускается в двух вариантах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Кормораздатчик автоматический для установки на каждом бассейне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Кормо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-бункер с объемом корма до 50 литров и до 150 литров. Используется на бассейнах товарного выращивания рыбы, или бассейнах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подращивания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малька. Производит дозированный сброс корма на вращающийся диск. Что позволяет выбрасывать его на расстояние до 4-х метров от места установки. Система дозирования имеет несколько различных барабанов, заменяемых в ручную при переходе на разные размеры кормления рыбы по мере ее роста.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Кормо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-бункер с объемом корма до 6 литров или до 15 литров. Используется на маленьких бассейнах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подращивания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малька. Производит дозированный сброс корма, под кормораздатчик, как правило, используются в бассейнах с площадью поверхности до 10 м. кв. Система дозирования имеет несколько различных барабанов, заменяемых в ручную при переходе на разные размеры кормления рыбы по мере ее роста.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Кормораздатчик автоматический на монорельсе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Рекомендован для больших рыбных хозяйств (под крышей, УЗВ или СОВ) в которых бассейны стоят в один ряд и имеют большой объем однотипной рыбы 100-200-500 и более тонн. Может применятся, как единая система кормления комплекса в цехах товарного выращивания от 1000 до 5000.квадратных.метров. Также данная система кормления оправдана при выращивании моллюсков и ракообразных когда количество бассейнов очень большое 300-500-1000 и более. В данной системе кормления роботизированный кормораздатчик движется по подвесной монорельсе. Монорельса проходит на всеми бассейнами для кормления, по которой движется автоматический робот производящий кормление. Робот может иметь до 4-х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кормобункеров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(вместимость каждого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кормобункера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50 кг). На стартовом месте робот заряжает электрические батареи, а также загружает корма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кормобункер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из накопителей кормов.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30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АВТОМАТИЧЕСКОГО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КОРМЛЕНИЯ.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75" y="1520825"/>
            <a:ext cx="6242050" cy="4681538"/>
          </a:xfrm>
        </p:spPr>
      </p:pic>
    </p:spTree>
    <p:extLst>
      <p:ext uri="{BB962C8B-B14F-4D97-AF65-F5344CB8AC3E}">
        <p14:creationId xmlns:p14="http://schemas.microsoft.com/office/powerpoint/2010/main" val="2023630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СЛЕЖЕНИЯ.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96752"/>
            <a:ext cx="6160762" cy="3456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302" y="2780928"/>
            <a:ext cx="6033254" cy="377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89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004935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	Основной </a:t>
            </a:r>
            <a:r>
              <a:rPr lang="ru-RU" sz="1800" dirty="0"/>
              <a:t>целью данной работы является изучение конструктивных особенностей садкового комплекса для выращивания лососевых рыб.</a:t>
            </a:r>
          </a:p>
          <a:p>
            <a:pPr marL="0" indent="0">
              <a:buNone/>
            </a:pPr>
            <a:r>
              <a:rPr lang="ru-RU" sz="1800" dirty="0" smtClean="0"/>
              <a:t>	В </a:t>
            </a:r>
            <a:r>
              <a:rPr lang="ru-RU" sz="1800" dirty="0"/>
              <a:t>результате проделанной работы были выполнены задачи по изучению выбора места установки садкового комплекса, конструкции якорной системы, конструкции и работы рыбоводной платформы, конструкции морского садка, конструкции и работы навесного оборудования садка.</a:t>
            </a:r>
          </a:p>
          <a:p>
            <a:pPr marL="0" indent="0">
              <a:buNone/>
            </a:pPr>
            <a:r>
              <a:rPr lang="ru-RU" sz="1800" dirty="0" smtClean="0"/>
              <a:t>	Садковые </a:t>
            </a:r>
            <a:r>
              <a:rPr lang="ru-RU" sz="1800" dirty="0"/>
              <a:t>хозяйства имеют следующие преимущества:</a:t>
            </a:r>
          </a:p>
          <a:p>
            <a:r>
              <a:rPr lang="ru-RU" sz="1800" dirty="0" smtClean="0"/>
              <a:t>Для </a:t>
            </a:r>
            <a:r>
              <a:rPr lang="ru-RU" sz="1800" dirty="0"/>
              <a:t>их создания не требуется длительного времени и больших начальных капитальных вложений.</a:t>
            </a:r>
          </a:p>
          <a:p>
            <a:r>
              <a:rPr lang="ru-RU" sz="1800" dirty="0" smtClean="0"/>
              <a:t>Садки </a:t>
            </a:r>
            <a:r>
              <a:rPr lang="ru-RU" sz="1800" dirty="0"/>
              <a:t>просты по конструкции и изготавливаются из широко применяемых в рыбной промышленности </a:t>
            </a:r>
            <a:r>
              <a:rPr lang="ru-RU" sz="1800" dirty="0" smtClean="0"/>
              <a:t>сети материалов</a:t>
            </a:r>
            <a:r>
              <a:rPr lang="ru-RU" sz="1800" dirty="0"/>
              <a:t>.</a:t>
            </a:r>
          </a:p>
          <a:p>
            <a:r>
              <a:rPr lang="ru-RU" sz="1800" dirty="0" smtClean="0"/>
              <a:t>Постройка </a:t>
            </a:r>
            <a:r>
              <a:rPr lang="ru-RU" sz="1800" dirty="0"/>
              <a:t>и установка садков осуществляется без применения сложных, дорогостоящих агрегатов.</a:t>
            </a:r>
          </a:p>
          <a:p>
            <a:r>
              <a:rPr lang="ru-RU" sz="1800" dirty="0" smtClean="0"/>
              <a:t>Садковые </a:t>
            </a:r>
            <a:r>
              <a:rPr lang="ru-RU" sz="1800" dirty="0"/>
              <a:t>хозяйства не занимают значительных земельных площадей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8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649999-723D-41DC-974D-4B9B3F46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2348880"/>
            <a:ext cx="8640960" cy="994122"/>
          </a:xfrm>
        </p:spPr>
        <p:txBody>
          <a:bodyPr/>
          <a:lstStyle/>
          <a:p>
            <a:r>
              <a:rPr lang="ru-RU" sz="4000" dirty="0" smtClean="0">
                <a:latin typeface="+mn-lt"/>
              </a:rPr>
              <a:t>Спасибо за внимание</a:t>
            </a:r>
            <a:r>
              <a:rPr lang="en-US" sz="4000" dirty="0" smtClean="0">
                <a:latin typeface="+mn-lt"/>
              </a:rPr>
              <a:t>!</a:t>
            </a:r>
            <a:endParaRPr lang="ru-RU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053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b3776b17b3e1ff32066cba490c7cf1ad4b221"/>
</p:tagLst>
</file>

<file path=ppt/theme/theme1.xml><?xml version="1.0" encoding="utf-8"?>
<a:theme xmlns:a="http://schemas.openxmlformats.org/drawingml/2006/main" name="narfu_presentati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687</Words>
  <Application>Microsoft Office PowerPoint</Application>
  <PresentationFormat>Произвольный</PresentationFormat>
  <Paragraphs>63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narfu_presentation</vt:lpstr>
      <vt:lpstr>КОНСТРУКТИВНЫЕ ОСОБЕННОСТИ УСТРОЙСТВА САДКОВОГО КОМПЛЕКСА. СИСТЕМЫ МОНИТОРИНГА. </vt:lpstr>
      <vt:lpstr>ОСНОВНЫЕ ПОНЯТИЯ И ТЕРМИНЫ.  </vt:lpstr>
      <vt:lpstr>ОСОБЕННОСТИ РАЗВЕДЕНИЯ И СОДЕРЖАНИЯ РЫБ В САДКОВЫХ КОМПЛЕКСАХ.</vt:lpstr>
      <vt:lpstr>РАЗВЕДЕНИЕ И СОДЕРЖАНИЕ В САДКОВОМ КОМПЛЕКСЕ.</vt:lpstr>
      <vt:lpstr>РАЗВЕДЕНИЕ И СОДЕРЖАНИЕ В САДКОВОМ КОМПЛЕКСЕ.</vt:lpstr>
      <vt:lpstr>Схема установки якорной системы садкового ĸомплеĸса</vt:lpstr>
      <vt:lpstr>Элементы якорной системы</vt:lpstr>
      <vt:lpstr>Внешний вид баржи – кормораздатчика</vt:lpstr>
      <vt:lpstr>Конструкция садка в разрезе</vt:lpstr>
      <vt:lpstr>Схема делевого мешка</vt:lpstr>
      <vt:lpstr>Внешний вид садка с установленным в него делевым мешком</vt:lpstr>
      <vt:lpstr>Размещение особей лососевых рыб внутри садка</vt:lpstr>
      <vt:lpstr>Ротор-спредер</vt:lpstr>
      <vt:lpstr>Устройство системы кормления</vt:lpstr>
      <vt:lpstr>Общий схематичный вид садкового комплекса с якорной системой.</vt:lpstr>
      <vt:lpstr>АППАРАТ ДЛЯ МОНИТОРИНГА ТЕМПЕРАТУРЫ  ВОДЫ. </vt:lpstr>
      <vt:lpstr>СИСТЕМА МОНИТОРИНГА.</vt:lpstr>
      <vt:lpstr>СИСТЕМА  ДЛЯ АНАЛИЗА КАЧЕСТВА ВОДЫ.</vt:lpstr>
      <vt:lpstr>СИСТЕМА ДЛЯ  ВОДЫ.</vt:lpstr>
      <vt:lpstr>СИСТЕМА МОНИТОРИНГА КИСЛОРОДА В ВОДЕ</vt:lpstr>
      <vt:lpstr>СИСТЕМА АВТОМАТИЧЕСКОГО КОРМЛЕНИЯ.</vt:lpstr>
      <vt:lpstr>СИСТЕМА АВТОМАТИЧЕСКОГО КОРМЛЕНИЯ.</vt:lpstr>
      <vt:lpstr>СИСТЕМА АВТОМАТИЧЕСКОГО КОРМЛЕНИЯ.</vt:lpstr>
      <vt:lpstr>СИСТЕМА СЛЕЖЕНИЯ.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Воловик Ольга Анатольевна</dc:creator>
  <cp:lastModifiedBy>Лиза</cp:lastModifiedBy>
  <cp:revision>78</cp:revision>
  <dcterms:created xsi:type="dcterms:W3CDTF">2017-12-26T07:44:00Z</dcterms:created>
  <dcterms:modified xsi:type="dcterms:W3CDTF">2024-11-08T19:30:22Z</dcterms:modified>
</cp:coreProperties>
</file>