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tags/tag1.xml" ContentType="application/vnd.openxmlformats-officedocument.presentationml.tags+xml"/>
  <Override PartName="/ppt/charts/chart3.xml" ContentType="application/vnd.openxmlformats-officedocument.drawingml.char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21"/>
  </p:notesMasterIdLst>
  <p:handoutMasterIdLst>
    <p:handoutMasterId r:id="rId22"/>
  </p:handoutMasterIdLst>
  <p:sldIdLst>
    <p:sldId id="323" r:id="rId6"/>
    <p:sldId id="314" r:id="rId7"/>
    <p:sldId id="327" r:id="rId8"/>
    <p:sldId id="328" r:id="rId9"/>
    <p:sldId id="331" r:id="rId10"/>
    <p:sldId id="316" r:id="rId11"/>
    <p:sldId id="332" r:id="rId12"/>
    <p:sldId id="317" r:id="rId13"/>
    <p:sldId id="329" r:id="rId14"/>
    <p:sldId id="318" r:id="rId15"/>
    <p:sldId id="320" r:id="rId16"/>
    <p:sldId id="321" r:id="rId17"/>
    <p:sldId id="330" r:id="rId18"/>
    <p:sldId id="333" r:id="rId19"/>
    <p:sldId id="324" r:id="rId20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5DB"/>
    <a:srgbClr val="457DA2"/>
    <a:srgbClr val="E93B47"/>
    <a:srgbClr val="FFD05B"/>
    <a:srgbClr val="6DA3C0"/>
    <a:srgbClr val="D1E2EB"/>
    <a:srgbClr val="FFFFFF"/>
    <a:srgbClr val="F75931"/>
    <a:srgbClr val="68BBCB"/>
    <a:srgbClr val="FFC0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99" autoAdjust="0"/>
    <p:restoredTop sz="96271" autoAdjust="0"/>
  </p:normalViewPr>
  <p:slideViewPr>
    <p:cSldViewPr snapToGrid="0">
      <p:cViewPr varScale="1">
        <p:scale>
          <a:sx n="99" d="100"/>
          <a:sy n="99" d="100"/>
        </p:scale>
        <p:origin x="946" y="10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3278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D20-49AE-BC40-AEDDED7D1FD1}"/>
              </c:ext>
            </c:extLst>
          </c:dPt>
          <c:cat>
            <c:strRef>
              <c:f>Лист1!$A$2:$A$3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20-49AE-BC40-AEDDED7D1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Доли</a:t>
            </a:r>
            <a:r>
              <a:rPr lang="ru-RU" baseline="0" dirty="0"/>
              <a:t> рынка</a:t>
            </a:r>
          </a:p>
          <a:p>
            <a:pPr>
              <a:defRPr/>
            </a:pPr>
            <a:endParaRPr lang="ru-RU" dirty="0"/>
          </a:p>
        </c:rich>
      </c:tx>
      <c:layout/>
      <c:overlay val="1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Рынок сборщиков данных с уровнемеров</c:v>
                </c:pt>
              </c:strCache>
            </c:strRef>
          </c:tx>
          <c:explosion val="25"/>
          <c:dPt>
            <c:idx val="2"/>
            <c:bubble3D val="0"/>
            <c:explosion val="30"/>
            <c:extLst>
              <c:ext xmlns:c16="http://schemas.microsoft.com/office/drawing/2014/chart" uri="{C3380CC4-5D6E-409C-BE32-E72D297353CC}">
                <c16:uniqueId val="{00000000-A44F-4222-845F-3BCE4EADCB0D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Зарубежные производители</c:v>
                </c:pt>
                <c:pt idx="1">
                  <c:v>Свободная доля рынка</c:v>
                </c:pt>
                <c:pt idx="2">
                  <c:v>Прочие отечественные производители</c:v>
                </c:pt>
                <c:pt idx="3">
                  <c:v>"WavIoT"</c:v>
                </c:pt>
                <c:pt idx="4">
                  <c:v>"Стриж"</c:v>
                </c:pt>
                <c:pt idx="5">
                  <c:v>"Тепловодохран"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0.23</c:v>
                </c:pt>
                <c:pt idx="1">
                  <c:v>7.0000000000000021E-2</c:v>
                </c:pt>
                <c:pt idx="2">
                  <c:v>0.5</c:v>
                </c:pt>
                <c:pt idx="3">
                  <c:v>0.1</c:v>
                </c:pt>
                <c:pt idx="4">
                  <c:v>6.0000000000000005E-2</c:v>
                </c:pt>
                <c:pt idx="5">
                  <c:v>4.0000000000000008E-2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4F-4222-845F-3BCE4EADCB0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3457476758010611"/>
          <c:y val="0.16654954178762024"/>
          <c:w val="0.36324898735726135"/>
          <c:h val="0.7274455280227956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Выручка (млн.руб.)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1 год</c:v>
                </c:pt>
                <c:pt idx="1">
                  <c:v>2 год</c:v>
                </c:pt>
                <c:pt idx="2">
                  <c:v>3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1.31</c:v>
                </c:pt>
                <c:pt idx="1">
                  <c:v>19.600000000000001</c:v>
                </c:pt>
                <c:pt idx="2">
                  <c:v>21.681999999999999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7A-43B2-88BB-1DA8FA9F8A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135744"/>
        <c:axId val="173137280"/>
      </c:barChart>
      <c:catAx>
        <c:axId val="173135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3137280"/>
        <c:crosses val="autoZero"/>
        <c:auto val="1"/>
        <c:lblAlgn val="ctr"/>
        <c:lblOffset val="100"/>
        <c:noMultiLvlLbl val="0"/>
      </c:catAx>
      <c:valAx>
        <c:axId val="173137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31357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2A862-1F40-B349-91D5-3B9B128B79E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3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69277" y="1801906"/>
            <a:ext cx="9321570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3200" b="1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Calibri Light" panose="020F0302020204030204" pitchFamily="34" charset="0"/>
              </a:rPr>
              <a:t>Система дистанционного сбора данных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3200" b="1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Calibri Light" panose="020F0302020204030204" pitchFamily="34" charset="0"/>
              </a:rPr>
              <a:t> с уровнемеров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18564" y="4201052"/>
            <a:ext cx="7807805" cy="712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«</a:t>
            </a:r>
            <a:r>
              <a:rPr lang="en-US" spc="-2" dirty="0" err="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EnergyNet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;</a:t>
            </a:r>
            <a:r>
              <a:rPr lang="en-US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 TechNet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«Новые производственные технологии»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441606"/>
            <a:ext cx="492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636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2471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422797" y="5388687"/>
            <a:ext cx="4613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ym typeface="Calibri"/>
              </a:rPr>
              <a:t>Общая стоимость проекта (рублей)</a:t>
            </a:r>
            <a:endParaRPr sz="1600" dirty="0"/>
          </a:p>
        </p:txBody>
      </p:sp>
      <p:sp>
        <p:nvSpPr>
          <p:cNvPr id="29" name="Shape 189"/>
          <p:cNvSpPr/>
          <p:nvPr/>
        </p:nvSpPr>
        <p:spPr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852 780</a:t>
            </a:r>
            <a:endParaRPr lang="ru-RU" sz="1286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ru-RU" sz="1286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1286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hape 187"/>
          <p:cNvSpPr/>
          <p:nvPr/>
        </p:nvSpPr>
        <p:spPr>
          <a:xfrm>
            <a:off x="1273953" y="5917475"/>
            <a:ext cx="2244227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Собственные средства</a:t>
            </a:r>
            <a:b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352 780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190"/>
          <p:cNvSpPr/>
          <p:nvPr/>
        </p:nvSpPr>
        <p:spPr>
          <a:xfrm>
            <a:off x="4746709" y="5885044"/>
            <a:ext cx="2975895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Привлекаемые средства</a:t>
            </a:r>
            <a:b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500 000</a:t>
            </a:r>
            <a:endParaRPr sz="1600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" name="Диаграмма 31"/>
          <p:cNvGraphicFramePr/>
          <p:nvPr>
            <p:extLst>
              <p:ext uri="{D42A27DB-BD31-4B8C-83A1-F6EECF244321}">
                <p14:modId xmlns:p14="http://schemas.microsoft.com/office/powerpoint/2010/main" val="1602004975"/>
              </p:ext>
            </p:extLst>
          </p:nvPr>
        </p:nvGraphicFramePr>
        <p:xfrm>
          <a:off x="3611526" y="571232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Shape 208"/>
          <p:cNvSpPr/>
          <p:nvPr/>
        </p:nvSpPr>
        <p:spPr>
          <a:xfrm>
            <a:off x="478217" y="1271022"/>
            <a:ext cx="498912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 algn="just"/>
            <a:r>
              <a:rPr lang="ru-RU" sz="1650" dirty="0"/>
              <a:t>Нашей целью является разработка и внедрение уникальной системы, позволяющей беспроводным методом анализировать данные с уровнемеров, что обеспечивает более эффективное и безопасное управление производственными процессами.</a:t>
            </a:r>
            <a:endParaRPr lang="ru-RU" sz="16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Shape 208"/>
          <p:cNvSpPr/>
          <p:nvPr/>
        </p:nvSpPr>
        <p:spPr>
          <a:xfrm>
            <a:off x="581086" y="3551774"/>
            <a:ext cx="49891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 algn="just"/>
            <a:r>
              <a:rPr lang="ru-RU" dirty="0"/>
              <a:t>Готовый к реализации продукт в виде передающих модулей на КИП и приемной базовой станции.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669356" y="774372"/>
            <a:ext cx="18401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/>
              <a:t>Команда проекта</a:t>
            </a:r>
          </a:p>
        </p:txBody>
      </p:sp>
      <p:sp>
        <p:nvSpPr>
          <p:cNvPr id="46" name="Shape 275"/>
          <p:cNvSpPr/>
          <p:nvPr/>
        </p:nvSpPr>
        <p:spPr>
          <a:xfrm>
            <a:off x="5576869" y="2590856"/>
            <a:ext cx="208885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lang="ru-RU" sz="4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14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Артемова Рената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Экономист</a:t>
            </a:r>
          </a:p>
          <a:p>
            <a:r>
              <a:rPr lang="ru-RU" sz="1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РГРТУ, 2 курс, направление</a:t>
            </a:r>
          </a:p>
          <a:p>
            <a:r>
              <a:rPr lang="ru-RU" sz="1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подготовки 38.03.01 «Экономика»</a:t>
            </a:r>
            <a:endParaRPr lang="ru-RU" sz="10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47" name="Shape 280"/>
          <p:cNvSpPr/>
          <p:nvPr/>
        </p:nvSpPr>
        <p:spPr>
          <a:xfrm>
            <a:off x="8028607" y="1423063"/>
            <a:ext cx="1399176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786" dirty="0">
              <a:latin typeface="Calibri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>
          <a:xfrm>
            <a:off x="5583929" y="1051030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400" b="1" dirty="0">
                <a:solidFill>
                  <a:srgbClr val="003462"/>
                </a:solidFill>
                <a:sym typeface="Calibri"/>
              </a:rPr>
              <a:t>Бойков Анатолий</a:t>
            </a:r>
            <a:endParaRPr sz="1400" dirty="0"/>
          </a:p>
        </p:txBody>
      </p:sp>
      <p:sp>
        <p:nvSpPr>
          <p:cNvPr id="49" name="Shape 280"/>
          <p:cNvSpPr/>
          <p:nvPr/>
        </p:nvSpPr>
        <p:spPr>
          <a:xfrm>
            <a:off x="5559460" y="1529486"/>
            <a:ext cx="2253580" cy="24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РГРТУ, 1 курс, направление</a:t>
            </a:r>
          </a:p>
          <a:p>
            <a:r>
              <a:rPr lang="ru-RU" sz="1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подготовки 11.04.01 «Радиотехника»</a:t>
            </a:r>
          </a:p>
        </p:txBody>
      </p:sp>
      <p:sp>
        <p:nvSpPr>
          <p:cNvPr id="50" name="Shape 275"/>
          <p:cNvSpPr/>
          <p:nvPr/>
        </p:nvSpPr>
        <p:spPr>
          <a:xfrm>
            <a:off x="5578008" y="1938748"/>
            <a:ext cx="1785197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4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Грачева Александра</a:t>
            </a:r>
            <a:endParaRPr lang="ru-RU" sz="10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929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1" name="Shape 280"/>
          <p:cNvSpPr/>
          <p:nvPr/>
        </p:nvSpPr>
        <p:spPr>
          <a:xfrm>
            <a:off x="5570011" y="2298364"/>
            <a:ext cx="2304805" cy="26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РГРТУ, 2 курс, направление</a:t>
            </a:r>
          </a:p>
          <a:p>
            <a:r>
              <a:rPr lang="ru-RU" sz="1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подготовки 38.03.01 «Экономика»</a:t>
            </a: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>
          <a:xfrm>
            <a:off x="5566709" y="3214627"/>
            <a:ext cx="224633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lang="ru-RU" sz="4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ru-RU" sz="4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14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Колосова Дарья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Маркетолог</a:t>
            </a:r>
          </a:p>
          <a:p>
            <a:r>
              <a:rPr lang="ru-RU" sz="1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РГРТУ, 2 курс, направление</a:t>
            </a:r>
          </a:p>
          <a:p>
            <a:r>
              <a:rPr lang="ru-RU" sz="1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подготовки 38.03.01 «Экономика»</a:t>
            </a:r>
            <a:endParaRPr lang="ru-RU" sz="10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3" name="Shape 280"/>
          <p:cNvSpPr/>
          <p:nvPr/>
        </p:nvSpPr>
        <p:spPr>
          <a:xfrm>
            <a:off x="8011022" y="2180493"/>
            <a:ext cx="1346012" cy="307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790" dirty="0"/>
          </a:p>
        </p:txBody>
      </p:sp>
      <p:sp>
        <p:nvSpPr>
          <p:cNvPr id="54" name="Rounded Rectangle 2099"/>
          <p:cNvSpPr/>
          <p:nvPr/>
        </p:nvSpPr>
        <p:spPr>
          <a:xfrm>
            <a:off x="5635747" y="1290232"/>
            <a:ext cx="1197820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929" dirty="0">
                <a:latin typeface="Calibri"/>
                <a:ea typeface="Calibri"/>
                <a:cs typeface="Calibri"/>
              </a:rPr>
              <a:t>Руководитель проекта</a:t>
            </a:r>
          </a:p>
        </p:txBody>
      </p:sp>
      <p:sp>
        <p:nvSpPr>
          <p:cNvPr id="63" name="Shape 179"/>
          <p:cNvSpPr/>
          <p:nvPr/>
        </p:nvSpPr>
        <p:spPr>
          <a:xfrm>
            <a:off x="6695133" y="4284212"/>
            <a:ext cx="2732650" cy="104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1. Пилот: 2023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2. Развитие: 2023-2024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3. Тираж: 2024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sz="1071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64" name="Shape 191" descr="C:\Users\pankratov.in\YandexDisk\!NTI\DOCS\ProjectPresentation\icons\PNG\256\372.png"/>
          <p:cNvPicPr preferRelativeResize="0"/>
          <p:nvPr/>
        </p:nvPicPr>
        <p:blipFill rotWithShape="1">
          <a:blip r:embed="rId6" cstate="print">
            <a:alphaModFix/>
          </a:blip>
          <a:srcRect/>
          <a:stretch/>
        </p:blipFill>
        <p:spPr>
          <a:xfrm>
            <a:off x="5739566" y="4211963"/>
            <a:ext cx="352459" cy="3613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Shape 203"/>
          <p:cNvGrpSpPr/>
          <p:nvPr/>
        </p:nvGrpSpPr>
        <p:grpSpPr>
          <a:xfrm>
            <a:off x="5828774" y="4185662"/>
            <a:ext cx="215490" cy="263809"/>
            <a:chOff x="8202534" y="1348519"/>
            <a:chExt cx="301686" cy="369332"/>
          </a:xfrm>
        </p:grpSpPr>
        <p:sp>
          <p:nvSpPr>
            <p:cNvPr id="67" name="Shape 204"/>
            <p:cNvSpPr/>
            <p:nvPr/>
          </p:nvSpPr>
          <p:spPr>
            <a:xfrm>
              <a:off x="8262938" y="1447963"/>
              <a:ext cx="173414" cy="173414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>
              <a:noFill/>
            </a:ln>
          </p:spPr>
          <p:txBody>
            <a:bodyPr spcFirstLastPara="1" wrap="square" lIns="65304" tIns="32643" rIns="65304" bIns="32643" anchor="ctr" anchorCtr="0">
              <a:noAutofit/>
            </a:bodyPr>
            <a:lstStyle/>
            <a:p>
              <a:pPr algn="ctr"/>
              <a:endParaRPr sz="128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Shape 205"/>
            <p:cNvSpPr txBox="1"/>
            <p:nvPr/>
          </p:nvSpPr>
          <p:spPr>
            <a:xfrm>
              <a:off x="8202534" y="1348519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r>
                <a:rPr lang="ru-RU" sz="128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</a:t>
              </a:r>
              <a:endParaRPr sz="1286"/>
            </a:p>
          </p:txBody>
        </p:sp>
        <p:cxnSp>
          <p:nvCxnSpPr>
            <p:cNvPr id="69" name="Shape 206"/>
            <p:cNvCxnSpPr/>
            <p:nvPr/>
          </p:nvCxnSpPr>
          <p:spPr>
            <a:xfrm>
              <a:off x="8299637" y="1568905"/>
              <a:ext cx="89926" cy="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0" name="Прямоугольник 69"/>
          <p:cNvSpPr/>
          <p:nvPr/>
        </p:nvSpPr>
        <p:spPr>
          <a:xfrm>
            <a:off x="6664228" y="4129909"/>
            <a:ext cx="13019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ym typeface="Calibri"/>
              </a:rPr>
              <a:t>Сроки проекта</a:t>
            </a:r>
            <a:endParaRPr lang="ru-RU" sz="1400" dirty="0"/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5564560" y="4149080"/>
            <a:ext cx="39604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5538698" y="746996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7578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Система дистанционного сбора данных с уровнемеров</a:t>
            </a:r>
          </a:p>
        </p:txBody>
      </p:sp>
      <p:sp>
        <p:nvSpPr>
          <p:cNvPr id="76" name="Shape 190"/>
          <p:cNvSpPr/>
          <p:nvPr/>
        </p:nvSpPr>
        <p:spPr>
          <a:xfrm>
            <a:off x="6914241" y="6332514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Shape 190"/>
          <p:cNvSpPr/>
          <p:nvPr/>
        </p:nvSpPr>
        <p:spPr>
          <a:xfrm>
            <a:off x="6627993" y="549308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Shape 275">
            <a:extLst>
              <a:ext uri="{FF2B5EF4-FFF2-40B4-BE49-F238E27FC236}">
                <a16:creationId xmlns:a16="http://schemas.microsoft.com/office/drawing/2014/main" id="{BF347F03-C6B5-FD41-BCF8-68E27E153DA6}"/>
              </a:ext>
            </a:extLst>
          </p:cNvPr>
          <p:cNvSpPr/>
          <p:nvPr/>
        </p:nvSpPr>
        <p:spPr>
          <a:xfrm>
            <a:off x="6266100" y="3034869"/>
            <a:ext cx="1303399" cy="26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endParaRPr sz="664" dirty="0">
              <a:latin typeface="Calibri"/>
              <a:ea typeface="Calibri"/>
              <a:cs typeface="Calibri"/>
            </a:endParaRPr>
          </a:p>
        </p:txBody>
      </p:sp>
      <p:sp>
        <p:nvSpPr>
          <p:cNvPr id="86" name="Shape 280">
            <a:extLst>
              <a:ext uri="{FF2B5EF4-FFF2-40B4-BE49-F238E27FC236}">
                <a16:creationId xmlns:a16="http://schemas.microsoft.com/office/drawing/2014/main" id="{FC4A4723-B05A-A54C-B689-B8479844D6AA}"/>
              </a:ext>
            </a:extLst>
          </p:cNvPr>
          <p:cNvSpPr/>
          <p:nvPr/>
        </p:nvSpPr>
        <p:spPr>
          <a:xfrm>
            <a:off x="5583929" y="2984388"/>
            <a:ext cx="2524665" cy="297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endParaRPr sz="1100" dirty="0"/>
          </a:p>
        </p:txBody>
      </p:sp>
      <p:sp>
        <p:nvSpPr>
          <p:cNvPr id="90" name="Shape 275">
            <a:extLst>
              <a:ext uri="{FF2B5EF4-FFF2-40B4-BE49-F238E27FC236}">
                <a16:creationId xmlns:a16="http://schemas.microsoft.com/office/drawing/2014/main" id="{BF347F03-C6B5-FD41-BCF8-68E27E153DA6}"/>
              </a:ext>
            </a:extLst>
          </p:cNvPr>
          <p:cNvSpPr/>
          <p:nvPr/>
        </p:nvSpPr>
        <p:spPr>
          <a:xfrm>
            <a:off x="6143008" y="3619920"/>
            <a:ext cx="1303399" cy="26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endParaRPr sz="664" dirty="0">
              <a:latin typeface="Calibri"/>
              <a:ea typeface="Calibri"/>
              <a:cs typeface="Calibri"/>
            </a:endParaRPr>
          </a:p>
        </p:txBody>
      </p:sp>
      <p:sp>
        <p:nvSpPr>
          <p:cNvPr id="91" name="Shape 280">
            <a:extLst>
              <a:ext uri="{FF2B5EF4-FFF2-40B4-BE49-F238E27FC236}">
                <a16:creationId xmlns:a16="http://schemas.microsoft.com/office/drawing/2014/main" id="{FC4A4723-B05A-A54C-B689-B8479844D6AA}"/>
              </a:ext>
            </a:extLst>
          </p:cNvPr>
          <p:cNvSpPr/>
          <p:nvPr/>
        </p:nvSpPr>
        <p:spPr>
          <a:xfrm>
            <a:off x="6141649" y="3773198"/>
            <a:ext cx="1058549" cy="178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endParaRPr sz="687" dirty="0"/>
          </a:p>
        </p:txBody>
      </p:sp>
      <p:sp>
        <p:nvSpPr>
          <p:cNvPr id="93" name="Shape 275">
            <a:extLst>
              <a:ext uri="{FF2B5EF4-FFF2-40B4-BE49-F238E27FC236}">
                <a16:creationId xmlns:a16="http://schemas.microsoft.com/office/drawing/2014/main" id="{BF347F03-C6B5-FD41-BCF8-68E27E153DA6}"/>
              </a:ext>
            </a:extLst>
          </p:cNvPr>
          <p:cNvSpPr/>
          <p:nvPr/>
        </p:nvSpPr>
        <p:spPr>
          <a:xfrm>
            <a:off x="7645504" y="3628778"/>
            <a:ext cx="1303399" cy="26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r>
              <a:rPr lang="ru-RU" sz="714" b="1" dirty="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714" b="1" dirty="0">
                <a:latin typeface="Calibri"/>
                <a:ea typeface="Calibri"/>
                <a:cs typeface="Calibri"/>
                <a:sym typeface="Calibri"/>
              </a:rPr>
            </a:br>
            <a:endParaRPr sz="664" dirty="0">
              <a:latin typeface="Calibri"/>
              <a:ea typeface="Calibri"/>
              <a:cs typeface="Calibri"/>
            </a:endParaRPr>
          </a:p>
        </p:txBody>
      </p:sp>
      <p:sp>
        <p:nvSpPr>
          <p:cNvPr id="94" name="Shape 280">
            <a:extLst>
              <a:ext uri="{FF2B5EF4-FFF2-40B4-BE49-F238E27FC236}">
                <a16:creationId xmlns:a16="http://schemas.microsoft.com/office/drawing/2014/main" id="{FC4A4723-B05A-A54C-B689-B8479844D6AA}"/>
              </a:ext>
            </a:extLst>
          </p:cNvPr>
          <p:cNvSpPr/>
          <p:nvPr/>
        </p:nvSpPr>
        <p:spPr>
          <a:xfrm>
            <a:off x="7644145" y="3796571"/>
            <a:ext cx="1267269" cy="21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r>
              <a:rPr lang="en-US" sz="561" dirty="0">
                <a:latin typeface="Calibri"/>
                <a:sym typeface="Calibri"/>
              </a:rPr>
              <a:t> </a:t>
            </a:r>
            <a:endParaRPr sz="687" dirty="0"/>
          </a:p>
        </p:txBody>
      </p:sp>
      <p:pic>
        <p:nvPicPr>
          <p:cNvPr id="57" name="Picture 41" descr="C:\Users\pankratov.in\YandexDisk\!NTI\DOCS\ProjectPresentation\icons\PNG\256\43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298" y="1515777"/>
            <a:ext cx="1355577" cy="135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680" y="461927"/>
            <a:ext cx="782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7578228" cy="703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Система дистанционного сбора данных с уровнемеров</a:t>
            </a:r>
          </a:p>
          <a:p>
            <a:endParaRPr lang="ru-RU" sz="157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1063023"/>
            <a:ext cx="8485576" cy="4979189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643605" y="1423686"/>
            <a:ext cx="7523544" cy="4606724"/>
          </a:xfrm>
        </p:spPr>
        <p:txBody>
          <a:bodyPr/>
          <a:lstStyle/>
          <a:p>
            <a:pPr indent="180000" algn="just">
              <a:buNone/>
            </a:pPr>
            <a:r>
              <a:rPr lang="ru-RU" dirty="0"/>
              <a:t>Дистанционный сбор данных с уровнемеров позволяет оперативно получать информацию о состоянии объектов и процессов, что повышает эффективность управления и позволяет быстро реагировать на изменения. Это особенно важно для мониторинга и контроля за производственными процессами, управления запасами, предотвращения аварийных ситуаций и оптимизации расхода ресурсов.</a:t>
            </a:r>
          </a:p>
          <a:p>
            <a:endParaRPr lang="ru-RU" dirty="0"/>
          </a:p>
          <a:p>
            <a:endParaRPr lang="ru-RU" dirty="0"/>
          </a:p>
          <a:p>
            <a:pPr indent="180000" algn="just">
              <a:buNone/>
            </a:pPr>
            <a:r>
              <a:rPr lang="ru-RU" dirty="0"/>
              <a:t>Дистанционный сбор данных позволяет сократить затраты на обслуживание и обследование оборудования, так как информация о его состоянии может быть получена удаленно, без необходимости постоянного присутствия персонала на объекте.</a:t>
            </a:r>
          </a:p>
        </p:txBody>
      </p:sp>
      <p:pic>
        <p:nvPicPr>
          <p:cNvPr id="10" name="Picture 163" descr="C:\Users\pankratov.in\YandexDisk\!NTI\DOCS\ProjectPresentation\icons\PNG\256\31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652" y="420185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6" descr="C:\Users\pankratov.in\YandexDisk\!NTI\DOCS\ProjectPresentation\icons\PNG\256\5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170" y="180902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1880" y="375920"/>
            <a:ext cx="8775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Проблема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7578228" cy="703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Система дистанционного сбора данных с уровнемеров</a:t>
            </a:r>
            <a:endParaRPr lang="ru-RU" sz="1571" b="1" dirty="0"/>
          </a:p>
          <a:p>
            <a:endParaRPr lang="ru-RU" sz="1571" dirty="0"/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7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/>
              <a:t>Какую проблемы мы решаем?</a:t>
            </a:r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r>
              <a:rPr lang="ru-RU" sz="1800" dirty="0"/>
              <a:t>Решается проблема удобства, сокращения времени и эффективности сбора данных с измерительных приборов, использующихся в нефтегазовых и нефтехимических отраслях, атомной энергетики, судостроения и других местах, где находят свое применение контрольно измерительные приборы.</a:t>
            </a:r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5127812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Почему существующих вариантов решения не достаточно?</a:t>
            </a:r>
          </a:p>
          <a:p>
            <a:pPr marL="0" indent="0">
              <a:buNone/>
            </a:pP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1800" dirty="0"/>
              <a:t>Не все существующие аналогичные продукты позволяют максимально удаленно собирать показания с уровнемеров.</a:t>
            </a:r>
          </a:p>
          <a:p>
            <a:pPr marL="0" indent="0">
              <a:buNone/>
            </a:pP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17" descr="C:\Users\pankratov.in\YandexDisk\!NTI\DOCS\ProjectPresentation\icons\PNG\256\17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612" y="1490327"/>
            <a:ext cx="1157066" cy="115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7" descr="C:\Users\pankratov.in\YandexDisk\!NTI\DOCS\ProjectPresentation\icons\PNG\256\9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139" y="1764610"/>
            <a:ext cx="1142324" cy="114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8264020" cy="1186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Система дистанционного сбора данных с уровнемеров</a:t>
            </a:r>
            <a:endParaRPr lang="en-US" sz="2400" b="1" dirty="0">
              <a:solidFill>
                <a:srgbClr val="002060"/>
              </a:solidFill>
            </a:endParaRPr>
          </a:p>
          <a:p>
            <a:endParaRPr lang="en-US" sz="1571" dirty="0"/>
          </a:p>
          <a:p>
            <a:endParaRPr lang="ru-RU" sz="1571" dirty="0"/>
          </a:p>
          <a:p>
            <a:endParaRPr lang="ru-RU" sz="1571" dirty="0"/>
          </a:p>
        </p:txBody>
      </p:sp>
      <p:pic>
        <p:nvPicPr>
          <p:cNvPr id="24578" name="Picture 2" descr="C:\Users\79169\Desktop\16_big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382" y="1066800"/>
            <a:ext cx="9524538" cy="4683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451767"/>
            <a:ext cx="3890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8264020" cy="1186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Система дистанционного сбора данных с уровнемеров</a:t>
            </a:r>
            <a:endParaRPr lang="en-US" sz="2400" b="1" dirty="0">
              <a:solidFill>
                <a:srgbClr val="002060"/>
              </a:solidFill>
            </a:endParaRPr>
          </a:p>
          <a:p>
            <a:endParaRPr lang="en-US" sz="1571" dirty="0"/>
          </a:p>
          <a:p>
            <a:endParaRPr lang="ru-RU" sz="1571" dirty="0"/>
          </a:p>
          <a:p>
            <a:endParaRPr lang="ru-RU" sz="1571" dirty="0"/>
          </a:p>
        </p:txBody>
      </p:sp>
      <p:sp>
        <p:nvSpPr>
          <p:cNvPr id="3" name="TextBox 2"/>
          <p:cNvSpPr txBox="1"/>
          <p:nvPr/>
        </p:nvSpPr>
        <p:spPr>
          <a:xfrm>
            <a:off x="1530796" y="825139"/>
            <a:ext cx="2147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2171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3509" y="1165892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Основным научно-техническим решением, применяемым в разработке, является технология беспроводной низкоскоростной передачи маломощных сигналов, в том числе по стандарту связи </a:t>
            </a:r>
            <a:r>
              <a:rPr lang="ru-RU" dirty="0" err="1">
                <a:solidFill>
                  <a:schemeClr val="tx1"/>
                </a:solidFill>
              </a:rPr>
              <a:t>LoRaWAN</a:t>
            </a:r>
            <a:r>
              <a:rPr lang="ru-RU" dirty="0">
                <a:solidFill>
                  <a:schemeClr val="tx1"/>
                </a:solidFill>
              </a:rPr>
              <a:t> или NB-</a:t>
            </a:r>
            <a:r>
              <a:rPr lang="ru-RU" dirty="0" err="1">
                <a:solidFill>
                  <a:schemeClr val="tx1"/>
                </a:solidFill>
              </a:rPr>
              <a:t>Fi</a:t>
            </a:r>
            <a:r>
              <a:rPr lang="ru-RU" dirty="0"/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0017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400" dirty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Приемо-передающая система, позволяющая передавать показания, снятые уровнемером, на неподвижное приемное устройство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endParaRPr lang="ru-RU" sz="1286" dirty="0">
              <a:solidFill>
                <a:schemeClr val="tx1"/>
              </a:solidFill>
            </a:endParaRPr>
          </a:p>
        </p:txBody>
      </p:sp>
      <p:pic>
        <p:nvPicPr>
          <p:cNvPr id="10" name="Picture 44" descr="C:\Users\pankratov.in\YandexDisk\!NTI\DOCS\ProjectPresentation\icons\PNG\256\44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458" y="1851007"/>
            <a:ext cx="1702475" cy="170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3" descr="C:\Users\pankratov.in\YandexDisk\!NTI\DOCS\ProjectPresentation\icons\PNG\256\29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881" y="1994697"/>
            <a:ext cx="1647524" cy="164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8264020" cy="1186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Система дистанционного сбора данных с уровнемеров</a:t>
            </a:r>
            <a:endParaRPr lang="en-US" sz="2400" b="1" dirty="0">
              <a:solidFill>
                <a:srgbClr val="002060"/>
              </a:solidFill>
            </a:endParaRPr>
          </a:p>
          <a:p>
            <a:endParaRPr lang="en-US" sz="1571" dirty="0"/>
          </a:p>
          <a:p>
            <a:endParaRPr lang="ru-RU" sz="1571" dirty="0"/>
          </a:p>
          <a:p>
            <a:endParaRPr lang="ru-RU" sz="1571" dirty="0"/>
          </a:p>
        </p:txBody>
      </p:sp>
      <p:pic>
        <p:nvPicPr>
          <p:cNvPr id="25602" name="Picture 2" descr="C:\Users\79169\Desktop\аитрт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214" y="898649"/>
            <a:ext cx="8943571" cy="52068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2840" y="355601"/>
            <a:ext cx="8826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Рынок проекта</a:t>
            </a:r>
            <a:r>
              <a:rPr lang="en-US" sz="2000" b="1" dirty="0"/>
              <a:t> </a:t>
            </a:r>
            <a:r>
              <a:rPr lang="ru-RU" sz="2000" b="1" dirty="0"/>
              <a:t>и конкуренты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9015860" cy="703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Система дистанционного сбора данных с уровнемеров</a:t>
            </a:r>
          </a:p>
          <a:p>
            <a:endParaRPr lang="ru-RU" sz="1571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31495" y="763929"/>
            <a:ext cx="9340768" cy="5764193"/>
          </a:xfrm>
        </p:spPr>
        <p:txBody>
          <a:bodyPr/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501162" y="808892"/>
          <a:ext cx="8899733" cy="579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353" y="207418"/>
            <a:ext cx="86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2804" y="-17097"/>
            <a:ext cx="9442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Система дистанционного сбора данных с уровнемеров </a:t>
            </a:r>
            <a:endParaRPr lang="ru-RU" sz="157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282920"/>
              </p:ext>
            </p:extLst>
          </p:nvPr>
        </p:nvGraphicFramePr>
        <p:xfrm>
          <a:off x="82804" y="576750"/>
          <a:ext cx="9740392" cy="6257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2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6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28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28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53686"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Ключевые партнеры:</a:t>
                      </a:r>
                    </a:p>
                    <a:p>
                      <a:endParaRPr lang="ru-RU" sz="14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Изготовители уровнемеров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Ключевые виды деятельности: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14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Производство дистанционных сборщиков данных с уровнемеров.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Ценностное предложение:</a:t>
                      </a:r>
                    </a:p>
                    <a:p>
                      <a:pPr algn="l"/>
                      <a:endParaRPr lang="ru-RU" sz="1400" dirty="0"/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Большая дальность действия системы;</a:t>
                      </a:r>
                      <a:endParaRPr lang="ru-RU" sz="1400" dirty="0"/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Беспроводной сбор данных</a:t>
                      </a:r>
                      <a:r>
                        <a:rPr lang="ru-RU" sz="14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(автоматизация производства);</a:t>
                      </a:r>
                      <a:endParaRPr lang="ru-RU" sz="1400" dirty="0"/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Цифровизация</a:t>
                      </a: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производства;</a:t>
                      </a:r>
                      <a:endParaRPr lang="ru-RU" sz="1400" dirty="0"/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Универсальность системы;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Доступная</a:t>
                      </a:r>
                      <a:r>
                        <a:rPr lang="ru-RU" sz="14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цена.</a:t>
                      </a:r>
                      <a:endParaRPr lang="ru-RU" sz="1400" dirty="0"/>
                    </a:p>
                    <a:p>
                      <a:pPr algn="l">
                        <a:buFont typeface="Arial" pitchFamily="34" charset="0"/>
                        <a:buChar char="•"/>
                      </a:pP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Взаимоотношения</a:t>
                      </a:r>
                      <a:r>
                        <a:rPr lang="ru-RU" sz="1400" baseline="0" dirty="0"/>
                        <a:t> с клиентами:</a:t>
                      </a:r>
                    </a:p>
                    <a:p>
                      <a:endParaRPr lang="ru-RU" sz="1400" baseline="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Партнерские отношения;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Прямые продажи</a:t>
                      </a:r>
                      <a:r>
                        <a:rPr lang="ru-RU" sz="14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потребителю;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Обратная</a:t>
                      </a:r>
                      <a:r>
                        <a:rPr lang="ru-RU" sz="14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связь</a:t>
                      </a: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с клиентами;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Доработка системы под требования заказчика.	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Потребительские</a:t>
                      </a:r>
                      <a:r>
                        <a:rPr lang="ru-RU" sz="1400" baseline="0" dirty="0"/>
                        <a:t> сегменты:</a:t>
                      </a:r>
                      <a:endParaRPr lang="ru-RU" sz="1400" b="1" baseline="0" dirty="0"/>
                    </a:p>
                    <a:p>
                      <a:endParaRPr lang="ru-RU" sz="1400" b="1" baseline="0" dirty="0"/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Операторы </a:t>
                      </a:r>
                      <a:r>
                        <a:rPr lang="ru-RU" sz="1400" dirty="0" err="1"/>
                        <a:t>газо</a:t>
                      </a:r>
                      <a:r>
                        <a:rPr lang="ru-RU" sz="1400" dirty="0"/>
                        <a:t>- и нефтепроводов;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Операторы зерновых хранилищ и иных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400" dirty="0"/>
                        <a:t>объектов с сыпучими или жидкими средствами;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Коммунальные службы.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1400" baseline="0" dirty="0"/>
                    </a:p>
                    <a:p>
                      <a:endParaRPr lang="ru-RU" sz="1400" baseline="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4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Ключевые ресурсы: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14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Команда;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Финансовая</a:t>
                      </a:r>
                      <a:r>
                        <a:rPr lang="ru-RU" sz="1400" baseline="0" dirty="0"/>
                        <a:t> поддержка;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baseline="0" dirty="0"/>
                        <a:t>Интеллектуальные ресурсы;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baseline="0" dirty="0"/>
                        <a:t>Материальные ресурсы.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Каналы сбыта:</a:t>
                      </a:r>
                    </a:p>
                    <a:p>
                      <a:endParaRPr lang="ru-RU" sz="14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Прямые продажи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B2B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ru-RU" sz="14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Корпоративный канал продаж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(продажа своих товаров другой компании прозрачно и «под ключ»).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6008">
                <a:tc gridSpan="3">
                  <a:txBody>
                    <a:bodyPr/>
                    <a:lstStyle/>
                    <a:p>
                      <a:r>
                        <a:rPr lang="ru-RU" sz="1400" dirty="0"/>
                        <a:t>Структура издержек: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Комплектующие;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Аренда помещения;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Электроэнергия и интернет;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Оплата труда;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Прочие расходы</a:t>
                      </a:r>
                      <a:r>
                        <a:rPr lang="ru-RU" sz="1200" dirty="0"/>
                        <a:t>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dirty="0"/>
                        <a:t>Потоки поступления доходов: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Доход от прямых продаж.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1880" y="451767"/>
            <a:ext cx="8663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SWOT-</a:t>
            </a:r>
            <a:r>
              <a:rPr lang="ru-RU" sz="2000" b="1" dirty="0"/>
              <a:t>анализ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7578228" cy="703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Система дистанционного сбора данных с уровнемеров</a:t>
            </a:r>
          </a:p>
          <a:p>
            <a:endParaRPr lang="ru-RU" sz="1571" dirty="0"/>
          </a:p>
        </p:txBody>
      </p:sp>
      <p:sp>
        <p:nvSpPr>
          <p:cNvPr id="19" name="Rounded Rectangle 2099"/>
          <p:cNvSpPr/>
          <p:nvPr/>
        </p:nvSpPr>
        <p:spPr>
          <a:xfrm>
            <a:off x="518160" y="924560"/>
            <a:ext cx="8717279" cy="5333326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 algn="ctr">
              <a:spcAft>
                <a:spcPts val="857"/>
              </a:spcAft>
            </a:pPr>
            <a:endParaRPr lang="ru-RU" sz="1143" b="1" dirty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788582"/>
              </p:ext>
            </p:extLst>
          </p:nvPr>
        </p:nvGraphicFramePr>
        <p:xfrm>
          <a:off x="944880" y="1054946"/>
          <a:ext cx="7670800" cy="413890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83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229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Сильные стороны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Слабые стороны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9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Возможности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Угрозы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7251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/>
                        <a:t> Укрепление позиций на внутреннем рынке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82550">
                        <a:buFont typeface="Arial" pitchFamily="34" charset="0"/>
                        <a:buChar char="•"/>
                      </a:pPr>
                      <a:r>
                        <a:rPr lang="ru-RU" dirty="0"/>
                        <a:t> Лояльность</a:t>
                      </a:r>
                      <a:r>
                        <a:rPr lang="ru-RU" baseline="0" dirty="0"/>
                        <a:t> потребителя к другим компаниям</a:t>
                      </a:r>
                      <a:endParaRPr lang="ru-RU" dirty="0"/>
                    </a:p>
                    <a:p>
                      <a:pPr marL="0" indent="82550">
                        <a:buFont typeface="Arial" pitchFamily="34" charset="0"/>
                        <a:buChar char="•"/>
                      </a:pPr>
                      <a:r>
                        <a:rPr lang="ru-RU" dirty="0"/>
                        <a:t> Проблемы с поставками комплектующих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20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Недостатки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7251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/>
                        <a:t> Импортозамещение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/>
                        <a:t> Высокое качество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/>
                        <a:t> Доступная цена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/>
                        <a:t> Конкурентоспособность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/>
                        <a:t> Узкая</a:t>
                      </a:r>
                      <a:r>
                        <a:rPr lang="ru-RU" baseline="0" dirty="0"/>
                        <a:t> направленность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baseline="0" dirty="0"/>
                        <a:t> Небольшой ассортимент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2200" y="350167"/>
            <a:ext cx="2212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План по расходам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7578228" cy="703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Система дистанционного сбора данных с уровнемеров</a:t>
            </a:r>
          </a:p>
          <a:p>
            <a:endParaRPr lang="ru-RU" sz="157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980935"/>
              </p:ext>
            </p:extLst>
          </p:nvPr>
        </p:nvGraphicFramePr>
        <p:xfrm>
          <a:off x="581086" y="721361"/>
          <a:ext cx="8729967" cy="5309031"/>
        </p:xfrm>
        <a:graphic>
          <a:graphicData uri="http://schemas.openxmlformats.org/drawingml/2006/table">
            <a:tbl>
              <a:tblPr firstRow="1" firstCol="1" bandRow="1" bandCol="1">
                <a:tableStyleId>{69012ECD-51FC-41F1-AA8D-1B2483CD663E}</a:tableStyleId>
              </a:tblPr>
              <a:tblGrid>
                <a:gridCol w="824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55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95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587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№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Вид расходов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финансового обеспечения</a:t>
                      </a:r>
                      <a:r>
                        <a:rPr lang="ru-RU" sz="1600" baseline="0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реализации проекта (рублей)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11606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719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1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расходы на оплату труда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507 780,00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139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2</a:t>
                      </a:r>
                      <a:endParaRPr lang="ru-RU" sz="20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материально-технические расходы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 20 000,00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823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3</a:t>
                      </a:r>
                      <a:endParaRPr lang="ru-RU" sz="20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услуги</a:t>
                      </a:r>
                      <a:r>
                        <a:rPr lang="ru-RU" sz="2000" baseline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сборщика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 40</a:t>
                      </a:r>
                      <a:r>
                        <a:rPr lang="ru-RU" sz="2000" baseline="0" dirty="0">
                          <a:effectLst/>
                          <a:latin typeface="+mn-lt"/>
                        </a:rPr>
                        <a:t> 000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,00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823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услуги</a:t>
                      </a:r>
                      <a:r>
                        <a:rPr lang="ru-RU" sz="2000" baseline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программиста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18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0</a:t>
                      </a:r>
                      <a:r>
                        <a:rPr lang="ru-RU" sz="2000" baseline="0" dirty="0">
                          <a:effectLst/>
                          <a:latin typeface="+mn-lt"/>
                        </a:rPr>
                        <a:t> 000,00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0289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аренда помещения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 10</a:t>
                      </a:r>
                      <a:r>
                        <a:rPr lang="ru-RU" sz="2000" baseline="0" dirty="0">
                          <a:effectLst/>
                          <a:latin typeface="+mn-lt"/>
                        </a:rPr>
                        <a:t> 0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00,00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6139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прочие расходы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 95</a:t>
                      </a:r>
                      <a:r>
                        <a:rPr lang="ru-RU" sz="2000" baseline="0" dirty="0">
                          <a:effectLst/>
                          <a:latin typeface="+mn-lt"/>
                        </a:rPr>
                        <a:t> 000,00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406">
                <a:tc gridSpan="2"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Всего</a:t>
                      </a:r>
                      <a:endParaRPr lang="ru-RU" sz="20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</a:rPr>
                        <a:t>852</a:t>
                      </a:r>
                      <a:r>
                        <a:rPr lang="ru-RU" sz="2000" b="1" baseline="0" dirty="0" smtClean="0">
                          <a:effectLst/>
                          <a:latin typeface="+mn-lt"/>
                        </a:rPr>
                        <a:t> 780</a:t>
                      </a:r>
                      <a:r>
                        <a:rPr lang="ru-RU" sz="2000" b="1" dirty="0" smtClean="0">
                          <a:effectLst/>
                          <a:latin typeface="+mn-lt"/>
                        </a:rPr>
                        <a:t>,00</a:t>
                      </a:r>
                      <a:r>
                        <a:rPr lang="ru-RU" sz="2000" b="1" dirty="0">
                          <a:effectLst/>
                          <a:latin typeface="+mn-lt"/>
                        </a:rPr>
                        <a:t> </a:t>
                      </a:r>
                      <a:endParaRPr lang="ru-RU" sz="20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 dirty="0"/>
          </a:p>
        </p:txBody>
      </p:sp>
    </p:spTree>
    <p:extLst>
      <p:ext uri="{BB962C8B-B14F-4D97-AF65-F5344CB8AC3E}">
        <p14:creationId xmlns:p14="http://schemas.microsoft.com/office/powerpoint/2010/main" val="525006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382591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91" y="1589"/>
                        <a:ext cx="158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Номер слайда 4"/>
          <p:cNvSpPr txBox="1">
            <a:spLocks/>
          </p:cNvSpPr>
          <p:nvPr/>
        </p:nvSpPr>
        <p:spPr>
          <a:xfrm>
            <a:off x="7237646" y="6412493"/>
            <a:ext cx="2057400" cy="365125"/>
          </a:xfrm>
          <a:prstGeom prst="rect">
            <a:avLst/>
          </a:prstGeom>
        </p:spPr>
        <p:txBody>
          <a:bodyPr vert="horz" lIns="87273" tIns="43636" rIns="87273" bIns="43636" rtlCol="0" anchor="ctr"/>
          <a:lstStyle>
            <a:defPPr>
              <a:defRPr lang="ru-RU"/>
            </a:defPPr>
            <a:lvl1pPr marL="0" algn="r" defTabSz="914373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Chevin Pro Light" charset="0"/>
                <a:cs typeface="Chevin Pro Light" charset="0"/>
              </a:defRPr>
            </a:lvl1pPr>
            <a:lvl2pPr marL="45718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4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3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2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0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94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F660E9-E116-4F2D-91B7-27BAC0D3A970}" type="slidenum">
              <a:rPr lang="ru-RU" sz="857"/>
              <a:pPr/>
              <a:t>12</a:t>
            </a:fld>
            <a:endParaRPr lang="ru-RU" sz="857" dirty="0"/>
          </a:p>
        </p:txBody>
      </p:sp>
      <p:sp>
        <p:nvSpPr>
          <p:cNvPr id="18" name="TextBox 17"/>
          <p:cNvSpPr txBox="1"/>
          <p:nvPr/>
        </p:nvSpPr>
        <p:spPr>
          <a:xfrm>
            <a:off x="361820" y="-17097"/>
            <a:ext cx="7578228" cy="703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Система дистанционного сбора данных с уровнемеров</a:t>
            </a:r>
          </a:p>
          <a:p>
            <a:endParaRPr lang="ru-RU" sz="1571" dirty="0"/>
          </a:p>
        </p:txBody>
      </p:sp>
      <p:sp>
        <p:nvSpPr>
          <p:cNvPr id="19" name="TextBox 18"/>
          <p:cNvSpPr txBox="1"/>
          <p:nvPr/>
        </p:nvSpPr>
        <p:spPr>
          <a:xfrm>
            <a:off x="469960" y="350167"/>
            <a:ext cx="2909514" cy="597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Финансовые результаты</a:t>
            </a:r>
          </a:p>
          <a:p>
            <a:endParaRPr lang="ru-RU" sz="1286" b="1" dirty="0"/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411480" y="628227"/>
          <a:ext cx="8996680" cy="3598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602209"/>
              </p:ext>
            </p:extLst>
          </p:nvPr>
        </p:nvGraphicFramePr>
        <p:xfrm>
          <a:off x="1452880" y="4295986"/>
          <a:ext cx="7152640" cy="203369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576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691">
                <a:tc>
                  <a:txBody>
                    <a:bodyPr/>
                    <a:lstStyle/>
                    <a:p>
                      <a:r>
                        <a:rPr lang="ru-RU" dirty="0"/>
                        <a:t>Планируемая себестоимость</a:t>
                      </a:r>
                      <a:r>
                        <a:rPr lang="ru-RU" baseline="0" dirty="0"/>
                        <a:t> системы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27 309,00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312">
                <a:tc>
                  <a:txBody>
                    <a:bodyPr/>
                    <a:lstStyle/>
                    <a:p>
                      <a:r>
                        <a:rPr lang="ru-RU" dirty="0"/>
                        <a:t>Планируемая</a:t>
                      </a:r>
                      <a:r>
                        <a:rPr lang="ru-RU" baseline="0" dirty="0"/>
                        <a:t> цена системы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32 779,80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9691">
                <a:tc>
                  <a:txBody>
                    <a:bodyPr/>
                    <a:lstStyle/>
                    <a:p>
                      <a:r>
                        <a:rPr lang="ru-RU" dirty="0"/>
                        <a:t>Планируемый объем продаж</a:t>
                      </a:r>
                    </a:p>
                    <a:p>
                      <a:r>
                        <a:rPr lang="ru-RU" dirty="0"/>
                        <a:t> (на 2024</a:t>
                      </a:r>
                      <a:r>
                        <a:rPr lang="ru-RU" baseline="0" dirty="0"/>
                        <a:t> год)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Около</a:t>
                      </a:r>
                      <a:r>
                        <a:rPr lang="ru-RU" baseline="0" dirty="0"/>
                        <a:t> 90 штук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6363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382591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7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91" y="1589"/>
                        <a:ext cx="158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Номер слайда 4"/>
          <p:cNvSpPr txBox="1">
            <a:spLocks/>
          </p:cNvSpPr>
          <p:nvPr/>
        </p:nvSpPr>
        <p:spPr>
          <a:xfrm>
            <a:off x="7237646" y="6412493"/>
            <a:ext cx="2057400" cy="365125"/>
          </a:xfrm>
          <a:prstGeom prst="rect">
            <a:avLst/>
          </a:prstGeom>
        </p:spPr>
        <p:txBody>
          <a:bodyPr vert="horz" lIns="87273" tIns="43636" rIns="87273" bIns="43636" rtlCol="0" anchor="ctr"/>
          <a:lstStyle>
            <a:defPPr>
              <a:defRPr lang="ru-RU"/>
            </a:defPPr>
            <a:lvl1pPr marL="0" algn="r" defTabSz="914373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Chevin Pro Light" charset="0"/>
                <a:cs typeface="Chevin Pro Light" charset="0"/>
              </a:defRPr>
            </a:lvl1pPr>
            <a:lvl2pPr marL="45718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4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3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2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0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94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F660E9-E116-4F2D-91B7-27BAC0D3A970}" type="slidenum">
              <a:rPr lang="ru-RU" sz="857"/>
              <a:pPr/>
              <a:t>13</a:t>
            </a:fld>
            <a:endParaRPr lang="ru-RU" sz="857" dirty="0"/>
          </a:p>
        </p:txBody>
      </p:sp>
      <p:sp>
        <p:nvSpPr>
          <p:cNvPr id="18" name="TextBox 17"/>
          <p:cNvSpPr txBox="1"/>
          <p:nvPr/>
        </p:nvSpPr>
        <p:spPr>
          <a:xfrm>
            <a:off x="361820" y="-17097"/>
            <a:ext cx="7578228" cy="10111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Система дистанционного сбора данных с уровнемеров</a:t>
            </a:r>
          </a:p>
          <a:p>
            <a:r>
              <a:rPr lang="ru-RU" sz="20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Календарный план разработки</a:t>
            </a:r>
          </a:p>
          <a:p>
            <a:endParaRPr lang="ru-RU" sz="1571" dirty="0"/>
          </a:p>
        </p:txBody>
      </p:sp>
      <p:sp>
        <p:nvSpPr>
          <p:cNvPr id="19" name="TextBox 18"/>
          <p:cNvSpPr txBox="1"/>
          <p:nvPr/>
        </p:nvSpPr>
        <p:spPr>
          <a:xfrm>
            <a:off x="632520" y="207927"/>
            <a:ext cx="184731" cy="488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 b="1" dirty="0"/>
          </a:p>
          <a:p>
            <a:endParaRPr lang="ru-RU" sz="1286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242546"/>
              </p:ext>
            </p:extLst>
          </p:nvPr>
        </p:nvGraphicFramePr>
        <p:xfrm>
          <a:off x="501780" y="994077"/>
          <a:ext cx="9008110" cy="3722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607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 этапа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 этапа календарного</a:t>
                      </a:r>
                      <a:r>
                        <a:rPr lang="ru-RU" baseline="0" dirty="0"/>
                        <a:t> плана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Длительность этапа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Стоимость,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323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Маркетинговое исследование рынка. Разработка идеи.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 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39 060,00</a:t>
                      </a:r>
                      <a:endParaRPr lang="ru-RU" dirty="0"/>
                    </a:p>
                  </a:txBody>
                  <a:tcPr>
                    <a:solidFill>
                      <a:srgbClr val="DBD5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795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Написание программы.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180 000,00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782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Проработка и отладка системы.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303</a:t>
                      </a:r>
                      <a:r>
                        <a:rPr lang="ru-RU" baseline="0" dirty="0" smtClean="0"/>
                        <a:t> 720</a:t>
                      </a:r>
                      <a:r>
                        <a:rPr lang="ru-RU" dirty="0" smtClean="0"/>
                        <a:t>,00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142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Создание опытного образца и его доработка (при необходимости).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 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330 </a:t>
                      </a:r>
                      <a:r>
                        <a:rPr lang="ru-RU" dirty="0"/>
                        <a:t>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1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852</a:t>
                      </a:r>
                      <a:r>
                        <a:rPr lang="ru-RU" baseline="0" dirty="0" smtClean="0"/>
                        <a:t> 780,00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6363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382591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9" name="Объект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91" y="1589"/>
                        <a:ext cx="158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Номер слайда 4"/>
          <p:cNvSpPr txBox="1">
            <a:spLocks/>
          </p:cNvSpPr>
          <p:nvPr/>
        </p:nvSpPr>
        <p:spPr>
          <a:xfrm>
            <a:off x="7237646" y="6412493"/>
            <a:ext cx="2057400" cy="365125"/>
          </a:xfrm>
          <a:prstGeom prst="rect">
            <a:avLst/>
          </a:prstGeom>
        </p:spPr>
        <p:txBody>
          <a:bodyPr vert="horz" lIns="87273" tIns="43636" rIns="87273" bIns="43636" rtlCol="0" anchor="ctr"/>
          <a:lstStyle>
            <a:defPPr>
              <a:defRPr lang="ru-RU"/>
            </a:defPPr>
            <a:lvl1pPr marL="0" algn="r" defTabSz="914373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Chevin Pro Light" charset="0"/>
                <a:cs typeface="Chevin Pro Light" charset="0"/>
              </a:defRPr>
            </a:lvl1pPr>
            <a:lvl2pPr marL="45718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4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3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2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0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94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F660E9-E116-4F2D-91B7-27BAC0D3A970}" type="slidenum">
              <a:rPr lang="ru-RU" sz="857"/>
              <a:pPr/>
              <a:t>14</a:t>
            </a:fld>
            <a:endParaRPr lang="ru-RU" sz="857" dirty="0"/>
          </a:p>
        </p:txBody>
      </p:sp>
      <p:sp>
        <p:nvSpPr>
          <p:cNvPr id="18" name="TextBox 17"/>
          <p:cNvSpPr txBox="1"/>
          <p:nvPr/>
        </p:nvSpPr>
        <p:spPr>
          <a:xfrm>
            <a:off x="361820" y="-17097"/>
            <a:ext cx="7578228" cy="1318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Система дистанционного сбора данных с уровнемеров</a:t>
            </a:r>
          </a:p>
          <a:p>
            <a:r>
              <a:rPr lang="ru-RU" sz="20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Источники </a:t>
            </a:r>
            <a:r>
              <a:rPr lang="ru-RU" sz="20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финансирования</a:t>
            </a:r>
            <a:endParaRPr lang="en-US" sz="2000" b="1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endParaRPr lang="ru-RU" sz="20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endParaRPr lang="ru-RU" sz="1571" dirty="0"/>
          </a:p>
        </p:txBody>
      </p:sp>
      <p:sp>
        <p:nvSpPr>
          <p:cNvPr id="19" name="TextBox 18"/>
          <p:cNvSpPr txBox="1"/>
          <p:nvPr/>
        </p:nvSpPr>
        <p:spPr>
          <a:xfrm>
            <a:off x="632520" y="207927"/>
            <a:ext cx="184731" cy="488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 b="1" dirty="0"/>
          </a:p>
          <a:p>
            <a:endParaRPr lang="ru-RU" sz="1286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60175" y="1511084"/>
            <a:ext cx="661777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dirty="0" err="1" smtClean="0"/>
              <a:t>Грантовая</a:t>
            </a:r>
            <a:r>
              <a:rPr lang="ru-RU" sz="2800" dirty="0" smtClean="0"/>
              <a:t> поддержка (Умник, конкурс от Фонда содействия инновация «Студенческий </a:t>
            </a:r>
            <a:r>
              <a:rPr lang="ru-RU" sz="2800" dirty="0" err="1" smtClean="0"/>
              <a:t>стартап</a:t>
            </a:r>
            <a:r>
              <a:rPr lang="ru-RU" sz="2800" dirty="0" smtClean="0"/>
              <a:t>»).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dirty="0" err="1" smtClean="0"/>
              <a:t>Стартап</a:t>
            </a:r>
            <a:r>
              <a:rPr lang="ru-RU" sz="2800" dirty="0" smtClean="0"/>
              <a:t>-студии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dirty="0" smtClean="0"/>
              <a:t>Бизнес-ангелы</a:t>
            </a:r>
            <a:r>
              <a:rPr lang="en-US" sz="2800" dirty="0" smtClean="0"/>
              <a:t> 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939" y="1526878"/>
            <a:ext cx="2312949" cy="376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06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>
                <a:solidFill>
                  <a:schemeClr val="accent4">
                    <a:lumMod val="50000"/>
                  </a:schemeClr>
                </a:solidFill>
              </a:rPr>
              <a:t>2023,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5F2574-6B2D-4151-B4E6-5F2B862C21E6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d8b453d6-be7a-4931-bedf-235701e60354"/>
    <ds:schemaRef ds:uri="69cc3dea-af89-41ea-b8da-7ab11462d30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16710</TotalTime>
  <Words>842</Words>
  <Application>Microsoft Office PowerPoint</Application>
  <PresentationFormat>Лист A4 (210x297 мм)</PresentationFormat>
  <Paragraphs>234</Paragraphs>
  <Slides>15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8" baseType="lpstr">
      <vt:lpstr>Arial</vt:lpstr>
      <vt:lpstr>Calibri</vt:lpstr>
      <vt:lpstr>Calibri Light</vt:lpstr>
      <vt:lpstr>Chevin Pro Light</vt:lpstr>
      <vt:lpstr>Chevin Pro Thin</vt:lpstr>
      <vt:lpstr>Helvetica Neue</vt:lpstr>
      <vt:lpstr>Lato</vt:lpstr>
      <vt:lpstr>Lato Black</vt:lpstr>
      <vt:lpstr>Times New Roman</vt:lpstr>
      <vt:lpstr>Wingdings</vt:lpstr>
      <vt:lpstr>1_Тема Office</vt:lpstr>
      <vt:lpstr>2_Тема Office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пк</cp:lastModifiedBy>
  <cp:revision>447</cp:revision>
  <cp:lastPrinted>2017-09-07T15:28:26Z</cp:lastPrinted>
  <dcterms:created xsi:type="dcterms:W3CDTF">2016-03-23T11:46:06Z</dcterms:created>
  <dcterms:modified xsi:type="dcterms:W3CDTF">2023-11-24T10:30:32Z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