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4630400" cy="82296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73800" y="2540000"/>
            <a:ext cx="7543800" cy="21209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400" b="1" i="0">
                <a:solidFill>
                  <a:srgbClr val="1D1D1B"/>
                </a:solidFill>
                <a:latin typeface="Tomorrow"/>
              </a:defRPr>
            </a:pPr>
            <a:r>
              <a:t>Читающая команда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73800" y="4432300"/>
            <a:ext cx="7543800" cy="1803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61615C"/>
                </a:solidFill>
                <a:latin typeface="Tomorrow"/>
              </a:defRPr>
            </a:pPr>
            <a:r>
              <a:t>Сегодня мы обсудим, как книги помогают людям в современном обществе. Чтение объединяет нас, позволяет делиться идеями и способствует личностному росту. Давайте погрузимся в этот увлекательный мир литературы.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1524000"/>
            <a:ext cx="12700000" cy="21209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400" b="1" i="0">
                <a:solidFill>
                  <a:srgbClr val="1D1D1B"/>
                </a:solidFill>
                <a:latin typeface="Tomorrow"/>
              </a:defRPr>
            </a:pPr>
            <a:r>
              <a:t>Книги и общение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2794000"/>
            <a:ext cx="12446000" cy="6604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61615C"/>
                </a:solidFill>
                <a:latin typeface="Tomorrow"/>
              </a:defRPr>
            </a:pPr>
            <a:r>
              <a:t>Книги в нашем обществе играют важную роль в коммуникации. Они становятся катализатором обсуждений и обмена мыслями. Например, клубы чтения объединяют людей, позволяя им делиться впечатлениями и интерпретациями прочитанных произведений. Это общение обогащает наши представления, открывает новые горизонты и способствует формированию дружеских связей. Читая одну и ту же книгу, мы не только анализируем сюжет, но и обсуждаем глубокие темы, такие как дружба, жизнь и мораль. Это делает книги мощным инструментом для создания сообщества.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73800" y="508000"/>
            <a:ext cx="7543800" cy="127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400" b="1" i="0">
                <a:solidFill>
                  <a:srgbClr val="1D1D1B"/>
                </a:solidFill>
                <a:latin typeface="Tomorrow"/>
              </a:defRPr>
            </a:pPr>
            <a:r>
              <a:t>Книги сближают людей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73800" y="2032000"/>
            <a:ext cx="3657600" cy="2413000"/>
          </a:xfrm>
          <a:prstGeom prst="roundRect">
            <a:avLst>
              <a:gd name="adj" fmla="val 5000"/>
            </a:avLst>
          </a:prstGeom>
          <a:solidFill>
            <a:srgbClr val="F0EAEA"/>
          </a:solidFill>
          <a:ln w="12700">
            <a:solidFill>
              <a:srgbClr val="D6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185400" y="2032000"/>
            <a:ext cx="3657600" cy="2413000"/>
          </a:xfrm>
          <a:prstGeom prst="roundRect">
            <a:avLst>
              <a:gd name="adj" fmla="val 5000"/>
            </a:avLst>
          </a:prstGeom>
          <a:solidFill>
            <a:srgbClr val="F0EAEA"/>
          </a:solidFill>
          <a:ln w="12700">
            <a:solidFill>
              <a:srgbClr val="D6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273800" y="4699000"/>
            <a:ext cx="7569200" cy="2413000"/>
          </a:xfrm>
          <a:prstGeom prst="roundRect">
            <a:avLst>
              <a:gd name="adj" fmla="val 5000"/>
            </a:avLst>
          </a:prstGeom>
          <a:solidFill>
            <a:srgbClr val="F0EAEA"/>
          </a:solidFill>
          <a:ln w="12700">
            <a:solidFill>
              <a:srgbClr val="D6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0" y="2286000"/>
            <a:ext cx="34671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61615C"/>
                </a:solidFill>
                <a:latin typeface="Tomorrow"/>
              </a:defRPr>
            </a:pPr>
            <a:r>
              <a:t>Сила книг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2667000"/>
            <a:ext cx="3467100" cy="1587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61615C"/>
                </a:solidFill>
                <a:latin typeface="Tomorrow"/>
              </a:defRPr>
            </a:pPr>
            <a:r>
              <a:t>Чтение объединяет разные поколения.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12400" y="2286000"/>
            <a:ext cx="34671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61615C"/>
                </a:solidFill>
                <a:latin typeface="Tomorrow"/>
              </a:defRPr>
            </a:pPr>
            <a:r>
              <a:t>Общие интересы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12400" y="2667000"/>
            <a:ext cx="3467100" cy="1587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61615C"/>
                </a:solidFill>
                <a:latin typeface="Tomorrow"/>
              </a:defRPr>
            </a:pPr>
            <a:r>
              <a:t>Книги помогают находить друзей.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4953000"/>
            <a:ext cx="73787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61615C"/>
                </a:solidFill>
                <a:latin typeface="Tomorrow"/>
              </a:defRPr>
            </a:pPr>
            <a:r>
              <a:t>Эмоциональная связь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5334000"/>
            <a:ext cx="7378700" cy="1587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61615C"/>
                </a:solidFill>
                <a:latin typeface="Tomorrow"/>
              </a:defRPr>
            </a:pPr>
            <a:r>
              <a:t>Обсуждая книги, мы раскрываем свои чувства и мнения, что способствует углублению связей.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330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70000" y="3937000"/>
            <a:ext cx="11430000" cy="127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400" b="1" i="0">
                <a:solidFill>
                  <a:srgbClr val="1D1D1B"/>
                </a:solidFill>
                <a:latin typeface="Tomorrow"/>
              </a:defRPr>
            </a:pPr>
            <a:r>
              <a:t>Влияние книг на жизнь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270000" y="5080000"/>
            <a:ext cx="3657600" cy="2413000"/>
          </a:xfrm>
          <a:prstGeom prst="roundRect">
            <a:avLst>
              <a:gd name="adj" fmla="val 5000"/>
            </a:avLst>
          </a:prstGeom>
          <a:solidFill>
            <a:srgbClr val="F0EAEA"/>
          </a:solidFill>
          <a:ln w="12700">
            <a:solidFill>
              <a:srgbClr val="D6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308600" y="5080000"/>
            <a:ext cx="3657600" cy="2413000"/>
          </a:xfrm>
          <a:prstGeom prst="roundRect">
            <a:avLst>
              <a:gd name="adj" fmla="val 5000"/>
            </a:avLst>
          </a:prstGeom>
          <a:solidFill>
            <a:srgbClr val="F0EAEA"/>
          </a:solidFill>
          <a:ln w="12700">
            <a:solidFill>
              <a:srgbClr val="D6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347200" y="5080000"/>
            <a:ext cx="3657600" cy="2413000"/>
          </a:xfrm>
          <a:prstGeom prst="roundRect">
            <a:avLst>
              <a:gd name="adj" fmla="val 5000"/>
            </a:avLst>
          </a:prstGeom>
          <a:solidFill>
            <a:srgbClr val="F0EAEA"/>
          </a:solidFill>
          <a:ln w="12700">
            <a:solidFill>
              <a:srgbClr val="D6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397000" y="5334000"/>
            <a:ext cx="35306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61615C"/>
                </a:solidFill>
                <a:latin typeface="Tomorrow"/>
              </a:defRPr>
            </a:pPr>
            <a:r>
              <a:t>Позитивные изменения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97000" y="5842000"/>
            <a:ext cx="35306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61615C"/>
                </a:solidFill>
                <a:latin typeface="Tomorrow"/>
              </a:defRPr>
            </a:pPr>
            <a:r>
              <a:t>Книги способны изменить наше восприятие мира.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35600" y="5334000"/>
            <a:ext cx="35306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61615C"/>
                </a:solidFill>
                <a:latin typeface="Tomorrow"/>
              </a:defRPr>
            </a:pPr>
            <a:r>
              <a:t>Развитие эмпатии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35600" y="5842000"/>
            <a:ext cx="35306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61615C"/>
                </a:solidFill>
                <a:latin typeface="Tomorrow"/>
              </a:defRPr>
            </a:pPr>
            <a:r>
              <a:t>Чтение помогает нам лучше понимать других людей.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74200" y="5334000"/>
            <a:ext cx="35306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61615C"/>
                </a:solidFill>
                <a:latin typeface="Tomorrow"/>
              </a:defRPr>
            </a:pPr>
            <a:r>
              <a:t>Критическое мышление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74200" y="5842000"/>
            <a:ext cx="35306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61615C"/>
                </a:solidFill>
                <a:latin typeface="Tomorrow"/>
              </a:defRPr>
            </a:pPr>
            <a:r>
              <a:t>Книги развивают навыки анализа и критики.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50000" y="1714500"/>
            <a:ext cx="7620000" cy="127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400" b="1" i="0">
                <a:solidFill>
                  <a:srgbClr val="1D1D1B"/>
                </a:solidFill>
                <a:latin typeface="Tomorrow"/>
              </a:defRPr>
            </a:pPr>
            <a:r>
              <a:t>Книги как источник знаний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350000" y="3175000"/>
            <a:ext cx="381000" cy="381000"/>
          </a:xfrm>
          <a:prstGeom prst="roundRect">
            <a:avLst>
              <a:gd name="adj" fmla="val 5000"/>
            </a:avLst>
          </a:prstGeom>
          <a:solidFill>
            <a:srgbClr val="F0EAEA"/>
          </a:solidFill>
          <a:ln w="12700">
            <a:solidFill>
              <a:srgbClr val="D6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350000" y="2921000"/>
            <a:ext cx="381000" cy="381000"/>
          </a:xfrm>
          <a:prstGeom prst="rect">
            <a:avLst/>
          </a:prstGeom>
          <a:noFill/>
        </p:spPr>
        <p:txBody>
          <a:bodyPr wrap="none" anchor="t" tIns="0" bIns="0" lIns="0" rIns="0">
            <a:spAutoFit/>
          </a:bodyPr>
          <a:lstStyle/>
          <a:p/>
          <a:p>
            <a:pPr algn="ctr">
              <a:defRPr sz="2200">
                <a:solidFill>
                  <a:srgbClr val="61615C"/>
                </a:solidFill>
                <a:latin typeface="Tomorrow"/>
              </a:defRPr>
            </a:pPr>
            <a:r>
              <a:t>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50000" y="4445000"/>
            <a:ext cx="381000" cy="381000"/>
          </a:xfrm>
          <a:prstGeom prst="roundRect">
            <a:avLst>
              <a:gd name="adj" fmla="val 5000"/>
            </a:avLst>
          </a:prstGeom>
          <a:solidFill>
            <a:srgbClr val="F0EAEA"/>
          </a:solidFill>
          <a:ln w="12700">
            <a:solidFill>
              <a:srgbClr val="D6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50000" y="4178300"/>
            <a:ext cx="381000" cy="381000"/>
          </a:xfrm>
          <a:prstGeom prst="rect">
            <a:avLst/>
          </a:prstGeom>
          <a:noFill/>
        </p:spPr>
        <p:txBody>
          <a:bodyPr wrap="none" anchor="t" tIns="0" bIns="0" lIns="0" rIns="0">
            <a:spAutoFit/>
          </a:bodyPr>
          <a:lstStyle/>
          <a:p/>
          <a:p>
            <a:pPr algn="ctr">
              <a:defRPr sz="2200">
                <a:solidFill>
                  <a:srgbClr val="61615C"/>
                </a:solidFill>
                <a:latin typeface="Tomorrow"/>
              </a:defRPr>
            </a:pPr>
            <a:r>
              <a:t>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50000" y="5715000"/>
            <a:ext cx="381000" cy="381000"/>
          </a:xfrm>
          <a:prstGeom prst="roundRect">
            <a:avLst>
              <a:gd name="adj" fmla="val 5000"/>
            </a:avLst>
          </a:prstGeom>
          <a:solidFill>
            <a:srgbClr val="F0EAEA"/>
          </a:solidFill>
          <a:ln w="12700">
            <a:solidFill>
              <a:srgbClr val="D6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50000" y="5448300"/>
            <a:ext cx="381000" cy="381000"/>
          </a:xfrm>
          <a:prstGeom prst="rect">
            <a:avLst/>
          </a:prstGeom>
          <a:noFill/>
        </p:spPr>
        <p:txBody>
          <a:bodyPr wrap="none" anchor="t" tIns="0" bIns="0" lIns="0" rIns="0">
            <a:spAutoFit/>
          </a:bodyPr>
          <a:lstStyle/>
          <a:p/>
          <a:p>
            <a:pPr algn="ctr">
              <a:defRPr sz="2200">
                <a:solidFill>
                  <a:srgbClr val="61615C"/>
                </a:solidFill>
                <a:latin typeface="Tomorrow"/>
              </a:defRPr>
            </a:pPr>
            <a: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85000" y="2984500"/>
            <a:ext cx="6985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61615C"/>
                </a:solidFill>
                <a:latin typeface="Tomorrow"/>
              </a:defRPr>
            </a:pPr>
            <a:r>
              <a:t>Обогащение ума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85000" y="3365500"/>
            <a:ext cx="6985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61615C"/>
                </a:solidFill>
                <a:latin typeface="Tomorrow"/>
              </a:defRPr>
            </a:pPr>
            <a:r>
              <a:t>Каждая книга приносит новые идеи и перспективы.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85000" y="4254500"/>
            <a:ext cx="6985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61615C"/>
                </a:solidFill>
                <a:latin typeface="Tomorrow"/>
              </a:defRPr>
            </a:pPr>
            <a:r>
              <a:t>Культурное наследие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85000" y="4635500"/>
            <a:ext cx="6985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61615C"/>
                </a:solidFill>
                <a:latin typeface="Tomorrow"/>
              </a:defRPr>
            </a:pPr>
            <a:r>
              <a:t>Книги сохраняют нашу историю и культуру.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85000" y="5524500"/>
            <a:ext cx="6985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61615C"/>
                </a:solidFill>
                <a:latin typeface="Tomorrow"/>
              </a:defRPr>
            </a:pPr>
            <a:r>
              <a:t>Инструмент обучения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85000" y="5905500"/>
            <a:ext cx="6985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61615C"/>
                </a:solidFill>
                <a:latin typeface="Tomorrow"/>
              </a:defRPr>
            </a:pPr>
            <a:r>
              <a:t>Чтение способствует развитию навыков и знаний в различных областях.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1079500"/>
            <a:ext cx="12700000" cy="21209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400" b="1" i="0">
                <a:solidFill>
                  <a:srgbClr val="1D1D1B"/>
                </a:solidFill>
                <a:latin typeface="Tomorrow"/>
              </a:defRPr>
            </a:pPr>
            <a:r>
              <a:t>Книги формируют мышление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62000" y="2349500"/>
            <a:ext cx="2540000" cy="1270000"/>
          </a:xfrm>
          <a:prstGeom prst="roundRect">
            <a:avLst>
              <a:gd name="adj" fmla="val 1000"/>
            </a:avLst>
          </a:prstGeom>
          <a:solidFill>
            <a:srgbClr val="F0EAEA"/>
          </a:solidFill>
          <a:ln w="12700">
            <a:solidFill>
              <a:srgbClr val="D6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492500" y="3613150"/>
            <a:ext cx="10160000" cy="12700"/>
          </a:xfrm>
          <a:prstGeom prst="roundRect">
            <a:avLst>
              <a:gd name="adj" fmla="val 50000"/>
            </a:avLst>
          </a:prstGeom>
          <a:solidFill>
            <a:srgbClr val="D6D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16000" y="2514600"/>
            <a:ext cx="381000" cy="381000"/>
          </a:xfrm>
          <a:prstGeom prst="rect">
            <a:avLst/>
          </a:prstGeom>
          <a:noFill/>
        </p:spPr>
        <p:txBody>
          <a:bodyPr wrap="none" anchor="t" tIns="0" bIns="0" lIns="0" rIns="0">
            <a:spAutoFit/>
          </a:bodyPr>
          <a:lstStyle/>
          <a:p/>
          <a:p>
            <a:pPr algn="ctr">
              <a:defRPr sz="2200">
                <a:solidFill>
                  <a:srgbClr val="61615C"/>
                </a:solidFill>
                <a:latin typeface="Tomorrow"/>
              </a:defRPr>
            </a:pPr>
            <a: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56000" y="2514600"/>
            <a:ext cx="7543800" cy="127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61615C"/>
                </a:solidFill>
                <a:latin typeface="Tomorrow"/>
              </a:defRPr>
            </a:pPr>
            <a:r>
              <a:t>Рефлексия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56000" y="2984500"/>
            <a:ext cx="9906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61615C"/>
                </a:solidFill>
                <a:latin typeface="Tomorrow"/>
              </a:defRPr>
            </a:pPr>
            <a:r>
              <a:t>Книги побуждают нас к размышлениям.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2000" y="3746500"/>
            <a:ext cx="4445000" cy="1524000"/>
          </a:xfrm>
          <a:prstGeom prst="roundRect">
            <a:avLst>
              <a:gd name="adj" fmla="val 1000"/>
            </a:avLst>
          </a:prstGeom>
          <a:solidFill>
            <a:srgbClr val="F0EAEA"/>
          </a:solidFill>
          <a:ln w="12700">
            <a:solidFill>
              <a:srgbClr val="D6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397500" y="5264150"/>
            <a:ext cx="8255000" cy="12700"/>
          </a:xfrm>
          <a:prstGeom prst="roundRect">
            <a:avLst>
              <a:gd name="adj" fmla="val 50000"/>
            </a:avLst>
          </a:prstGeom>
          <a:solidFill>
            <a:srgbClr val="D6D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16000" y="4038600"/>
            <a:ext cx="381000" cy="381000"/>
          </a:xfrm>
          <a:prstGeom prst="rect">
            <a:avLst/>
          </a:prstGeom>
          <a:noFill/>
        </p:spPr>
        <p:txBody>
          <a:bodyPr wrap="none" anchor="t" tIns="0" bIns="0" lIns="0" rIns="0">
            <a:spAutoFit/>
          </a:bodyPr>
          <a:lstStyle/>
          <a:p/>
          <a:p>
            <a:pPr algn="ctr">
              <a:defRPr sz="2200">
                <a:solidFill>
                  <a:srgbClr val="61615C"/>
                </a:solidFill>
                <a:latin typeface="Tomorrow"/>
              </a:defRPr>
            </a:pPr>
            <a: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61000" y="3987800"/>
            <a:ext cx="7543800" cy="127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61615C"/>
                </a:solidFill>
                <a:latin typeface="Tomorrow"/>
              </a:defRPr>
            </a:pPr>
            <a:r>
              <a:t>Критическое осмысление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61000" y="4381500"/>
            <a:ext cx="8001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61615C"/>
                </a:solidFill>
                <a:latin typeface="Tomorrow"/>
              </a:defRPr>
            </a:pPr>
            <a:r>
              <a:t>Чтение позволяет нам ставить под сомнение общепринятые идеи и взгляды.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5397500"/>
            <a:ext cx="6350000" cy="1778000"/>
          </a:xfrm>
          <a:prstGeom prst="roundRect">
            <a:avLst>
              <a:gd name="adj" fmla="val 1000"/>
            </a:avLst>
          </a:prstGeom>
          <a:solidFill>
            <a:srgbClr val="F0EAEA"/>
          </a:solidFill>
          <a:ln w="12700">
            <a:solidFill>
              <a:srgbClr val="D6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16000" y="5816600"/>
            <a:ext cx="381000" cy="381000"/>
          </a:xfrm>
          <a:prstGeom prst="rect">
            <a:avLst/>
          </a:prstGeom>
          <a:noFill/>
        </p:spPr>
        <p:txBody>
          <a:bodyPr wrap="none" anchor="t" tIns="0" bIns="0" lIns="0" rIns="0">
            <a:spAutoFit/>
          </a:bodyPr>
          <a:lstStyle/>
          <a:p/>
          <a:p>
            <a:pPr algn="ctr">
              <a:defRPr sz="2200">
                <a:solidFill>
                  <a:srgbClr val="61615C"/>
                </a:solidFill>
                <a:latin typeface="Tomorrow"/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66000" y="5765800"/>
            <a:ext cx="7543800" cy="127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61615C"/>
                </a:solidFill>
                <a:latin typeface="Tomorrow"/>
              </a:defRPr>
            </a:pPr>
            <a:r>
              <a:t>Креативность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66000" y="6159500"/>
            <a:ext cx="6096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61615C"/>
                </a:solidFill>
                <a:latin typeface="Tomorrow"/>
              </a:defRPr>
            </a:pPr>
            <a:r>
              <a:t>Книги вдохновляют на новые идеи и проекты.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2540000"/>
            <a:ext cx="12700000" cy="21209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400" b="1" i="0">
                <a:solidFill>
                  <a:srgbClr val="1D1D1B"/>
                </a:solidFill>
                <a:latin typeface="Tomorrow"/>
              </a:defRPr>
            </a:pPr>
            <a:r>
              <a:t>Книги и личностное развитие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3810000"/>
            <a:ext cx="6350000" cy="889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61615C"/>
                </a:solidFill>
                <a:latin typeface="Tomorrow"/>
              </a:defRPr>
            </a:pPr>
            <a:r>
              <a:t>Саморазвитие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4432300"/>
            <a:ext cx="6350000" cy="1803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61615C"/>
                </a:solidFill>
                <a:latin typeface="Tomorrow"/>
              </a:defRPr>
            </a:pPr>
            <a:r>
              <a:t>Книги помогают нам лучше понять себя и свои эмоции, способствуя процессу саморазвития. Мы можем находить вдохновение в историях других людей, что подталкивает нас к изменениям в своей жизни. Например, автобиографии известных личностей могут дать нам новые перспективы и возможности для роста.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0" y="3810000"/>
            <a:ext cx="6350000" cy="889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61615C"/>
                </a:solidFill>
                <a:latin typeface="Tomorrow"/>
              </a:defRPr>
            </a:pPr>
            <a:r>
              <a:t>Личностные навыки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0" y="4432300"/>
            <a:ext cx="6350000" cy="1803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61615C"/>
                </a:solidFill>
                <a:latin typeface="Tomorrow"/>
              </a:defRPr>
            </a:pPr>
            <a:r>
              <a:t>Чтение помогает развитию различных навыков, таких как эмоциональный интеллект, критическое мышление и коммуникация. Эти навыки важны для успеха как в личной, так и в профессиональной жизни.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330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3556000"/>
            <a:ext cx="12700000" cy="127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400" b="1" i="0">
                <a:solidFill>
                  <a:srgbClr val="1D1D1B"/>
                </a:solidFill>
                <a:latin typeface="Tomorrow"/>
              </a:defRPr>
            </a:pPr>
            <a:r>
              <a:t>Книги для современного мира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3150" y="4508500"/>
            <a:ext cx="12700" cy="3302000"/>
          </a:xfrm>
          <a:prstGeom prst="roundRect">
            <a:avLst>
              <a:gd name="adj" fmla="val 50000"/>
            </a:avLst>
          </a:prstGeom>
          <a:solidFill>
            <a:srgbClr val="D6D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89000" y="4762500"/>
            <a:ext cx="381000" cy="381000"/>
          </a:xfrm>
          <a:prstGeom prst="roundRect">
            <a:avLst>
              <a:gd name="adj" fmla="val 5000"/>
            </a:avLst>
          </a:prstGeom>
          <a:solidFill>
            <a:srgbClr val="F0EAEA"/>
          </a:solidFill>
          <a:ln w="12700">
            <a:solidFill>
              <a:srgbClr val="D6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89000" y="4508500"/>
            <a:ext cx="381000" cy="381000"/>
          </a:xfrm>
          <a:prstGeom prst="rect">
            <a:avLst/>
          </a:prstGeom>
          <a:noFill/>
        </p:spPr>
        <p:txBody>
          <a:bodyPr wrap="none" anchor="t" tIns="0" bIns="0" lIns="0" rIns="0">
            <a:spAutoFit/>
          </a:bodyPr>
          <a:lstStyle/>
          <a:p/>
          <a:p>
            <a:pPr algn="ctr">
              <a:defRPr sz="2200">
                <a:solidFill>
                  <a:srgbClr val="61615C"/>
                </a:solidFill>
                <a:latin typeface="Tomorrow"/>
              </a:defRPr>
            </a:pPr>
            <a: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70000" y="4946650"/>
            <a:ext cx="317500" cy="12700"/>
          </a:xfrm>
          <a:prstGeom prst="roundRect">
            <a:avLst>
              <a:gd name="adj" fmla="val 50000"/>
            </a:avLst>
          </a:prstGeom>
          <a:solidFill>
            <a:srgbClr val="D6D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89000" y="5969000"/>
            <a:ext cx="381000" cy="381000"/>
          </a:xfrm>
          <a:prstGeom prst="roundRect">
            <a:avLst>
              <a:gd name="adj" fmla="val 5000"/>
            </a:avLst>
          </a:prstGeom>
          <a:solidFill>
            <a:srgbClr val="F0EAEA"/>
          </a:solidFill>
          <a:ln w="12700">
            <a:solidFill>
              <a:srgbClr val="D6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89000" y="5702300"/>
            <a:ext cx="381000" cy="381000"/>
          </a:xfrm>
          <a:prstGeom prst="rect">
            <a:avLst/>
          </a:prstGeom>
          <a:noFill/>
        </p:spPr>
        <p:txBody>
          <a:bodyPr wrap="none" anchor="t" tIns="0" bIns="0" lIns="0" rIns="0">
            <a:spAutoFit/>
          </a:bodyPr>
          <a:lstStyle/>
          <a:p/>
          <a:p>
            <a:pPr algn="ctr">
              <a:defRPr sz="2200">
                <a:solidFill>
                  <a:srgbClr val="61615C"/>
                </a:solidFill>
                <a:latin typeface="Tomorrow"/>
              </a:defRPr>
            </a:pPr>
            <a: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70000" y="6153150"/>
            <a:ext cx="317500" cy="12700"/>
          </a:xfrm>
          <a:prstGeom prst="roundRect">
            <a:avLst>
              <a:gd name="adj" fmla="val 50000"/>
            </a:avLst>
          </a:prstGeom>
          <a:solidFill>
            <a:srgbClr val="D6D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89000" y="7239000"/>
            <a:ext cx="381000" cy="381000"/>
          </a:xfrm>
          <a:prstGeom prst="roundRect">
            <a:avLst>
              <a:gd name="adj" fmla="val 5000"/>
            </a:avLst>
          </a:prstGeom>
          <a:solidFill>
            <a:srgbClr val="F0EAEA"/>
          </a:solidFill>
          <a:ln w="12700">
            <a:solidFill>
              <a:srgbClr val="D6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89000" y="6972300"/>
            <a:ext cx="381000" cy="381000"/>
          </a:xfrm>
          <a:prstGeom prst="rect">
            <a:avLst/>
          </a:prstGeom>
          <a:noFill/>
        </p:spPr>
        <p:txBody>
          <a:bodyPr wrap="none" anchor="t" tIns="0" bIns="0" lIns="0" rIns="0">
            <a:spAutoFit/>
          </a:bodyPr>
          <a:lstStyle/>
          <a:p/>
          <a:p>
            <a:pPr algn="ctr">
              <a:defRPr sz="2200">
                <a:solidFill>
                  <a:srgbClr val="61615C"/>
                </a:solidFill>
                <a:latin typeface="Tomorrow"/>
              </a:defRPr>
            </a:pPr>
            <a:r>
              <a:t>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70000" y="7423150"/>
            <a:ext cx="317500" cy="12700"/>
          </a:xfrm>
          <a:prstGeom prst="roundRect">
            <a:avLst>
              <a:gd name="adj" fmla="val 50000"/>
            </a:avLst>
          </a:prstGeom>
          <a:solidFill>
            <a:srgbClr val="D6D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905000" y="4508500"/>
            <a:ext cx="12700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61615C"/>
                </a:solidFill>
                <a:latin typeface="Tomorrow"/>
              </a:defRPr>
            </a:pPr>
            <a:r>
              <a:t>Адаптация к изменениям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05000" y="4889500"/>
            <a:ext cx="12700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61615C"/>
                </a:solidFill>
                <a:latin typeface="Tomorrow"/>
              </a:defRPr>
            </a:pPr>
            <a:r>
              <a:t>Книги помогают нам справляться с вызовами современности.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05000" y="5778500"/>
            <a:ext cx="12700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61615C"/>
                </a:solidFill>
                <a:latin typeface="Tomorrow"/>
              </a:defRPr>
            </a:pPr>
            <a:r>
              <a:t>Технологии и чтение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05000" y="6159500"/>
            <a:ext cx="12700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61615C"/>
                </a:solidFill>
                <a:latin typeface="Tomorrow"/>
              </a:defRPr>
            </a:pPr>
            <a:r>
              <a:t>Электронные книги и аудиокниги становятся всё более популярными.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05000" y="7048500"/>
            <a:ext cx="12700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61615C"/>
                </a:solidFill>
                <a:latin typeface="Tomorrow"/>
              </a:defRPr>
            </a:pPr>
            <a:r>
              <a:t>Доступность знаний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05000" y="7429500"/>
            <a:ext cx="12700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61615C"/>
                </a:solidFill>
                <a:latin typeface="Tomorrow"/>
              </a:defRPr>
            </a:pPr>
            <a:r>
              <a:t>Сегодня книги доступны в различных форматах, что расширяет доступ к знаниям.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330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3556000"/>
            <a:ext cx="12700000" cy="127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400" b="1" i="0">
                <a:solidFill>
                  <a:srgbClr val="1D1D1B"/>
                </a:solidFill>
                <a:latin typeface="Tomorrow"/>
              </a:defRPr>
            </a:pPr>
            <a:r>
              <a:t>Книги: мост к пониманию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3150" y="4508500"/>
            <a:ext cx="12700" cy="3302000"/>
          </a:xfrm>
          <a:prstGeom prst="roundRect">
            <a:avLst>
              <a:gd name="adj" fmla="val 50000"/>
            </a:avLst>
          </a:prstGeom>
          <a:solidFill>
            <a:srgbClr val="D6D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89000" y="4762500"/>
            <a:ext cx="381000" cy="381000"/>
          </a:xfrm>
          <a:prstGeom prst="roundRect">
            <a:avLst>
              <a:gd name="adj" fmla="val 5000"/>
            </a:avLst>
          </a:prstGeom>
          <a:solidFill>
            <a:srgbClr val="F0EAEA"/>
          </a:solidFill>
          <a:ln w="12700">
            <a:solidFill>
              <a:srgbClr val="D6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89000" y="4508500"/>
            <a:ext cx="381000" cy="381000"/>
          </a:xfrm>
          <a:prstGeom prst="rect">
            <a:avLst/>
          </a:prstGeom>
          <a:noFill/>
        </p:spPr>
        <p:txBody>
          <a:bodyPr wrap="none" anchor="t" tIns="0" bIns="0" lIns="0" rIns="0">
            <a:spAutoFit/>
          </a:bodyPr>
          <a:lstStyle/>
          <a:p/>
          <a:p>
            <a:pPr algn="ctr">
              <a:defRPr sz="2200">
                <a:solidFill>
                  <a:srgbClr val="61615C"/>
                </a:solidFill>
                <a:latin typeface="Tomorrow"/>
              </a:defRPr>
            </a:pPr>
            <a: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70000" y="4946650"/>
            <a:ext cx="317500" cy="12700"/>
          </a:xfrm>
          <a:prstGeom prst="roundRect">
            <a:avLst>
              <a:gd name="adj" fmla="val 50000"/>
            </a:avLst>
          </a:prstGeom>
          <a:solidFill>
            <a:srgbClr val="D6D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89000" y="5969000"/>
            <a:ext cx="381000" cy="381000"/>
          </a:xfrm>
          <a:prstGeom prst="roundRect">
            <a:avLst>
              <a:gd name="adj" fmla="val 5000"/>
            </a:avLst>
          </a:prstGeom>
          <a:solidFill>
            <a:srgbClr val="F0EAEA"/>
          </a:solidFill>
          <a:ln w="12700">
            <a:solidFill>
              <a:srgbClr val="D6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89000" y="5702300"/>
            <a:ext cx="381000" cy="381000"/>
          </a:xfrm>
          <a:prstGeom prst="rect">
            <a:avLst/>
          </a:prstGeom>
          <a:noFill/>
        </p:spPr>
        <p:txBody>
          <a:bodyPr wrap="none" anchor="t" tIns="0" bIns="0" lIns="0" rIns="0">
            <a:spAutoFit/>
          </a:bodyPr>
          <a:lstStyle/>
          <a:p/>
          <a:p>
            <a:pPr algn="ctr">
              <a:defRPr sz="2200">
                <a:solidFill>
                  <a:srgbClr val="61615C"/>
                </a:solidFill>
                <a:latin typeface="Tomorrow"/>
              </a:defRPr>
            </a:pPr>
            <a: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70000" y="6153150"/>
            <a:ext cx="317500" cy="12700"/>
          </a:xfrm>
          <a:prstGeom prst="roundRect">
            <a:avLst>
              <a:gd name="adj" fmla="val 50000"/>
            </a:avLst>
          </a:prstGeom>
          <a:solidFill>
            <a:srgbClr val="D6D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89000" y="7239000"/>
            <a:ext cx="381000" cy="381000"/>
          </a:xfrm>
          <a:prstGeom prst="roundRect">
            <a:avLst>
              <a:gd name="adj" fmla="val 5000"/>
            </a:avLst>
          </a:prstGeom>
          <a:solidFill>
            <a:srgbClr val="F0EAEA"/>
          </a:solidFill>
          <a:ln w="12700">
            <a:solidFill>
              <a:srgbClr val="D6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89000" y="6972300"/>
            <a:ext cx="381000" cy="381000"/>
          </a:xfrm>
          <a:prstGeom prst="rect">
            <a:avLst/>
          </a:prstGeom>
          <a:noFill/>
        </p:spPr>
        <p:txBody>
          <a:bodyPr wrap="none" anchor="t" tIns="0" bIns="0" lIns="0" rIns="0">
            <a:spAutoFit/>
          </a:bodyPr>
          <a:lstStyle/>
          <a:p/>
          <a:p>
            <a:pPr algn="ctr">
              <a:defRPr sz="2200">
                <a:solidFill>
                  <a:srgbClr val="61615C"/>
                </a:solidFill>
                <a:latin typeface="Tomorrow"/>
              </a:defRPr>
            </a:pPr>
            <a:r>
              <a:t>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70000" y="7423150"/>
            <a:ext cx="317500" cy="12700"/>
          </a:xfrm>
          <a:prstGeom prst="roundRect">
            <a:avLst>
              <a:gd name="adj" fmla="val 50000"/>
            </a:avLst>
          </a:prstGeom>
          <a:solidFill>
            <a:srgbClr val="D6D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905000" y="4508500"/>
            <a:ext cx="12700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61615C"/>
                </a:solidFill>
                <a:latin typeface="Tomorrow"/>
              </a:defRPr>
            </a:pPr>
            <a:r>
              <a:t>Соединение культур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05000" y="4889500"/>
            <a:ext cx="12700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61615C"/>
                </a:solidFill>
                <a:latin typeface="Tomorrow"/>
              </a:defRPr>
            </a:pPr>
            <a:r>
              <a:t>Книги позволяют нам углублять понимание других культур.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05000" y="5778500"/>
            <a:ext cx="12700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61615C"/>
                </a:solidFill>
                <a:latin typeface="Tomorrow"/>
              </a:defRPr>
            </a:pPr>
            <a:r>
              <a:t>Обсуждение идей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05000" y="6159500"/>
            <a:ext cx="12700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61615C"/>
                </a:solidFill>
                <a:latin typeface="Tomorrow"/>
              </a:defRPr>
            </a:pPr>
            <a:r>
              <a:t>Обсуждения книг ведут к обмену мнениями и гармонии.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05000" y="7048500"/>
            <a:ext cx="12700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61615C"/>
                </a:solidFill>
                <a:latin typeface="Tomorrow"/>
              </a:defRPr>
            </a:pPr>
            <a:r>
              <a:t>Поддержка сообществ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05000" y="7429500"/>
            <a:ext cx="12700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61615C"/>
                </a:solidFill>
                <a:latin typeface="Tomorrow"/>
              </a:defRPr>
            </a:pPr>
            <a:r>
              <a:t>Книги создают сообщества, основанные на общих интересах и ценностях.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2540000"/>
            <a:ext cx="7543800" cy="21209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400" b="1" i="0">
                <a:solidFill>
                  <a:srgbClr val="1D1D1B"/>
                </a:solidFill>
                <a:latin typeface="Tomorrow"/>
              </a:defRPr>
            </a:pPr>
            <a:r>
              <a:t>Заключение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4432300"/>
            <a:ext cx="7543800" cy="1803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61615C"/>
                </a:solidFill>
                <a:latin typeface="Tomorrow"/>
              </a:defRPr>
            </a:pPr>
            <a:r>
              <a:t>Книги не просто развлекают нас; они делают нас лучше, помогают понять мир вокруг. Давайте продолжать читать и исследовать, ведь каждая книга — это новая возможность и для нас, и для нашего общества.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