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62" autoAdjust="0"/>
    <p:restoredTop sz="96327"/>
  </p:normalViewPr>
  <p:slideViewPr>
    <p:cSldViewPr>
      <p:cViewPr varScale="1">
        <p:scale>
          <a:sx n="86" d="100"/>
          <a:sy n="86" d="100"/>
        </p:scale>
        <p:origin x="86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D4-4909-BA1A-67BC32D0E5B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D4-4909-BA1A-67BC32D0E5BA}"/>
              </c:ext>
            </c:extLst>
          </c:dPt>
          <c:dLbls>
            <c:dLbl>
              <c:idx val="0"/>
              <c:layout>
                <c:manualLayout>
                  <c:x val="8.9319215600773515E-3"/>
                  <c:y val="-2.534826419278253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D46B947-CA96-4579-83B8-DA70640AE5DA}" type="VALUE">
                      <a:rPr lang="en-US" sz="2000" b="1">
                        <a:solidFill>
                          <a:schemeClr val="bg1"/>
                        </a:solidFill>
                      </a:rPr>
                      <a:pPr>
                        <a:defRPr>
                          <a:ln>
                            <a:noFill/>
                          </a:ln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6212370833120865E-2"/>
                      <c:h val="7.50562102748290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AD4-4909-BA1A-67BC32D0E5BA}"/>
                </c:ext>
              </c:extLst>
            </c:dLbl>
            <c:dLbl>
              <c:idx val="1"/>
              <c:layout>
                <c:manualLayout>
                  <c:x val="-5.5824180074937856E-3"/>
                  <c:y val="1.013930567711301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4B97897-901F-470A-BCE4-1C95FA92C7AD}" type="VALUE">
                      <a:rPr lang="en-US" sz="2000" b="1"/>
                      <a:pPr>
                        <a:defRPr>
                          <a:ln>
                            <a:noFill/>
                          </a:ln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047358991175239E-2"/>
                      <c:h val="6.998655743627256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AD4-4909-BA1A-67BC32D0E5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Есть проблемы с прикусом</c:v>
                </c:pt>
                <c:pt idx="1">
                  <c:v>Нет проблем с прикусом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C-4B8F-AF31-D47C77FC5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C4B-4986-9446-F23F86C83F9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C4B-4986-9446-F23F86C83F92}"/>
              </c:ext>
            </c:extLst>
          </c:dPt>
          <c:dLbls>
            <c:dLbl>
              <c:idx val="0"/>
              <c:layout>
                <c:manualLayout>
                  <c:x val="1.5625000000000001E-3"/>
                  <c:y val="1.171874927911237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C8B66AF-ACEA-4957-85AD-680C131C923E}" type="VALUE">
                      <a:rPr lang="en-US" sz="2000" b="1" dirty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72650098425197E-2"/>
                      <c:h val="6.236718366343604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C4B-4986-9446-F23F86C83F92}"/>
                </c:ext>
              </c:extLst>
            </c:dLbl>
            <c:dLbl>
              <c:idx val="1"/>
              <c:layout>
                <c:manualLayout>
                  <c:x val="-1.953125E-2"/>
                  <c:y val="-1.99216892272582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AF935DA-839F-4A6F-9452-A795A1A83CF9}" type="VALUE">
                      <a:rPr lang="en-US" sz="2000" b="1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515624999999998E-2"/>
                      <c:h val="6.236718366343604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C4B-4986-9446-F23F86C83F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Цифровые стоматологии</c:v>
                </c:pt>
                <c:pt idx="1">
                  <c:v>Классические стоматологии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4B-4986-9446-F23F86C83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sldNum="0"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28" y="1122362"/>
            <a:ext cx="6048672" cy="3170733"/>
          </a:xfrm>
        </p:spPr>
        <p:txBody>
          <a:bodyPr>
            <a:noAutofit/>
          </a:bodyPr>
          <a:lstStyle/>
          <a:p>
            <a:r>
              <a:rPr lang="ru-RU" sz="3200" dirty="0"/>
              <a:t>Разработка технологии производства корректирующих стоматологических конструкций</a:t>
            </a:r>
            <a:endParaRPr lang="ru-RU" sz="3200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B392CCD2-AC14-4FF2-B126-052983395D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6613421"/>
              </p:ext>
            </p:extLst>
          </p:nvPr>
        </p:nvGraphicFramePr>
        <p:xfrm>
          <a:off x="52755" y="1031051"/>
          <a:ext cx="5687410" cy="5010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D0CBE11-3E38-451F-8EF3-BC61613EE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7928" y="2060848"/>
            <a:ext cx="6527624" cy="2178003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853C497-C84D-4318-A384-7A268706AEE6}"/>
              </a:ext>
            </a:extLst>
          </p:cNvPr>
          <p:cNvSpPr txBox="1"/>
          <p:nvPr/>
        </p:nvSpPr>
        <p:spPr>
          <a:xfrm>
            <a:off x="5947201" y="4512707"/>
            <a:ext cx="5529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Пример исправления прикуса при помощи </a:t>
            </a:r>
            <a:r>
              <a:rPr lang="ru-RU" dirty="0" err="1"/>
              <a:t>элайнеров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52C9B7-15F9-41B2-8BD8-E0A5A2156BED}"/>
              </a:ext>
            </a:extLst>
          </p:cNvPr>
          <p:cNvSpPr txBox="1"/>
          <p:nvPr/>
        </p:nvSpPr>
        <p:spPr>
          <a:xfrm>
            <a:off x="11446989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299617F-CD12-49D7-AD58-C215CF6C5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25507"/>
            <a:ext cx="12192000" cy="26069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87A3ED-2828-4782-9FCF-218CC60DA2EC}"/>
              </a:ext>
            </a:extLst>
          </p:cNvPr>
          <p:cNvSpPr txBox="1"/>
          <p:nvPr/>
        </p:nvSpPr>
        <p:spPr>
          <a:xfrm>
            <a:off x="11446989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27D143AD-9D2E-4957-8B1E-7AC7B50EA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4262320"/>
              </p:ext>
            </p:extLst>
          </p:nvPr>
        </p:nvGraphicFramePr>
        <p:xfrm>
          <a:off x="-1218943" y="90872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BDF0846-5575-4B8E-80AB-567552B8CF06}"/>
              </a:ext>
            </a:extLst>
          </p:cNvPr>
          <p:cNvSpPr txBox="1"/>
          <p:nvPr/>
        </p:nvSpPr>
        <p:spPr>
          <a:xfrm>
            <a:off x="6384032" y="2967335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 нашим подходом исправление неправильного прикуса при помощи цифровых технологий будет доступно в любой клинике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7C0F08-1091-4F6C-9CDF-5749C2F848BE}"/>
              </a:ext>
            </a:extLst>
          </p:cNvPr>
          <p:cNvSpPr txBox="1"/>
          <p:nvPr/>
        </p:nvSpPr>
        <p:spPr>
          <a:xfrm>
            <a:off x="11446989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pic>
        <p:nvPicPr>
          <p:cNvPr id="1026" name="Picture 2" descr="Брекет-системы">
            <a:extLst>
              <a:ext uri="{FF2B5EF4-FFF2-40B4-BE49-F238E27FC236}">
                <a16:creationId xmlns:a16="http://schemas.microsoft.com/office/drawing/2014/main" id="{9140E246-6E80-401C-8C95-5037D69F2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623" y="924204"/>
            <a:ext cx="4358258" cy="290550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Элайнеры">
            <a:extLst>
              <a:ext uri="{FF2B5EF4-FFF2-40B4-BE49-F238E27FC236}">
                <a16:creationId xmlns:a16="http://schemas.microsoft.com/office/drawing/2014/main" id="{615EFB29-4968-4547-AA8D-0823D3F10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0" y="942421"/>
            <a:ext cx="5347520" cy="2869069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42AB55-996A-4DBE-BA6B-46E0EF2DAC0A}"/>
              </a:ext>
            </a:extLst>
          </p:cNvPr>
          <p:cNvSpPr txBox="1"/>
          <p:nvPr/>
        </p:nvSpPr>
        <p:spPr>
          <a:xfrm>
            <a:off x="989264" y="4061412"/>
            <a:ext cx="43582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+ Эстетика</a:t>
            </a:r>
          </a:p>
          <a:p>
            <a:r>
              <a:rPr lang="ru-RU" dirty="0"/>
              <a:t>+ Удобство</a:t>
            </a:r>
          </a:p>
          <a:p>
            <a:r>
              <a:rPr lang="ru-RU" dirty="0"/>
              <a:t>+ Комфорт</a:t>
            </a:r>
          </a:p>
          <a:p>
            <a:r>
              <a:rPr lang="ru-RU" dirty="0"/>
              <a:t>+ Скорость лечения</a:t>
            </a:r>
          </a:p>
          <a:p>
            <a:endParaRPr lang="ru-RU" dirty="0"/>
          </a:p>
          <a:p>
            <a:r>
              <a:rPr lang="ru-RU" dirty="0"/>
              <a:t>- Ограничения в лечении</a:t>
            </a:r>
          </a:p>
          <a:p>
            <a:r>
              <a:rPr lang="ru-RU" dirty="0"/>
              <a:t>- Стоимость</a:t>
            </a:r>
          </a:p>
          <a:p>
            <a:r>
              <a:rPr lang="ru-RU" dirty="0"/>
              <a:t>- Уход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6E4191-B94D-4AF6-8716-F31664709585}"/>
              </a:ext>
            </a:extLst>
          </p:cNvPr>
          <p:cNvSpPr txBox="1"/>
          <p:nvPr/>
        </p:nvSpPr>
        <p:spPr>
          <a:xfrm>
            <a:off x="6518623" y="4005064"/>
            <a:ext cx="43582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+ Эффективность в тяжелых случаях</a:t>
            </a:r>
          </a:p>
          <a:p>
            <a:r>
              <a:rPr lang="ru-RU" dirty="0"/>
              <a:t>+ Доступность</a:t>
            </a:r>
          </a:p>
          <a:p>
            <a:r>
              <a:rPr lang="ru-RU" dirty="0"/>
              <a:t>+ Простота ухода</a:t>
            </a:r>
          </a:p>
          <a:p>
            <a:endParaRPr lang="ru-RU" dirty="0"/>
          </a:p>
          <a:p>
            <a:r>
              <a:rPr lang="ru-RU" dirty="0"/>
              <a:t>- Эстетика</a:t>
            </a:r>
          </a:p>
          <a:p>
            <a:r>
              <a:rPr lang="ru-RU" dirty="0"/>
              <a:t>- Комфорт</a:t>
            </a:r>
          </a:p>
          <a:p>
            <a:r>
              <a:rPr lang="ru-RU" dirty="0"/>
              <a:t>- Ограничения в питании</a:t>
            </a:r>
          </a:p>
          <a:p>
            <a:r>
              <a:rPr lang="ru-RU" dirty="0"/>
              <a:t>- Частота посещений ортодонта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6716F-AB46-4B8E-99DC-482325E5D95A}"/>
              </a:ext>
            </a:extLst>
          </p:cNvPr>
          <p:cNvSpPr txBox="1"/>
          <p:nvPr/>
        </p:nvSpPr>
        <p:spPr>
          <a:xfrm>
            <a:off x="11446989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pPr>
              <a:spcAft>
                <a:spcPts val="600"/>
              </a:spcAft>
            </a:pPr>
            <a:r>
              <a:rPr kumimoji="0" lang="ru-RU" sz="11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Стоматологические клиники с базой преданных клиентов, но не имеющие в своем ассортименте услуг по использование курсов лечения с применением </a:t>
            </a:r>
            <a:r>
              <a:rPr kumimoji="0" lang="ru-RU" sz="11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элайнеров</a:t>
            </a:r>
            <a:r>
              <a:rPr kumimoji="0" lang="ru-RU" sz="11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 и цифровых методов в стоматологии. Бизнес-модель </a:t>
            </a:r>
            <a:r>
              <a:rPr kumimoji="0" lang="en-US" sz="11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B2B2C</a:t>
            </a:r>
            <a:endParaRPr kumimoji="0" lang="ru-RU" sz="1100" dirty="0">
              <a:solidFill>
                <a:srgbClr val="8F00FF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Стоматологические клинки, которые не могут предложить услугу собственного производства </a:t>
            </a:r>
            <a:r>
              <a:rPr kumimoji="0" lang="ru-RU" sz="12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элайнеров</a:t>
            </a: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, стоматологические лаборатории, медицинские агенты, производители материалов и оборудования, </a:t>
            </a:r>
            <a:r>
              <a:rPr kumimoji="0" lang="ru-RU" sz="12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агенство</a:t>
            </a: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 по продвижению франшиз, центр "Мой бизнес", ПГНИУ, ПГМУ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pPr>
              <a:spcAft>
                <a:spcPts val="600"/>
              </a:spcAft>
            </a:pPr>
            <a:r>
              <a:rPr kumimoji="0" lang="ru-RU" sz="12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Элайнеры</a:t>
            </a: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 в </a:t>
            </a:r>
            <a:r>
              <a:rPr kumimoji="0" lang="ru-RU" sz="12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стомат</a:t>
            </a: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. клиники региона доставленные за 48 часов с </a:t>
            </a:r>
            <a:r>
              <a:rPr kumimoji="0" lang="ru-RU" sz="12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выс</a:t>
            </a: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. качеством. Таким образом делаем доступными цифровую индивидуальную стоматологию (ортодонтию) в большинстве клиник. При этом, клиникам нет нужды вкладываться в уникальное оборудование/материалы и искать квалифицированный персонал.</a:t>
            </a: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86177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Аренда помещения, оборудование, расходные материалы, маркетинг, НИОКР, разработка документов для тиражирования, налоги, заработная плата и соц. отчисления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4"/>
            <a:ext cx="4624489" cy="86177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Оказание услуги клиникам (разработка плана лечения, изготовление готовых к ношению комплектов), Доходы от развития франшизных лабораторий.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6651" y="4154597"/>
            <a:ext cx="1792819" cy="133882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8F00FF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Взаимодействие с клиниками на основании рекомендаций специалистов и медицинских агентов, «Сарафанное радио», сайт, клиентский опыт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09"/>
            <a:ext cx="1792819" cy="238526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kumimoji="0" lang="ru-RU" sz="11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Стомат</a:t>
            </a:r>
            <a:r>
              <a:rPr kumimoji="0" lang="ru-RU" sz="11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. клиники предлагают своим клиентам индивидуальные </a:t>
            </a:r>
            <a:r>
              <a:rPr kumimoji="0" lang="ru-RU" sz="11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элайнеры</a:t>
            </a:r>
            <a:r>
              <a:rPr kumimoji="0" lang="ru-RU" sz="11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 и план лечения. после чего направляют нашу лабораторию  рецепт и отсканированные челюсти, либо аналоговые слепки</a:t>
            </a:r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Изготовление </a:t>
            </a:r>
            <a:r>
              <a:rPr kumimoji="0" lang="ru-RU" sz="1200" dirty="0" err="1">
                <a:solidFill>
                  <a:srgbClr val="8F00FF"/>
                </a:solidFill>
                <a:latin typeface="GT Walsheim Pro Light" panose="02000503040000020003" pitchFamily="50" charset="-52"/>
              </a:rPr>
              <a:t>элайнеров</a:t>
            </a: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 с использованием цифровых технологий в специализированной лаборатории.</a:t>
            </a:r>
            <a:b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</a:b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Развитие подобных лабораторий в других регионах страны и дружественных странах (франшиза).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8F00FF"/>
                </a:solidFill>
                <a:latin typeface="GT Walsheim Pro Light" panose="02000503040000020003" pitchFamily="50" charset="-52"/>
              </a:rPr>
              <a:t>Команда, научные специалисты ПГНИ и ПГМУ, практикующие спец. ортодонтии.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A5C7F7-0C3F-49C2-8134-A40FEAA420A5}"/>
              </a:ext>
            </a:extLst>
          </p:cNvPr>
          <p:cNvSpPr txBox="1"/>
          <p:nvPr/>
        </p:nvSpPr>
        <p:spPr>
          <a:xfrm>
            <a:off x="11446989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483E21-5FE3-46A3-B4C0-C2D0BB2E9F8A}"/>
              </a:ext>
            </a:extLst>
          </p:cNvPr>
          <p:cNvSpPr txBox="1"/>
          <p:nvPr/>
        </p:nvSpPr>
        <p:spPr>
          <a:xfrm>
            <a:off x="11446989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94C01B-D8D7-49C1-B4C8-0AE3739F17FC}"/>
              </a:ext>
            </a:extLst>
          </p:cNvPr>
          <p:cNvSpPr txBox="1"/>
          <p:nvPr/>
        </p:nvSpPr>
        <p:spPr>
          <a:xfrm>
            <a:off x="689761" y="5053047"/>
            <a:ext cx="112742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Привлекаемые профильные специалисты:</a:t>
            </a:r>
          </a:p>
          <a:p>
            <a:r>
              <a:rPr lang="ru-RU" sz="1600" b="1" dirty="0"/>
              <a:t>Шестакова Надежда Вадимовна - </a:t>
            </a:r>
            <a:r>
              <a:rPr lang="ru-RU" sz="1600" dirty="0"/>
              <a:t>маркетолог</a:t>
            </a:r>
          </a:p>
          <a:p>
            <a:r>
              <a:rPr lang="ru-RU" sz="1600" b="1" dirty="0"/>
              <a:t>Майорова Лилия Владимировна </a:t>
            </a:r>
            <a:r>
              <a:rPr lang="ru-RU" sz="1600" dirty="0"/>
              <a:t>- Кандидат медицинских наук, доцент, врач ортодонт высшей квалификационной категории</a:t>
            </a:r>
          </a:p>
          <a:p>
            <a:r>
              <a:rPr lang="ru-RU" sz="1600" b="1" dirty="0"/>
              <a:t>Мартюшева Марина Вячеславовна </a:t>
            </a:r>
            <a:r>
              <a:rPr lang="ru-RU" sz="1600" dirty="0"/>
              <a:t>- Кандидат медицинских наук, доцент кафедры ортопедической стоматологии, </a:t>
            </a:r>
          </a:p>
          <a:p>
            <a:r>
              <a:rPr lang="ru-RU" sz="1600" dirty="0"/>
              <a:t>автор 59 публикаций, 6 </a:t>
            </a:r>
            <a:r>
              <a:rPr lang="ru-RU" sz="1600" dirty="0" err="1"/>
              <a:t>учебнометодических</a:t>
            </a:r>
            <a:r>
              <a:rPr lang="ru-RU" sz="1600" dirty="0"/>
              <a:t> пособий</a:t>
            </a:r>
          </a:p>
          <a:p>
            <a:r>
              <a:rPr lang="ru-RU" sz="1600" b="1" dirty="0" err="1"/>
              <a:t>Валиахметова</a:t>
            </a:r>
            <a:r>
              <a:rPr lang="ru-RU" sz="1600" b="1" dirty="0"/>
              <a:t> Камилла Руслановна </a:t>
            </a:r>
            <a:r>
              <a:rPr lang="ru-RU" sz="1600" dirty="0"/>
              <a:t>- Врач-стоматолог, ординатор, автор 11 публикаций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5490F0F-EACB-4CB7-A96B-89302C5EB7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280" y="1064410"/>
            <a:ext cx="2132856" cy="21328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359E87-1CAF-4920-8326-B524B84C50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57" y="1064410"/>
            <a:ext cx="2132856" cy="21328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F56D25-7093-44BD-A815-3F3A8D2637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839" y="1064410"/>
            <a:ext cx="2132856" cy="213285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370802-EC0C-4D67-8541-7290561F11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98" y="1064410"/>
            <a:ext cx="2132856" cy="21328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B142FB-1F68-422B-AB62-B8016330FB0B}"/>
              </a:ext>
            </a:extLst>
          </p:cNvPr>
          <p:cNvSpPr txBox="1"/>
          <p:nvPr/>
        </p:nvSpPr>
        <p:spPr>
          <a:xfrm>
            <a:off x="3213639" y="3399683"/>
            <a:ext cx="32163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Надыров</a:t>
            </a:r>
            <a:r>
              <a:rPr lang="ru-RU" b="1" dirty="0"/>
              <a:t> Арсен Альбертович</a:t>
            </a:r>
          </a:p>
          <a:p>
            <a:pPr algn="ctr"/>
            <a:r>
              <a:rPr lang="ru-RU" dirty="0"/>
              <a:t>Специалист по </a:t>
            </a:r>
          </a:p>
          <a:p>
            <a:pPr algn="ctr"/>
            <a:r>
              <a:rPr lang="ru-RU" dirty="0"/>
              <a:t>3</a:t>
            </a:r>
            <a:r>
              <a:rPr lang="en-US" dirty="0"/>
              <a:t>D</a:t>
            </a:r>
            <a:r>
              <a:rPr lang="ru-RU" dirty="0"/>
              <a:t>-сканированию</a:t>
            </a:r>
          </a:p>
          <a:p>
            <a:pPr algn="ctr"/>
            <a:r>
              <a:rPr lang="ru-RU" dirty="0"/>
              <a:t>Моделирование плана лечения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9524CB-03B4-448E-9823-A57FE75B0FCF}"/>
              </a:ext>
            </a:extLst>
          </p:cNvPr>
          <p:cNvSpPr txBox="1"/>
          <p:nvPr/>
        </p:nvSpPr>
        <p:spPr>
          <a:xfrm>
            <a:off x="6326881" y="3399683"/>
            <a:ext cx="1851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Красин Максим </a:t>
            </a:r>
          </a:p>
          <a:p>
            <a:pPr algn="ctr"/>
            <a:r>
              <a:rPr lang="ru-RU" b="1" dirty="0"/>
              <a:t>Юрьевич</a:t>
            </a:r>
          </a:p>
          <a:p>
            <a:pPr algn="ctr"/>
            <a:r>
              <a:rPr lang="ru-RU" dirty="0"/>
              <a:t>Практикующий стоматолог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E6408-238A-4463-AD93-C7DB312C8DF4}"/>
              </a:ext>
            </a:extLst>
          </p:cNvPr>
          <p:cNvSpPr txBox="1"/>
          <p:nvPr/>
        </p:nvSpPr>
        <p:spPr>
          <a:xfrm>
            <a:off x="8568262" y="3399683"/>
            <a:ext cx="22288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Решетников Кирилл Игоревич</a:t>
            </a:r>
          </a:p>
          <a:p>
            <a:pPr algn="ctr"/>
            <a:r>
              <a:rPr lang="ru-RU" dirty="0"/>
              <a:t>Специалист по пост-обработке</a:t>
            </a:r>
          </a:p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EB3596-65D2-4A43-B845-2AC9A92616E4}"/>
              </a:ext>
            </a:extLst>
          </p:cNvPr>
          <p:cNvSpPr txBox="1"/>
          <p:nvPr/>
        </p:nvSpPr>
        <p:spPr>
          <a:xfrm>
            <a:off x="1413423" y="3412624"/>
            <a:ext cx="1885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Ябуров</a:t>
            </a:r>
            <a:r>
              <a:rPr lang="ru-RU" b="1" dirty="0"/>
              <a:t> Николай Михайлович</a:t>
            </a:r>
          </a:p>
          <a:p>
            <a:pPr algn="ctr"/>
            <a:r>
              <a:rPr lang="ru-RU" dirty="0"/>
              <a:t>Лидер проекта</a:t>
            </a:r>
          </a:p>
          <a:p>
            <a:pPr algn="ctr"/>
            <a:r>
              <a:rPr lang="ru-RU" dirty="0"/>
              <a:t>3</a:t>
            </a:r>
            <a:r>
              <a:rPr lang="en-US" dirty="0"/>
              <a:t>D-</a:t>
            </a:r>
            <a:r>
              <a:rPr lang="ru-RU" dirty="0"/>
              <a:t>производство</a:t>
            </a:r>
          </a:p>
        </p:txBody>
      </p:sp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32" y="2992474"/>
            <a:ext cx="3995936" cy="873051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1514</TotalTime>
  <Words>442</Words>
  <Application>Microsoft Office PowerPoint</Application>
  <DocSecurity>0</DocSecurity>
  <PresentationFormat>Широкоэкранный</PresentationFormat>
  <Paragraphs>75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Gilroy-Bold</vt:lpstr>
      <vt:lpstr>Gilroy-ExtraBold</vt:lpstr>
      <vt:lpstr>GT Walsheim Pro Light</vt:lpstr>
      <vt:lpstr>Helvetica Neue</vt:lpstr>
      <vt:lpstr>Тема Office</vt:lpstr>
      <vt:lpstr>1_Тема Office</vt:lpstr>
      <vt:lpstr>Разработка технологии производства корректирующих стоматологических конструкций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Ground</cp:lastModifiedBy>
  <cp:revision>43</cp:revision>
  <dcterms:created xsi:type="dcterms:W3CDTF">2023-07-21T07:14:15Z</dcterms:created>
  <dcterms:modified xsi:type="dcterms:W3CDTF">2023-10-26T11:03:18Z</dcterms:modified>
  <cp:category/>
  <dc:identifier/>
  <cp:contentStatus/>
  <dc:language/>
  <cp:version/>
</cp:coreProperties>
</file>