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8.xml" ContentType="application/vnd.openxmlformats-officedocument.presentationml.notesSlide+xml"/>
  <Override PartName="/ppt/notesSlides/_rels/notesSlide8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media/image1.png" ContentType="image/png"/>
  <Override PartName="/ppt/media/image2.jpeg" ContentType="image/jpeg"/>
  <Override PartName="/ppt/media/image3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98B3916-8428-4498-BF56-D5F8135C948F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262336E-EE24-44DE-9323-A369798AD830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02C8638-1ED9-47D6-BFC0-47835CB350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B9539C9-2E44-4A90-B8BE-8D90503C194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D144EB2-9327-4473-A717-8E16D709ED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109EB61-7A4E-47AE-B69B-4A8F3DE039E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9005ED8-FAF9-414F-BDD8-690017E54A0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3D7542-CC06-463A-93ED-4B7DD1D9A03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E63C523-1815-4154-AEE3-64E0E20EA1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31510E4-05C2-4904-9CA9-528D722C7F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85181D2-02A6-4658-A9A8-7AC3AF63FAA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02F1CF5-2042-4EDF-BC9E-1B7ED802D6D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86A83E0-91B4-45C9-AA1D-A2A0AC0B626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F6053D-F204-4BD9-A2DF-D5EA7D359D8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176DA3C-6C1D-4937-8F78-FE186E122DE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759DAB6-6CF4-4A37-857E-B3EF6AE0D05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BAD856D-A8B1-4674-83B8-5C1A4C463AD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69037F5-CD04-457F-8C45-35E9958D1D1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F02ACFF-FFBB-4474-B405-9194B73B12B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D9D85ED-C703-4692-8CC7-971B33BDC84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6531321-1B47-4D4F-90D7-97323A6D2C9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CB52E87-B86B-4090-968E-4EF2F1F183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7117A28-5349-43DE-BE4B-46A66B89593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4776441-3FA7-4097-AA48-69BA5BD26D3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A181E93-F8C3-4CB8-A495-19641DC7FE3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8FDD45E-42FE-4264-B31F-757BB403FD5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 algn="ctr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D792F75-EA39-41F5-B1A1-F0C8CA698CFC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8FFDA50-C717-4312-92CF-DD417041AB3D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91" name=""/>
          <p:cNvSpPr txBox="1"/>
          <p:nvPr/>
        </p:nvSpPr>
        <p:spPr>
          <a:xfrm>
            <a:off x="2164320" y="3123360"/>
            <a:ext cx="7930080" cy="653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4000" spc="-1" strike="noStrike">
                <a:solidFill>
                  <a:srgbClr val="404040"/>
                </a:solidFill>
                <a:latin typeface="PT Serif"/>
              </a:rPr>
              <a:t>Проект: «</a:t>
            </a:r>
            <a:r>
              <a:rPr b="0" lang="en-US" sz="4000" spc="-1" strike="noStrike">
                <a:solidFill>
                  <a:srgbClr val="404040"/>
                </a:solidFill>
                <a:latin typeface="PT Serif"/>
              </a:rPr>
              <a:t>Flash</a:t>
            </a:r>
            <a:r>
              <a:rPr b="0" lang="ru-RU" sz="4000" spc="-1" strike="noStrike">
                <a:solidFill>
                  <a:srgbClr val="404040"/>
                </a:solidFill>
                <a:latin typeface="PT Serif"/>
              </a:rPr>
              <a:t> </a:t>
            </a:r>
            <a:r>
              <a:rPr b="0" lang="en-US" sz="4000" spc="-1" strike="noStrike">
                <a:solidFill>
                  <a:srgbClr val="404040"/>
                </a:solidFill>
                <a:latin typeface="PT Serif"/>
              </a:rPr>
              <a:t>Leukogram of farms</a:t>
            </a:r>
            <a:r>
              <a:rPr b="0" lang="ru-RU" sz="4000" spc="-1" strike="noStrike">
                <a:solidFill>
                  <a:srgbClr val="404040"/>
                </a:solidFill>
                <a:latin typeface="PT Serif"/>
              </a:rPr>
              <a:t>»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37040" y="1530720"/>
            <a:ext cx="3139920" cy="629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000000"/>
                </a:solidFill>
                <a:latin typeface="PT Serif"/>
              </a:rPr>
              <a:t>Актуальность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Заголовок 1"/>
          <p:cNvSpPr/>
          <p:nvPr/>
        </p:nvSpPr>
        <p:spPr>
          <a:xfrm>
            <a:off x="451080" y="1869840"/>
            <a:ext cx="688680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Одна из актуальных проблем на сегодняшний день – прогнозирование болезней сельскохозяйственных животных: в 2022 году ущерб от болезней скота и птиц составил 3 млрд. рублей. При возникновении эпидемии уничтожается значительная часть поголовья. Данный вопрос напрямую касается продовольственной безопасности страны. Необходимо обеспечить поставку качественных продуктов питания в больших объемах. Учитывая ежегодный прирост населения во всем мире, спрос будет только повышаться. Ведь именно в составе животного белка входят незаменимые для человека аминокислоты, его же отсутствие в рационе может привести к дефициту белка, железа, цинка, фосфора, кальция, омега-3, витамина Д и витаминов группы В.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/>
          </p:nvPr>
        </p:nvSpPr>
        <p:spPr>
          <a:xfrm>
            <a:off x="310680" y="775080"/>
            <a:ext cx="770760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000"/>
          </a:bodyPr>
          <a:p>
            <a:pPr indent="0" algn="just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1900" spc="-1" strike="noStrike">
                <a:solidFill>
                  <a:srgbClr val="000000"/>
                </a:solidFill>
                <a:latin typeface="Montserrat"/>
              </a:rPr>
              <a:t>Наша цель </a:t>
            </a: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– своевременно выявить, оперативно уведомлять хозяйства находящиеся в зоне риска для принятия необходимых мер и прогнозировать новые вспышки заболеваний на основе исторических и текущих данных.</a:t>
            </a:r>
            <a:endParaRPr b="0" lang="ru-RU" sz="1900" spc="-1" strike="noStrike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900" spc="-1" strike="noStrike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1900" spc="-1" strike="noStrike">
                <a:solidFill>
                  <a:srgbClr val="000000"/>
                </a:solidFill>
                <a:latin typeface="Montserrat"/>
              </a:rPr>
              <a:t>Поставленные задачи:</a:t>
            </a:r>
            <a:endParaRPr b="0" lang="ru-RU" sz="1900" spc="-1" strike="noStrike">
              <a:solidFill>
                <a:srgbClr val="000000"/>
              </a:solidFill>
              <a:latin typeface="Calibri"/>
            </a:endParaRPr>
          </a:p>
          <a:p>
            <a:pPr marL="229680" indent="-229680" algn="just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Формирование базы данных</a:t>
            </a:r>
            <a:r>
              <a:rPr b="0" lang="en-US" sz="1900" spc="-1" strike="noStrike">
                <a:solidFill>
                  <a:srgbClr val="000000"/>
                </a:solidFill>
                <a:latin typeface="Montserrat"/>
              </a:rPr>
              <a:t>: </a:t>
            </a: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подготовить (отформатировать, устранить дисбаланс классов, искусственно увеличить выборку) и</a:t>
            </a:r>
            <a:r>
              <a:rPr b="0" lang="en-US" sz="1900" spc="-1" strike="noStrike">
                <a:solidFill>
                  <a:srgbClr val="000000"/>
                </a:solidFill>
                <a:latin typeface="Montserrat"/>
              </a:rPr>
              <a:t> </a:t>
            </a: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распределить изображения отдельных форменных элементов крови</a:t>
            </a:r>
            <a:r>
              <a:rPr b="0" lang="en-US" sz="1900" spc="-1" strike="noStrike">
                <a:solidFill>
                  <a:srgbClr val="000000"/>
                </a:solidFill>
                <a:latin typeface="Montserrat"/>
              </a:rPr>
              <a:t> </a:t>
            </a: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по группам. В настоящий момент обработано </a:t>
            </a:r>
            <a:r>
              <a:rPr b="0" lang="ru-RU" sz="2000" spc="-1" strike="noStrike">
                <a:solidFill>
                  <a:srgbClr val="000000"/>
                </a:solidFill>
                <a:latin typeface="Montserrat"/>
              </a:rPr>
              <a:t>640 фотографий.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marL="229680" indent="-229680" algn="just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Построить модель нейронной сети, подобрать оптимальные параметры.</a:t>
            </a:r>
            <a:endParaRPr b="0" lang="ru-RU" sz="1900" spc="-1" strike="noStrike">
              <a:solidFill>
                <a:srgbClr val="000000"/>
              </a:solidFill>
              <a:latin typeface="Calibri"/>
            </a:endParaRPr>
          </a:p>
          <a:p>
            <a:pPr marL="229680" indent="-229680" algn="just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Провести обучение модели при использовании минимального количества эпох, не допустив недо- и переобучение.</a:t>
            </a:r>
            <a:endParaRPr b="0" lang="ru-RU" sz="1900" spc="-1" strike="noStrike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282240" y="225000"/>
            <a:ext cx="3826800" cy="409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4000"/>
          </a:bodyPr>
          <a:p>
            <a:pPr indent="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000000"/>
                </a:solidFill>
                <a:latin typeface="PT Serif"/>
              </a:rPr>
              <a:t>Описание проекта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Заголовок 1"/>
          <p:cNvSpPr/>
          <p:nvPr/>
        </p:nvSpPr>
        <p:spPr>
          <a:xfrm>
            <a:off x="437040" y="1135080"/>
            <a:ext cx="7344000" cy="489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Распознание и подсчет форменных элементов крови сельскохозяйственных животных по изображениям, полученным с портативного микроскопа.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Составление лейкограмм - достаточно трудоемкий и длительный процесс, требующий привлечения высококвалифицированных специалистов-физиологов. С помощью ИИ мы оптимизируем лабораторную работу, сможем проводить экспресс-диагностику непосредственно в хозяйствах и выявить заболевания на ранней стадии, что позволит избежать экономических потерь.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Нейронные сети, в частности Computer vision, способны найти связи и паттерны на изображении, что позволит решить необходимую задачу. Клетки крови распределяются по классам, а их суммарное количество в образце даст понять соответствие/отклонение от нормы.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В дальнейшем результаты сразу будут поступать в единую базу данных между всеми животноводческими предприятиями, что позволит в случае превышения определенного порога, говорящем о высоком риске эпидемии, оповещать ближайшие хозяйства в зоне риска. Также с помощью нейронных сетей на основе исторических данных и текущих показателях возможно будет предсказывать вспышки эпидемий и действовать на опережение.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" descr=""/>
          <p:cNvPicPr/>
          <p:nvPr/>
        </p:nvPicPr>
        <p:blipFill>
          <a:blip r:embed="rId1"/>
          <a:stretch/>
        </p:blipFill>
        <p:spPr>
          <a:xfrm>
            <a:off x="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40000" y="535680"/>
            <a:ext cx="4090680" cy="629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000000"/>
                </a:solidFill>
                <a:latin typeface="PT Serif"/>
              </a:rPr>
              <a:t>Целевая аудитория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Заголовок 1"/>
          <p:cNvSpPr/>
          <p:nvPr/>
        </p:nvSpPr>
        <p:spPr>
          <a:xfrm>
            <a:off x="420480" y="1432800"/>
            <a:ext cx="6892920" cy="12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15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Крупные животноводческие хозяйства, фермы</a:t>
            </a: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Агропромышленные комплексы</a:t>
            </a: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900" spc="-1" strike="noStrike">
                <a:solidFill>
                  <a:srgbClr val="000000"/>
                </a:solidFill>
                <a:latin typeface="Montserrat"/>
              </a:rPr>
              <a:t>Ветеринарные клиники</a:t>
            </a: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" name="Picture 4" descr=""/>
          <p:cNvPicPr/>
          <p:nvPr/>
        </p:nvPicPr>
        <p:blipFill>
          <a:blip r:embed="rId2"/>
          <a:stretch/>
        </p:blipFill>
        <p:spPr>
          <a:xfrm>
            <a:off x="842040" y="3382560"/>
            <a:ext cx="4377960" cy="2917440"/>
          </a:xfrm>
          <a:prstGeom prst="rect">
            <a:avLst/>
          </a:prstGeom>
          <a:ln w="0">
            <a:noFill/>
          </a:ln>
        </p:spPr>
      </p:pic>
      <p:pic>
        <p:nvPicPr>
          <p:cNvPr id="104" name="Рисунок 9" descr=""/>
          <p:cNvPicPr/>
          <p:nvPr/>
        </p:nvPicPr>
        <p:blipFill>
          <a:blip r:embed="rId3"/>
          <a:stretch/>
        </p:blipFill>
        <p:spPr>
          <a:xfrm>
            <a:off x="5895720" y="3139560"/>
            <a:ext cx="4724280" cy="3160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" descr=""/>
          <p:cNvPicPr/>
          <p:nvPr/>
        </p:nvPicPr>
        <p:blipFill>
          <a:blip r:embed="rId1"/>
          <a:stretch/>
        </p:blipFill>
        <p:spPr>
          <a:xfrm>
            <a:off x="864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517040" y="791280"/>
            <a:ext cx="8562960" cy="1025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000"/>
          </a:bodyPr>
          <a:p>
            <a:pPr indent="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000000"/>
                </a:solidFill>
                <a:latin typeface="PT Serif"/>
              </a:rPr>
              <a:t>Ожидаемые результаты, социальный эффект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Заголовок 1"/>
          <p:cNvSpPr/>
          <p:nvPr/>
        </p:nvSpPr>
        <p:spPr>
          <a:xfrm>
            <a:off x="1980000" y="2264760"/>
            <a:ext cx="7560000" cy="241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Наша модель искусственного интеллекта будет определять клетки крови с высокой точностью, присылая отчет за несколько секунд, снимки можно делать и загружать с телефона, к камере которого фиксируется портативный микроскоп, либо через имеющееся оборудование. Далее возможно расширение базы и специализация на гистологические препараты и микроорганизмы.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Экономия времени, ресурсов и контроль над производственными потерями, прогнозная оценка. 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Автоматизация лабораторных анализов, экспресс-диагностика, помощь ветеринарным врачам в хозяйствах.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37040" y="196560"/>
            <a:ext cx="6359040" cy="1025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000000"/>
                </a:solidFill>
                <a:latin typeface="PT Serif"/>
              </a:rPr>
              <a:t>На данный момент: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Заголовок 1"/>
          <p:cNvSpPr/>
          <p:nvPr/>
        </p:nvSpPr>
        <p:spPr>
          <a:xfrm>
            <a:off x="393480" y="1018800"/>
            <a:ext cx="7450560" cy="54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На основе имеющихся снимков клеток крови осетровых рыб, были сформированы изображения отдельных форменных элементов, относящихся к определенной популяции. Всего было подготовлено 640 таких изображений, которые распределены по 14 директориям в соответствии с каждой популяцией.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Для разработки модели нейронной сети использовался язык программирования Python и специализированная библиотека TensorFlow.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Построенная модель сверточной нейронной сети состоит из 5 слоев. В качестве функции ошибки была выбрана функция разреженнойкатегориальной перекрестной энтропии (sparse categorical crossentropy), функции активации последнего слоя – многопеременная логистическая функция (softmax). Именно данные функции используются при построении моделей нейронных сетей для решения задачи мультклассовой классификации в случаях, когда каждый классифицируемый объект может быть отнесен лишь к одному классу.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	</a:t>
            </a:r>
            <a:r>
              <a:rPr b="0" lang="ru-RU" sz="1600" spc="-1" strike="noStrike">
                <a:solidFill>
                  <a:srgbClr val="000000"/>
                </a:solidFill>
                <a:latin typeface="Montserrat"/>
              </a:rPr>
              <a:t>Модель обучалась в течение 5 эпох обучения. В конце первой эпохи обучения значение функции ошибки (loss) составляло 8490, точность – 23,63%. В конце обучения loss уменьшилось до 25, итоговая точность составила 47,07% по обучающему набору данных.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0" y="18000"/>
            <a:ext cx="12191760" cy="684000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1"/>
          <p:cNvSpPr>
            <a:spLocks noGrp="1"/>
          </p:cNvSpPr>
          <p:nvPr>
            <p:ph type="subTitle"/>
          </p:nvPr>
        </p:nvSpPr>
        <p:spPr>
          <a:xfrm>
            <a:off x="1523880" y="2828520"/>
            <a:ext cx="9143640" cy="591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1000"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4000" spc="-1" strike="noStrike">
                <a:solidFill>
                  <a:srgbClr val="404040"/>
                </a:solidFill>
                <a:latin typeface="PT Serif"/>
              </a:rPr>
              <a:t>Спасибо за внимание!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Application>LibreOffice/7.4.4.2$Windows_X86_64 LibreOffice_project/85569322deea74ec9134968a29af2df5663baa21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2023-09-28T09:37:18Z</dcterms:modified>
  <cp:revision>1</cp:revision>
  <dc:subject/>
  <dc:title/>
</cp:coreProperties>
</file>