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9144000" cy="5143500"/>
  <p:embeddedFontLst>
    <p:embeddedFont>
      <p:font typeface="Raleway"/>
      <p:regular r:id="rId17"/>
      <p:bold r:id="rId18"/>
      <p:italic r:id="rId19"/>
      <p:boldItalic r:id="rId20"/>
    </p:embeddedFont>
    <p:embeddedFont>
      <p:font typeface="Raleway SemiBold"/>
      <p:regular r:id="rId21"/>
      <p:bold r:id="rId22"/>
      <p:italic r:id="rId23"/>
      <p:boldItalic r:id="rId24"/>
    </p:embeddedFont>
    <p:embeddedFont>
      <p:font typeface="Book Antiqua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37" roundtripDataSignature="AMtx7mgCPm8CQI2B/zqYyIToHlKprOhz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Italic.fntdata"/><Relationship Id="rId22" Type="http://schemas.openxmlformats.org/officeDocument/2006/relationships/font" Target="fonts/RalewaySemiBold-bold.fntdata"/><Relationship Id="rId21" Type="http://schemas.openxmlformats.org/officeDocument/2006/relationships/font" Target="fonts/RalewaySemiBold-regular.fntdata"/><Relationship Id="rId24" Type="http://schemas.openxmlformats.org/officeDocument/2006/relationships/font" Target="fonts/RalewaySemiBold-boldItalic.fntdata"/><Relationship Id="rId23" Type="http://schemas.openxmlformats.org/officeDocument/2006/relationships/font" Target="fonts/RalewaySemiBold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BookAntiqua-bold.fntdata"/><Relationship Id="rId25" Type="http://schemas.openxmlformats.org/officeDocument/2006/relationships/font" Target="fonts/BookAntiqua-regular.fntdata"/><Relationship Id="rId28" Type="http://schemas.openxmlformats.org/officeDocument/2006/relationships/font" Target="fonts/BookAntiqua-boldItalic.fntdata"/><Relationship Id="rId27" Type="http://schemas.openxmlformats.org/officeDocument/2006/relationships/font" Target="fonts/BookAntiqua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5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4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7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6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9.xml"/><Relationship Id="rId37" Type="http://customschemas.google.com/relationships/presentationmetadata" Target="metadata"/><Relationship Id="rId14" Type="http://schemas.openxmlformats.org/officeDocument/2006/relationships/slide" Target="slides/slide8.xml"/><Relationship Id="rId36" Type="http://schemas.openxmlformats.org/officeDocument/2006/relationships/font" Target="fonts/CenturyGothic-boldItalic.fntdata"/><Relationship Id="rId17" Type="http://schemas.openxmlformats.org/officeDocument/2006/relationships/font" Target="fonts/Raleway-regular.fntdata"/><Relationship Id="rId16" Type="http://schemas.openxmlformats.org/officeDocument/2006/relationships/slide" Target="slides/slide10.xml"/><Relationship Id="rId19" Type="http://schemas.openxmlformats.org/officeDocument/2006/relationships/font" Target="fonts/Raleway-italic.fntdata"/><Relationship Id="rId1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4884738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4884738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/>
              <a:t>‹#›</a:t>
            </a:fld>
            <a:endParaRPr sz="12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4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3" name="Google Shape;163;p5:notes"/>
          <p:cNvSpPr/>
          <p:nvPr>
            <p:ph idx="2" type="sldImg"/>
          </p:nvPr>
        </p:nvSpPr>
        <p:spPr>
          <a:xfrm>
            <a:off x="2857500" y="385763"/>
            <a:ext cx="3430588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0a2436b606_2_6:notes"/>
          <p:cNvSpPr txBox="1"/>
          <p:nvPr>
            <p:ph idx="1" type="body"/>
          </p:nvPr>
        </p:nvSpPr>
        <p:spPr>
          <a:xfrm>
            <a:off x="914400" y="2443163"/>
            <a:ext cx="7315200" cy="231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30a2436b606_2_6:notes"/>
          <p:cNvSpPr/>
          <p:nvPr>
            <p:ph idx="2" type="sldImg"/>
          </p:nvPr>
        </p:nvSpPr>
        <p:spPr>
          <a:xfrm>
            <a:off x="2857500" y="385763"/>
            <a:ext cx="34290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0abc9eba46_3_0:notes"/>
          <p:cNvSpPr/>
          <p:nvPr>
            <p:ph idx="2" type="sldImg"/>
          </p:nvPr>
        </p:nvSpPr>
        <p:spPr>
          <a:xfrm>
            <a:off x="2857500" y="385763"/>
            <a:ext cx="34290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0abc9eba46_3_0:notes"/>
          <p:cNvSpPr txBox="1"/>
          <p:nvPr>
            <p:ph idx="1" type="body"/>
          </p:nvPr>
        </p:nvSpPr>
        <p:spPr>
          <a:xfrm>
            <a:off x="914400" y="2443163"/>
            <a:ext cx="7315200" cy="231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30abc9eba46_3_0:notes"/>
          <p:cNvSpPr txBox="1"/>
          <p:nvPr>
            <p:ph idx="12" type="sldNum"/>
          </p:nvPr>
        </p:nvSpPr>
        <p:spPr>
          <a:xfrm>
            <a:off x="5180013" y="4884738"/>
            <a:ext cx="3962400" cy="257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6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/>
          <p:nvPr>
            <p:ph idx="1" type="body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8:notes"/>
          <p:cNvSpPr/>
          <p:nvPr>
            <p:ph idx="2" type="sldImg"/>
          </p:nvPr>
        </p:nvSpPr>
        <p:spPr>
          <a:xfrm>
            <a:off x="2857500" y="385763"/>
            <a:ext cx="3429000" cy="19288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title"/>
          </p:nvPr>
        </p:nvSpPr>
        <p:spPr>
          <a:xfrm>
            <a:off x="456817" y="1270143"/>
            <a:ext cx="4317364" cy="785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"/>
          <p:cNvSpPr txBox="1"/>
          <p:nvPr>
            <p:ph type="title"/>
          </p:nvPr>
        </p:nvSpPr>
        <p:spPr>
          <a:xfrm>
            <a:off x="456817" y="1270143"/>
            <a:ext cx="4317364" cy="785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" type="body"/>
          </p:nvPr>
        </p:nvSpPr>
        <p:spPr>
          <a:xfrm>
            <a:off x="413947" y="912100"/>
            <a:ext cx="7618095" cy="2943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5"/>
          <p:cNvSpPr txBox="1"/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" type="subTitle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/>
          <p:nvPr>
            <p:ph type="title"/>
          </p:nvPr>
        </p:nvSpPr>
        <p:spPr>
          <a:xfrm>
            <a:off x="456817" y="1270143"/>
            <a:ext cx="4317364" cy="785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" type="body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2" type="body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7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49" name="Google Shape;49;p14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5" name="Google Shape;55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56" name="Google Shape;56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" name="Google Shape;57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Ваш макет 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0" name="Google Shape;60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70" name="Google Shape;70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 and body 1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24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77" name="Google Shape;7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 and body 2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3" name="Google Shape;8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87" name="Google Shape;87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88" name="Google Shape;8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9" name="Google Shape;89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Relationship Id="rId3" Type="http://schemas.openxmlformats.org/officeDocument/2006/relationships/slideLayout" Target="../slideLayouts/slideLayout8.xml"/><Relationship Id="rId4" Type="http://schemas.openxmlformats.org/officeDocument/2006/relationships/slideLayout" Target="../slideLayouts/slideLayout9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456817" y="1270143"/>
            <a:ext cx="4317364" cy="785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413947" y="912100"/>
            <a:ext cx="7618095" cy="2943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Book Antiqua"/>
                <a:ea typeface="Book Antiqua"/>
                <a:cs typeface="Book Antiqua"/>
                <a:sym typeface="Book Antiqua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Book Antiqua"/>
                <a:ea typeface="Book Antiqua"/>
                <a:cs typeface="Book Antiqua"/>
                <a:sym typeface="Book Antiqua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Book Antiqua"/>
                <a:ea typeface="Book Antiqua"/>
                <a:cs typeface="Book Antiqua"/>
                <a:sym typeface="Book Antiqua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Book Antiqua"/>
                <a:ea typeface="Book Antiqua"/>
                <a:cs typeface="Book Antiqua"/>
                <a:sym typeface="Book Antiqua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Book Antiqua"/>
                <a:ea typeface="Book Antiqua"/>
                <a:cs typeface="Book Antiqua"/>
                <a:sym typeface="Book Antiqua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Book Antiqua"/>
                <a:ea typeface="Book Antiqua"/>
                <a:cs typeface="Book Antiqua"/>
                <a:sym typeface="Book Antiqua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Book Antiqua"/>
                <a:ea typeface="Book Antiqua"/>
                <a:cs typeface="Book Antiqua"/>
                <a:sym typeface="Book Antiqua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10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73025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73025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6" name="Google Shape;46;p13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3.png"/><Relationship Id="rId5" Type="http://schemas.openxmlformats.org/officeDocument/2006/relationships/image" Target="../media/image5.jpg"/><Relationship Id="rId6" Type="http://schemas.openxmlformats.org/officeDocument/2006/relationships/image" Target="../media/image13.png"/><Relationship Id="rId7" Type="http://schemas.openxmlformats.org/officeDocument/2006/relationships/image" Target="../media/image7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Relationship Id="rId4" Type="http://schemas.openxmlformats.org/officeDocument/2006/relationships/image" Target="../media/image10.jpg"/><Relationship Id="rId5" Type="http://schemas.openxmlformats.org/officeDocument/2006/relationships/image" Target="../media/image18.jpg"/><Relationship Id="rId6" Type="http://schemas.openxmlformats.org/officeDocument/2006/relationships/image" Target="../media/image19.jpg"/><Relationship Id="rId7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6"/>
            <a:ext cx="512348" cy="379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1" cy="37139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>
            <p:ph type="title"/>
          </p:nvPr>
        </p:nvSpPr>
        <p:spPr>
          <a:xfrm>
            <a:off x="456817" y="1270143"/>
            <a:ext cx="4317300" cy="20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650">
            <a:spAutoFit/>
          </a:bodyPr>
          <a:lstStyle/>
          <a:p>
            <a:pPr indent="0" lvl="0" marL="8509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Raleway"/>
                <a:ea typeface="Raleway"/>
                <a:cs typeface="Raleway"/>
                <a:sym typeface="Raleway"/>
              </a:rPr>
              <a:t>Натуральные записки </a:t>
            </a:r>
            <a:endParaRPr sz="4400">
              <a:latin typeface="Raleway"/>
              <a:ea typeface="Raleway"/>
              <a:cs typeface="Raleway"/>
              <a:sym typeface="Raleway"/>
            </a:endParaRPr>
          </a:p>
          <a:p>
            <a:pPr indent="0" lvl="0" marL="8509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97" name="Google Shape;97;p1"/>
          <p:cNvGrpSpPr/>
          <p:nvPr/>
        </p:nvGrpSpPr>
        <p:grpSpPr>
          <a:xfrm>
            <a:off x="5224146" y="159"/>
            <a:ext cx="3920014" cy="5143659"/>
            <a:chOff x="5224605" y="0"/>
            <a:chExt cx="3920014" cy="5143659"/>
          </a:xfrm>
        </p:grpSpPr>
        <p:pic>
          <p:nvPicPr>
            <p:cNvPr id="98" name="Google Shape;98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224605" y="669600"/>
              <a:ext cx="2832753" cy="44738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"/>
            <p:cNvSpPr/>
            <p:nvPr/>
          </p:nvSpPr>
          <p:spPr>
            <a:xfrm>
              <a:off x="5224661" y="0"/>
              <a:ext cx="2832735" cy="1099185"/>
            </a:xfrm>
            <a:custGeom>
              <a:rect b="b" l="l" r="r" t="t"/>
              <a:pathLst>
                <a:path extrusionOk="0" h="1099185" w="2832734">
                  <a:moveTo>
                    <a:pt x="2832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2832599" y="0"/>
                  </a:lnTo>
                  <a:lnTo>
                    <a:pt x="2832599" y="10985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8057357" y="1098450"/>
              <a:ext cx="1087120" cy="2379345"/>
            </a:xfrm>
            <a:custGeom>
              <a:rect b="b" l="l" r="r" t="t"/>
              <a:pathLst>
                <a:path extrusionOk="0" h="2379345" w="1087120">
                  <a:moveTo>
                    <a:pt x="1086599" y="2378999"/>
                  </a:moveTo>
                  <a:lnTo>
                    <a:pt x="0" y="23789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2378999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8057357" y="3469799"/>
              <a:ext cx="1087120" cy="1673860"/>
            </a:xfrm>
            <a:custGeom>
              <a:rect b="b" l="l" r="r" t="t"/>
              <a:pathLst>
                <a:path extrusionOk="0" h="1673860" w="1087120">
                  <a:moveTo>
                    <a:pt x="1086599" y="1673699"/>
                  </a:moveTo>
                  <a:lnTo>
                    <a:pt x="0" y="16736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6736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8057499" y="0"/>
              <a:ext cx="1087120" cy="1099185"/>
            </a:xfrm>
            <a:custGeom>
              <a:rect b="b" l="l" r="r" t="t"/>
              <a:pathLst>
                <a:path extrusionOk="0" h="1099185" w="1087120">
                  <a:moveTo>
                    <a:pt x="1086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098599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03" name="Google Shape;103;p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222402" y="252469"/>
              <a:ext cx="756787" cy="593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683575" y="252487"/>
              <a:ext cx="1749888" cy="59367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5" name="Google Shape;105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4" cy="89567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/>
        </p:nvSpPr>
        <p:spPr>
          <a:xfrm>
            <a:off x="837850" y="2839400"/>
            <a:ext cx="37470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chemeClr val="dk1"/>
                </a:solidFill>
              </a:rPr>
              <a:t>Субстрат из переработанной бумаги для выращивания микрозелени и других небольших растений 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FAB4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2" name="Google Shape;112;p2"/>
          <p:cNvSpPr/>
          <p:nvPr/>
        </p:nvSpPr>
        <p:spPr>
          <a:xfrm>
            <a:off x="7229231" y="0"/>
            <a:ext cx="1914525" cy="370205"/>
          </a:xfrm>
          <a:custGeom>
            <a:rect b="b" l="l" r="r" t="t"/>
            <a:pathLst>
              <a:path extrusionOk="0" h="370205" w="1914525">
                <a:moveTo>
                  <a:pt x="1913999" y="369599"/>
                </a:moveTo>
                <a:lnTo>
                  <a:pt x="0" y="369599"/>
                </a:lnTo>
                <a:lnTo>
                  <a:pt x="0" y="0"/>
                </a:lnTo>
                <a:lnTo>
                  <a:pt x="1913999" y="0"/>
                </a:lnTo>
                <a:lnTo>
                  <a:pt x="1913999" y="369599"/>
                </a:lnTo>
                <a:close/>
              </a:path>
            </a:pathLst>
          </a:custGeom>
          <a:solidFill>
            <a:srgbClr val="FCAE1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3" name="Google Shape;113;p2"/>
          <p:cNvSpPr/>
          <p:nvPr/>
        </p:nvSpPr>
        <p:spPr>
          <a:xfrm>
            <a:off x="7494443" y="3461531"/>
            <a:ext cx="1649095" cy="1682114"/>
          </a:xfrm>
          <a:custGeom>
            <a:rect b="b" l="l" r="r" t="t"/>
            <a:pathLst>
              <a:path extrusionOk="0" h="1682114" w="1649095">
                <a:moveTo>
                  <a:pt x="0" y="0"/>
                </a:moveTo>
                <a:lnTo>
                  <a:pt x="1648499" y="0"/>
                </a:lnTo>
                <a:lnTo>
                  <a:pt x="1648499" y="1681967"/>
                </a:lnTo>
                <a:lnTo>
                  <a:pt x="0" y="1681967"/>
                </a:lnTo>
                <a:lnTo>
                  <a:pt x="0" y="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14" name="Google Shape;114;p2"/>
          <p:cNvGrpSpPr/>
          <p:nvPr/>
        </p:nvGrpSpPr>
        <p:grpSpPr>
          <a:xfrm>
            <a:off x="7494443" y="321818"/>
            <a:ext cx="1649095" cy="3140249"/>
            <a:chOff x="7494443" y="321818"/>
            <a:chExt cx="1649095" cy="3140249"/>
          </a:xfrm>
        </p:grpSpPr>
        <p:sp>
          <p:nvSpPr>
            <p:cNvPr id="115" name="Google Shape;115;p2"/>
            <p:cNvSpPr/>
            <p:nvPr/>
          </p:nvSpPr>
          <p:spPr>
            <a:xfrm>
              <a:off x="7494443" y="321818"/>
              <a:ext cx="1649095" cy="1570355"/>
            </a:xfrm>
            <a:custGeom>
              <a:rect b="b" l="l" r="r" t="t"/>
              <a:pathLst>
                <a:path extrusionOk="0" h="1570355" w="1649095">
                  <a:moveTo>
                    <a:pt x="1648499" y="1569899"/>
                  </a:moveTo>
                  <a:lnTo>
                    <a:pt x="0" y="1569899"/>
                  </a:lnTo>
                  <a:lnTo>
                    <a:pt x="0" y="0"/>
                  </a:lnTo>
                  <a:lnTo>
                    <a:pt x="1648499" y="0"/>
                  </a:lnTo>
                  <a:lnTo>
                    <a:pt x="1648499" y="15698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494443" y="1891712"/>
              <a:ext cx="1649095" cy="1570355"/>
            </a:xfrm>
            <a:custGeom>
              <a:rect b="b" l="l" r="r" t="t"/>
              <a:pathLst>
                <a:path extrusionOk="0" h="1570354" w="1649095">
                  <a:moveTo>
                    <a:pt x="1648499" y="1569899"/>
                  </a:moveTo>
                  <a:lnTo>
                    <a:pt x="0" y="1569899"/>
                  </a:lnTo>
                  <a:lnTo>
                    <a:pt x="0" y="0"/>
                  </a:lnTo>
                  <a:lnTo>
                    <a:pt x="1648499" y="0"/>
                  </a:lnTo>
                  <a:lnTo>
                    <a:pt x="1648499" y="1569899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4" cy="869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4" cy="86941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"/>
          <p:cNvSpPr/>
          <p:nvPr/>
        </p:nvSpPr>
        <p:spPr>
          <a:xfrm>
            <a:off x="7229231" y="309843"/>
            <a:ext cx="266065" cy="4833620"/>
          </a:xfrm>
          <a:custGeom>
            <a:rect b="b" l="l" r="r" t="t"/>
            <a:pathLst>
              <a:path extrusionOk="0" h="4833620" w="266065">
                <a:moveTo>
                  <a:pt x="265499" y="4833600"/>
                </a:moveTo>
                <a:lnTo>
                  <a:pt x="0" y="4833600"/>
                </a:lnTo>
                <a:lnTo>
                  <a:pt x="0" y="0"/>
                </a:lnTo>
                <a:lnTo>
                  <a:pt x="265499" y="0"/>
                </a:lnTo>
                <a:lnTo>
                  <a:pt x="265499" y="4833600"/>
                </a:lnTo>
                <a:close/>
              </a:path>
            </a:pathLst>
          </a:custGeom>
          <a:solidFill>
            <a:srgbClr val="4285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0" name="Google Shape;120;p2"/>
          <p:cNvSpPr txBox="1"/>
          <p:nvPr/>
        </p:nvSpPr>
        <p:spPr>
          <a:xfrm>
            <a:off x="617825" y="1659750"/>
            <a:ext cx="6050100" cy="23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67183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32C40"/>
                </a:solidFill>
                <a:latin typeface="Book Antiqua"/>
                <a:ea typeface="Book Antiqua"/>
                <a:cs typeface="Book Antiqua"/>
                <a:sym typeface="Book Antiqua"/>
              </a:rPr>
              <a:t>	</a:t>
            </a:r>
            <a:r>
              <a:rPr lang="ru-RU" sz="145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Большой объем твердых отходов, которые нагружают систему управления отходами и увеличивают риск загрязнения окружающей среды. Поэтому мы создаем субстрат из переработанной </a:t>
            </a: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бумаги для выращивания </a:t>
            </a:r>
            <a:r>
              <a:rPr lang="ru-RU" sz="145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растений на подоконнике. 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2700" marR="67183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5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Такой продукт не только отвечает на запросы рынка, но и способствует устойчивому развитию, повышая осознанность потребителей о важности экологии и здорового образа жизни.</a:t>
            </a:r>
            <a:endParaRPr sz="1700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1" name="Google Shape;121;p2"/>
          <p:cNvSpPr txBox="1"/>
          <p:nvPr>
            <p:ph type="title"/>
          </p:nvPr>
        </p:nvSpPr>
        <p:spPr>
          <a:xfrm>
            <a:off x="519750" y="926950"/>
            <a:ext cx="63912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Raleway"/>
                <a:ea typeface="Raleway"/>
                <a:cs typeface="Raleway"/>
                <a:sym typeface="Raleway"/>
              </a:rPr>
              <a:t>АКТУАЛЬНОСТЬ ПРОЕКТА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22" name="Google Shape;122;p2"/>
          <p:cNvGrpSpPr/>
          <p:nvPr/>
        </p:nvGrpSpPr>
        <p:grpSpPr>
          <a:xfrm>
            <a:off x="0" y="681924"/>
            <a:ext cx="4728876" cy="97790"/>
            <a:chOff x="0" y="681924"/>
            <a:chExt cx="4728876" cy="97790"/>
          </a:xfrm>
        </p:grpSpPr>
        <p:sp>
          <p:nvSpPr>
            <p:cNvPr id="123" name="Google Shape;123;p2"/>
            <p:cNvSpPr/>
            <p:nvPr/>
          </p:nvSpPr>
          <p:spPr>
            <a:xfrm>
              <a:off x="0" y="681924"/>
              <a:ext cx="606425" cy="97790"/>
            </a:xfrm>
            <a:custGeom>
              <a:rect b="b" l="l" r="r" t="t"/>
              <a:pathLst>
                <a:path extrusionOk="0" h="97790" w="606425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606286" y="681924"/>
              <a:ext cx="606425" cy="97790"/>
            </a:xfrm>
            <a:custGeom>
              <a:rect b="b" l="l" r="r" t="t"/>
              <a:pathLst>
                <a:path extrusionOk="0" h="97790" w="606425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9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212573" y="681924"/>
              <a:ext cx="577850" cy="97790"/>
            </a:xfrm>
            <a:custGeom>
              <a:rect b="b" l="l" r="r" t="t"/>
              <a:pathLst>
                <a:path extrusionOk="0" h="97790" w="577850">
                  <a:moveTo>
                    <a:pt x="0" y="97199"/>
                  </a:moveTo>
                  <a:lnTo>
                    <a:pt x="577660" y="97199"/>
                  </a:lnTo>
                  <a:lnTo>
                    <a:pt x="577660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1790234" y="681924"/>
              <a:ext cx="606425" cy="97790"/>
            </a:xfrm>
            <a:custGeom>
              <a:rect b="b" l="l" r="r" t="t"/>
              <a:pathLst>
                <a:path extrusionOk="0" h="97790" w="606425">
                  <a:moveTo>
                    <a:pt x="0" y="97199"/>
                  </a:moveTo>
                  <a:lnTo>
                    <a:pt x="606286" y="97199"/>
                  </a:lnTo>
                  <a:lnTo>
                    <a:pt x="606286" y="0"/>
                  </a:lnTo>
                  <a:lnTo>
                    <a:pt x="0" y="0"/>
                  </a:lnTo>
                  <a:lnTo>
                    <a:pt x="0" y="971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396521" y="681924"/>
              <a:ext cx="2332355" cy="97790"/>
            </a:xfrm>
            <a:custGeom>
              <a:rect b="b" l="l" r="r" t="t"/>
              <a:pathLst>
                <a:path extrusionOk="0" h="97790" w="2332354">
                  <a:moveTo>
                    <a:pt x="2331782" y="97199"/>
                  </a:moveTo>
                  <a:lnTo>
                    <a:pt x="0" y="97199"/>
                  </a:lnTo>
                  <a:lnTo>
                    <a:pt x="0" y="0"/>
                  </a:lnTo>
                  <a:lnTo>
                    <a:pt x="2331782" y="0"/>
                  </a:lnTo>
                  <a:lnTo>
                    <a:pt x="2331782" y="97199"/>
                  </a:lnTo>
                  <a:close/>
                </a:path>
              </a:pathLst>
            </a:custGeom>
            <a:solidFill>
              <a:srgbClr val="B5D8E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28" name="Google Shape;128;p2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"/>
          <p:cNvSpPr txBox="1"/>
          <p:nvPr>
            <p:ph type="title"/>
          </p:nvPr>
        </p:nvSpPr>
        <p:spPr>
          <a:xfrm>
            <a:off x="1169931" y="310822"/>
            <a:ext cx="7467900" cy="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15375">
            <a:spAutoFit/>
          </a:bodyPr>
          <a:lstStyle/>
          <a:p>
            <a:pPr indent="0" lvl="0" marL="5651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Raleway"/>
                <a:ea typeface="Raleway"/>
                <a:cs typeface="Raleway"/>
                <a:sym typeface="Raleway"/>
              </a:rPr>
              <a:t>ЦЕЛЕВАЯ АУДИТОРИЯ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267430" y="1678100"/>
            <a:ext cx="7681500" cy="19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5080" rtl="0" algn="l">
              <a:lnSpc>
                <a:spcPct val="114999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5080" rtl="0" algn="l">
              <a:lnSpc>
                <a:spcPct val="114999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  <a:highlight>
                  <a:schemeClr val="lt1"/>
                </a:highlight>
              </a:rPr>
              <a:t>Люди, которые интересуются садоводством и выращиванием растений, особенно в условиях ограниченного пространства.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-RU" sz="1600">
                <a:solidFill>
                  <a:schemeClr val="dk1"/>
                </a:solidFill>
              </a:rPr>
              <a:t>Люди, заботящиеся об окружающей среде. Это могут быть как активисты, так и просто люди, которые хотят внести свой вклад в сохранение природы. 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5080" rtl="0" algn="l">
              <a:lnSpc>
                <a:spcPct val="114999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5" name="Google Shape;135;p3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49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36" name="Google Shape;136;p3"/>
          <p:cNvGrpSpPr/>
          <p:nvPr/>
        </p:nvGrpSpPr>
        <p:grpSpPr>
          <a:xfrm>
            <a:off x="456817" y="582319"/>
            <a:ext cx="688340" cy="688340"/>
            <a:chOff x="456817" y="582319"/>
            <a:chExt cx="688340" cy="688340"/>
          </a:xfrm>
        </p:grpSpPr>
        <p:sp>
          <p:nvSpPr>
            <p:cNvPr id="137" name="Google Shape;137;p3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38" name="Google Shape;138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30" y="656240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9" name="Google Shape;139;p3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40" name="Google Shape;140;p3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44" name="Google Shape;144;p3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"/>
          <p:cNvSpPr txBox="1"/>
          <p:nvPr>
            <p:ph type="title"/>
          </p:nvPr>
        </p:nvSpPr>
        <p:spPr>
          <a:xfrm>
            <a:off x="1219200" y="197548"/>
            <a:ext cx="4317300" cy="8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8225">
            <a:spAutoFit/>
          </a:bodyPr>
          <a:lstStyle/>
          <a:p>
            <a:pPr indent="0" lvl="0" marL="5651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51" name="Google Shape;151;p4"/>
          <p:cNvGrpSpPr/>
          <p:nvPr/>
        </p:nvGrpSpPr>
        <p:grpSpPr>
          <a:xfrm>
            <a:off x="530867" y="385819"/>
            <a:ext cx="688340" cy="688340"/>
            <a:chOff x="456817" y="582319"/>
            <a:chExt cx="688340" cy="688340"/>
          </a:xfrm>
        </p:grpSpPr>
        <p:sp>
          <p:nvSpPr>
            <p:cNvPr id="152" name="Google Shape;152;p4"/>
            <p:cNvSpPr/>
            <p:nvPr/>
          </p:nvSpPr>
          <p:spPr>
            <a:xfrm>
              <a:off x="456817" y="582319"/>
              <a:ext cx="688340" cy="688340"/>
            </a:xfrm>
            <a:custGeom>
              <a:rect b="b" l="l" r="r" t="t"/>
              <a:pathLst>
                <a:path extrusionOk="0" h="688340" w="68834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53" name="Google Shape;153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0725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4" name="Google Shape;154;p4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55" name="Google Shape;155;p4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59" name="Google Shape;159;p4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0" name="Google Shape;160;p4"/>
          <p:cNvSpPr txBox="1"/>
          <p:nvPr/>
        </p:nvSpPr>
        <p:spPr>
          <a:xfrm>
            <a:off x="482396" y="1406800"/>
            <a:ext cx="7698900" cy="23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Raleway"/>
                <a:ea typeface="Raleway"/>
                <a:cs typeface="Raleway"/>
                <a:sym typeface="Raleway"/>
              </a:rPr>
              <a:t>Наша целевая аудитория сталкивается со </a:t>
            </a:r>
            <a:r>
              <a:rPr lang="ru-RU" sz="1600">
                <a:latin typeface="Raleway"/>
                <a:ea typeface="Raleway"/>
                <a:cs typeface="Raleway"/>
                <a:sym typeface="Raleway"/>
              </a:rPr>
              <a:t>следующими</a:t>
            </a:r>
            <a:r>
              <a:rPr lang="ru-RU" sz="1600">
                <a:latin typeface="Raleway"/>
                <a:ea typeface="Raleway"/>
                <a:cs typeface="Raleway"/>
                <a:sym typeface="Raleway"/>
              </a:rPr>
              <a:t> сложностями: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-215900" lvl="0" marL="28575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9933FF"/>
              </a:buClr>
              <a:buSzPts val="1600"/>
              <a:buFont typeface="Raleway"/>
              <a:buChar char="•"/>
            </a:pPr>
            <a:r>
              <a:rPr lang="ru-RU" sz="1600">
                <a:latin typeface="Raleway"/>
                <a:ea typeface="Raleway"/>
                <a:cs typeface="Raleway"/>
                <a:sym typeface="Raleway"/>
              </a:rPr>
              <a:t>При использовании субстрата в виде туалетной бумаги и бумажных полотенец, растения плохо прорастают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-215900" lvl="0" marL="28575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Char char="•"/>
            </a:pPr>
            <a:r>
              <a:rPr lang="ru-RU" sz="1600">
                <a:latin typeface="Raleway"/>
                <a:ea typeface="Raleway"/>
                <a:cs typeface="Raleway"/>
                <a:sym typeface="Raleway"/>
              </a:rPr>
              <a:t>Покупка специальных субстратов увеличивает количество отходов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-215900" lvl="0" marL="28575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Char char="•"/>
            </a:pPr>
            <a:r>
              <a:rPr lang="ru-RU" sz="1600">
                <a:latin typeface="Raleway"/>
                <a:ea typeface="Raleway"/>
                <a:cs typeface="Raleway"/>
                <a:sym typeface="Raleway"/>
              </a:rPr>
              <a:t>Почва в субстрате приводит к загрязнению в доме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-215900" lvl="0" marL="28575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Char char="•"/>
            </a:pPr>
            <a:r>
              <a:rPr lang="ru-RU" sz="1600">
                <a:latin typeface="Raleway"/>
                <a:ea typeface="Raleway"/>
                <a:cs typeface="Raleway"/>
                <a:sym typeface="Raleway"/>
              </a:rPr>
              <a:t>Обычные субстраты занимают много пространства в доме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-215900" lvl="0" marL="28575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Char char="•"/>
            </a:pPr>
            <a:r>
              <a:rPr lang="ru-RU" sz="1600">
                <a:latin typeface="Raleway"/>
                <a:ea typeface="Raleway"/>
                <a:cs typeface="Raleway"/>
                <a:sym typeface="Raleway"/>
              </a:rPr>
              <a:t>Несбалансированное содержание минеральных веществ и миркоэлементов в субстрате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"/>
          <p:cNvSpPr txBox="1"/>
          <p:nvPr>
            <p:ph type="title"/>
          </p:nvPr>
        </p:nvSpPr>
        <p:spPr>
          <a:xfrm>
            <a:off x="1371600" y="578284"/>
            <a:ext cx="46557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 sz="4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РЕШЕНИЕ</a:t>
            </a:r>
            <a:endParaRPr b="1" sz="4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6" name="Google Shape;166;p5"/>
          <p:cNvSpPr txBox="1"/>
          <p:nvPr>
            <p:ph idx="1" type="body"/>
          </p:nvPr>
        </p:nvSpPr>
        <p:spPr>
          <a:xfrm>
            <a:off x="457200" y="1842525"/>
            <a:ext cx="79932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600">
                <a:solidFill>
                  <a:srgbClr val="132C40"/>
                </a:solidFill>
              </a:rPr>
              <a:t>Мы изготавливаем субстрат который нам позволит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sz="13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sz="13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sz="13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sz="13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sz="13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4" name="Google Shape;17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0a2436b606_2_6"/>
          <p:cNvSpPr txBox="1"/>
          <p:nvPr>
            <p:ph type="title"/>
          </p:nvPr>
        </p:nvSpPr>
        <p:spPr>
          <a:xfrm>
            <a:off x="529842" y="344866"/>
            <a:ext cx="76236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Raleway"/>
                <a:ea typeface="Raleway"/>
                <a:cs typeface="Raleway"/>
                <a:sym typeface="Raleway"/>
              </a:rPr>
              <a:t>КОМАНДА СТАРТАПА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0" name="Google Shape;180;g30a2436b606_2_6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81" name="Google Shape;181;g30a2436b606_2_6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182" name="Google Shape;182;g30a2436b606_2_6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" name="Google Shape;183;g30a2436b606_2_6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" name="Google Shape;184;g30a2436b606_2_6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" name="Google Shape;185;g30a2436b606_2_6"/>
            <p:cNvSpPr/>
            <p:nvPr/>
          </p:nvSpPr>
          <p:spPr>
            <a:xfrm>
              <a:off x="8788179" y="3248117"/>
              <a:ext cx="354965" cy="1085214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86" name="Google Shape;186;g30a2436b606_2_6"/>
          <p:cNvSpPr txBox="1"/>
          <p:nvPr>
            <p:ph idx="12" type="sldNum"/>
          </p:nvPr>
        </p:nvSpPr>
        <p:spPr>
          <a:xfrm>
            <a:off x="89615" y="4882075"/>
            <a:ext cx="2304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87" name="Google Shape;187;g30a2436b606_2_6"/>
          <p:cNvPicPr preferRelativeResize="0"/>
          <p:nvPr/>
        </p:nvPicPr>
        <p:blipFill rotWithShape="1">
          <a:blip r:embed="rId3">
            <a:alphaModFix/>
          </a:blip>
          <a:srcRect b="0" l="4810" r="18467" t="0"/>
          <a:stretch/>
        </p:blipFill>
        <p:spPr>
          <a:xfrm>
            <a:off x="456650" y="1020350"/>
            <a:ext cx="1500349" cy="1955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30a2436b606_2_6"/>
          <p:cNvPicPr preferRelativeResize="0"/>
          <p:nvPr/>
        </p:nvPicPr>
        <p:blipFill rotWithShape="1">
          <a:blip r:embed="rId4">
            <a:alphaModFix/>
          </a:blip>
          <a:srcRect b="0" l="10924" r="9855" t="0"/>
          <a:stretch/>
        </p:blipFill>
        <p:spPr>
          <a:xfrm>
            <a:off x="5485925" y="3022863"/>
            <a:ext cx="1500349" cy="189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0a2436b606_2_6"/>
          <p:cNvPicPr preferRelativeResize="0"/>
          <p:nvPr/>
        </p:nvPicPr>
        <p:blipFill rotWithShape="1">
          <a:blip r:embed="rId5">
            <a:alphaModFix/>
          </a:blip>
          <a:srcRect b="0" l="0" r="0" t="15081"/>
          <a:stretch/>
        </p:blipFill>
        <p:spPr>
          <a:xfrm>
            <a:off x="3763663" y="1410375"/>
            <a:ext cx="1642618" cy="1859876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30a2436b606_2_6"/>
          <p:cNvSpPr txBox="1"/>
          <p:nvPr/>
        </p:nvSpPr>
        <p:spPr>
          <a:xfrm>
            <a:off x="456650" y="3022875"/>
            <a:ext cx="1396800" cy="8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857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ЛИДЕР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Сушкова К. В</a:t>
            </a: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91" name="Google Shape;191;g30a2436b606_2_6"/>
          <p:cNvSpPr txBox="1"/>
          <p:nvPr/>
        </p:nvSpPr>
        <p:spPr>
          <a:xfrm>
            <a:off x="3654750" y="3212500"/>
            <a:ext cx="18345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8572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ФИНАНСИСТ </a:t>
            </a:r>
            <a:endParaRPr b="1"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Чемринская А.А.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g30a2436b606_2_6"/>
          <p:cNvSpPr txBox="1"/>
          <p:nvPr/>
        </p:nvSpPr>
        <p:spPr>
          <a:xfrm>
            <a:off x="6863500" y="3542900"/>
            <a:ext cx="18345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8572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МАРКЕТОЛОГ </a:t>
            </a:r>
            <a:endParaRPr b="1" sz="15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Дарниченко К.А.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3" name="Google Shape;193;g30a2436b606_2_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33654" y="1020162"/>
            <a:ext cx="1690049" cy="1859876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30a2436b606_2_6"/>
          <p:cNvSpPr txBox="1"/>
          <p:nvPr/>
        </p:nvSpPr>
        <p:spPr>
          <a:xfrm>
            <a:off x="7059025" y="1538363"/>
            <a:ext cx="1834500" cy="9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857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ИНЖЕНЕР ПРОЕКТА</a:t>
            </a:r>
            <a:endParaRPr b="1"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Закиров Р. Р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5" name="Google Shape;195;g30a2436b606_2_6"/>
          <p:cNvPicPr preferRelativeResize="0"/>
          <p:nvPr/>
        </p:nvPicPr>
        <p:blipFill rotWithShape="1">
          <a:blip r:embed="rId7">
            <a:alphaModFix/>
          </a:blip>
          <a:srcRect b="10442" l="16429" r="0" t="0"/>
          <a:stretch/>
        </p:blipFill>
        <p:spPr>
          <a:xfrm>
            <a:off x="1993975" y="2500424"/>
            <a:ext cx="1690049" cy="177866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30a2436b606_2_6"/>
          <p:cNvSpPr txBox="1"/>
          <p:nvPr/>
        </p:nvSpPr>
        <p:spPr>
          <a:xfrm>
            <a:off x="1644175" y="4192275"/>
            <a:ext cx="23208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8572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КОММУНИКАТОР 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Афонина А. А</a:t>
            </a:r>
            <a:endParaRPr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0abc9eba46_3_0"/>
          <p:cNvSpPr txBox="1"/>
          <p:nvPr>
            <p:ph type="title"/>
          </p:nvPr>
        </p:nvSpPr>
        <p:spPr>
          <a:xfrm>
            <a:off x="456817" y="1270143"/>
            <a:ext cx="43173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0abc9eba46_3_0"/>
          <p:cNvSpPr txBox="1"/>
          <p:nvPr>
            <p:ph idx="1" type="body"/>
          </p:nvPr>
        </p:nvSpPr>
        <p:spPr>
          <a:xfrm>
            <a:off x="413947" y="912100"/>
            <a:ext cx="76182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09" name="Google Shape;209;p7"/>
          <p:cNvSpPr txBox="1"/>
          <p:nvPr/>
        </p:nvSpPr>
        <p:spPr>
          <a:xfrm>
            <a:off x="401950" y="1606699"/>
            <a:ext cx="7683600" cy="25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0000">
            <a:spAutoFit/>
          </a:bodyPr>
          <a:lstStyle/>
          <a:p>
            <a:pPr indent="0" lvl="0" marL="1270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Конкурентами проекта «Эко-блокнот» могут быть компании, которые также производят товары из переработанных материалов. Например: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88900" lvl="0" marL="184150" rtl="0" algn="l">
              <a:lnSpc>
                <a:spcPct val="114000"/>
              </a:lnSpc>
              <a:spcBef>
                <a:spcPts val="315"/>
              </a:spcBef>
              <a:spcAft>
                <a:spcPts val="0"/>
              </a:spcAft>
              <a:buClr>
                <a:srgbClr val="6600CC"/>
              </a:buClr>
              <a:buSzPts val="1400"/>
              <a:buFont typeface="Raleway"/>
              <a:buChar char="•"/>
            </a:pPr>
            <a:r>
              <a:rPr lang="ru-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Компании, выпускающие канцелярские товары из вторичного сырья. Это могут быть блокноты, тетради, папки и другие изделия.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88900" lvl="0" marL="184150" rtl="0" algn="l">
              <a:lnSpc>
                <a:spcPct val="114000"/>
              </a:lnSpc>
              <a:spcBef>
                <a:spcPts val="315"/>
              </a:spcBef>
              <a:spcAft>
                <a:spcPts val="0"/>
              </a:spcAft>
              <a:buClr>
                <a:srgbClr val="6600CC"/>
              </a:buClr>
              <a:buSzPts val="1400"/>
              <a:buFont typeface="Raleway"/>
              <a:buChar char="•"/>
            </a:pPr>
            <a:r>
              <a:rPr lang="ru-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Организации, занимающиеся переработкой отходов и производством товаров из вторсырья. Они могут продавать свою продукцию напрямую или через интернет-магазины.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88900" lvl="0" marL="184150" rtl="0" algn="l">
              <a:lnSpc>
                <a:spcPct val="114000"/>
              </a:lnSpc>
              <a:spcBef>
                <a:spcPts val="315"/>
              </a:spcBef>
              <a:spcAft>
                <a:spcPts val="0"/>
              </a:spcAft>
              <a:buClr>
                <a:srgbClr val="6600CC"/>
              </a:buClr>
              <a:buSzPts val="1400"/>
              <a:buFont typeface="Raleway"/>
              <a:buChar char="•"/>
            </a:pPr>
            <a:r>
              <a:rPr lang="ru-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Экологические стартапы, предлагающие товары с заботой об окружающей среде. Такие проекты могут конкурировать с «Эко-блокнотом» по цене и ассортименту продукции.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7"/>
          <p:cNvSpPr txBox="1"/>
          <p:nvPr>
            <p:ph type="title"/>
          </p:nvPr>
        </p:nvSpPr>
        <p:spPr>
          <a:xfrm>
            <a:off x="457200" y="317550"/>
            <a:ext cx="4191300" cy="468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6975">
            <a:spAutoFit/>
          </a:bodyPr>
          <a:lstStyle/>
          <a:p>
            <a:pPr indent="0" lvl="0" marL="5651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КОНКУРЕНТЫ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11" name="Google Shape;211;p7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12" name="Google Shape;212;p7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16" name="Google Shape;216;p7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"/>
          <p:cNvSpPr txBox="1"/>
          <p:nvPr>
            <p:ph type="title"/>
          </p:nvPr>
        </p:nvSpPr>
        <p:spPr>
          <a:xfrm>
            <a:off x="457200" y="248073"/>
            <a:ext cx="79815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Raleway"/>
                <a:ea typeface="Raleway"/>
                <a:cs typeface="Raleway"/>
                <a:sym typeface="Raleway"/>
              </a:rPr>
              <a:t>ЦЕННОСТЬ, ЦЕННОСТНОЕ ПРЕДЛОЖЕНИЕ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6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23" name="Google Shape;223;p6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4" name="Google Shape;224;p6"/>
          <p:cNvSpPr txBox="1"/>
          <p:nvPr/>
        </p:nvSpPr>
        <p:spPr>
          <a:xfrm>
            <a:off x="609600" y="1733550"/>
            <a:ext cx="8229600" cy="3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Raleway"/>
                <a:ea typeface="Raleway"/>
                <a:cs typeface="Raleway"/>
                <a:sym typeface="Raleway"/>
              </a:rPr>
              <a:t>Наш проект «Натуральные записки», </a:t>
            </a:r>
            <a:r>
              <a:rPr lang="ru-RU">
                <a:latin typeface="Raleway"/>
                <a:ea typeface="Raleway"/>
                <a:cs typeface="Raleway"/>
                <a:sym typeface="Raleway"/>
              </a:rPr>
              <a:t>Наше ценностное предложение проекта создания блокнота из переработанной бумаги с функцией субстрата для микрозелени заключается в следующем: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Raleway"/>
                <a:ea typeface="Raleway"/>
                <a:cs typeface="Raleway"/>
                <a:sym typeface="Raleway"/>
              </a:rPr>
              <a:t>-Экологическая устойчивость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ru-RU">
                <a:latin typeface="Raleway"/>
                <a:ea typeface="Raleway"/>
                <a:cs typeface="Raleway"/>
                <a:sym typeface="Raleway"/>
              </a:rPr>
              <a:t>Многофункциональность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ru-RU">
                <a:latin typeface="Raleway"/>
                <a:ea typeface="Raleway"/>
                <a:cs typeface="Raleway"/>
                <a:sym typeface="Raleway"/>
              </a:rPr>
              <a:t>Здоровье и благополучие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ru-RU">
                <a:latin typeface="Raleway"/>
                <a:ea typeface="Raleway"/>
                <a:cs typeface="Raleway"/>
                <a:sym typeface="Raleway"/>
              </a:rPr>
              <a:t>Креативность и вдохновение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Raleway"/>
                <a:ea typeface="Raleway"/>
                <a:cs typeface="Raleway"/>
                <a:sym typeface="Raleway"/>
              </a:rPr>
              <a:t>Наша цель – предложить не просто блокнот, а целостное решение для тех, кто заботится об экологии, своем здоровье и хочет вдохновляться новым опытом.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"/>
          <p:cNvSpPr txBox="1"/>
          <p:nvPr/>
        </p:nvSpPr>
        <p:spPr>
          <a:xfrm>
            <a:off x="561968" y="2412485"/>
            <a:ext cx="4366800" cy="18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БИЗНЕС-МОДЕЛЬ </a:t>
            </a:r>
            <a:r>
              <a:rPr lang="ru-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269875" lvl="0" marL="3232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>
                <a:latin typeface="Raleway"/>
                <a:ea typeface="Raleway"/>
                <a:cs typeface="Raleway"/>
                <a:sym typeface="Raleway"/>
              </a:rPr>
              <a:t>Мы будем делать приложение/товар и т.д.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269875" lvl="0" marL="323215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>
                <a:latin typeface="Raleway"/>
                <a:ea typeface="Raleway"/>
                <a:cs typeface="Raleway"/>
                <a:sym typeface="Raleway"/>
              </a:rPr>
              <a:t>Это будет стоить ХХ рублей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269875" lvl="0" marL="323215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>
                <a:latin typeface="Raleway"/>
                <a:ea typeface="Raleway"/>
                <a:cs typeface="Raleway"/>
                <a:sym typeface="Raleway"/>
              </a:rPr>
              <a:t>У нас будут покупать вот это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269875" lvl="0" marL="323215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>
                <a:latin typeface="Raleway"/>
                <a:ea typeface="Raleway"/>
                <a:cs typeface="Raleway"/>
                <a:sym typeface="Raleway"/>
              </a:rPr>
              <a:t>Бизнес-модель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269875" lvl="0" marL="323215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sz="1200">
                <a:latin typeface="Raleway"/>
                <a:ea typeface="Raleway"/>
                <a:cs typeface="Raleway"/>
                <a:sym typeface="Raleway"/>
              </a:rPr>
              <a:t>Дополнительно мы можем зарабатывать на…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0" y="4774003"/>
            <a:ext cx="401955" cy="369570"/>
          </a:xfrm>
          <a:custGeom>
            <a:rect b="b" l="l" r="r" t="t"/>
            <a:pathLst>
              <a:path extrusionOk="0" h="369570" w="401955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31" name="Google Shape;231;p8"/>
          <p:cNvSpPr txBox="1"/>
          <p:nvPr>
            <p:ph type="title"/>
          </p:nvPr>
        </p:nvSpPr>
        <p:spPr>
          <a:xfrm>
            <a:off x="401942" y="543768"/>
            <a:ext cx="3525000" cy="5292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t" bIns="0" lIns="0" spcFirstLastPara="1" rIns="0" wrap="square" tIns="66675">
            <a:spAutoFit/>
          </a:bodyPr>
          <a:lstStyle/>
          <a:p>
            <a:pPr indent="0" lvl="0" marL="850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БИЗНЕС-МОДЕЛЬ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32" name="Google Shape;232;p8"/>
          <p:cNvGrpSpPr/>
          <p:nvPr/>
        </p:nvGrpSpPr>
        <p:grpSpPr>
          <a:xfrm>
            <a:off x="8788179" y="0"/>
            <a:ext cx="355021" cy="5143647"/>
            <a:chOff x="8788179" y="0"/>
            <a:chExt cx="355021" cy="5143647"/>
          </a:xfrm>
        </p:grpSpPr>
        <p:sp>
          <p:nvSpPr>
            <p:cNvPr id="233" name="Google Shape;233;p8"/>
            <p:cNvSpPr/>
            <p:nvPr/>
          </p:nvSpPr>
          <p:spPr>
            <a:xfrm>
              <a:off x="8788235" y="0"/>
              <a:ext cx="354965" cy="2089150"/>
            </a:xfrm>
            <a:custGeom>
              <a:rect b="b" l="l" r="r" t="t"/>
              <a:pathLst>
                <a:path extrusionOk="0" h="2089150" w="354965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8788179" y="4333387"/>
              <a:ext cx="354965" cy="810260"/>
            </a:xfrm>
            <a:custGeom>
              <a:rect b="b" l="l" r="r" t="t"/>
              <a:pathLst>
                <a:path extrusionOk="0" h="810260" w="354965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8788179" y="2088578"/>
              <a:ext cx="354965" cy="1159510"/>
            </a:xfrm>
            <a:custGeom>
              <a:rect b="b" l="l" r="r" t="t"/>
              <a:pathLst>
                <a:path extrusionOk="0" h="1159510" w="354965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8788179" y="3248117"/>
              <a:ext cx="354965" cy="1085215"/>
            </a:xfrm>
            <a:custGeom>
              <a:rect b="b" l="l" r="r" t="t"/>
              <a:pathLst>
                <a:path extrusionOk="0" h="1085214" w="354965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37" name="Google Shape;237;p8"/>
          <p:cNvSpPr txBox="1"/>
          <p:nvPr>
            <p:ph idx="12" type="sldNum"/>
          </p:nvPr>
        </p:nvSpPr>
        <p:spPr>
          <a:xfrm>
            <a:off x="89615" y="4882075"/>
            <a:ext cx="2305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730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2024-09-25T14:18:52Z</dcterms:created>
  <dc:creator>RIBOMOE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