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2"/>
  </p:notesMasterIdLst>
  <p:sldIdLst>
    <p:sldId id="256" r:id="rId4"/>
    <p:sldId id="297" r:id="rId5"/>
    <p:sldId id="285" r:id="rId6"/>
    <p:sldId id="288" r:id="rId7"/>
    <p:sldId id="263" r:id="rId8"/>
    <p:sldId id="30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FF00FF"/>
    <a:srgbClr val="804030"/>
    <a:srgbClr val="00D5F2"/>
    <a:srgbClr val="018B9D"/>
    <a:srgbClr val="008C9D"/>
    <a:srgbClr val="00B7D0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-664" y="-60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>
              <a:latin typeface="Arial"/>
            </a:rPr>
            <a:t>Айтишник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phldr="0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rtl="0"/>
          <a:r>
            <a:rPr lang="ru-RU" sz="4000" dirty="0">
              <a:latin typeface="Calibri"/>
              <a:ea typeface="Calibri"/>
              <a:cs typeface="Calibri"/>
            </a:rPr>
            <a:t>Неудовлетворительный опыт с клавиатурой</a:t>
          </a:r>
          <a:endParaRPr lang="ru-RU" sz="4000" dirty="0">
            <a:latin typeface="Arial"/>
            <a:ea typeface="Calibri"/>
            <a:cs typeface="Arial"/>
          </a:endParaRP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490B3D-5412-4142-A1E2-853555F7DDD7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DF356B-27BE-46EB-BDEC-5C508DCA9BE2}" type="presOf" srcId="{684F60A0-79DD-4DC4-8B93-F71DCB5F72ED}" destId="{C1490B3D-5412-4142-A1E2-853555F7DDD7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BF37DEDF-EBFD-42AC-B5BD-8C30670E4CA9}" type="presOf" srcId="{40823609-9E1F-477F-970E-0797297793BB}" destId="{25CE82D9-9946-4501-ADAF-4D9AD60E2680}" srcOrd="0" destOrd="0" presId="urn:microsoft.com/office/officeart/2005/8/layout/vList5"/>
    <dgm:cxn modelId="{70A0AB34-A85D-4401-8404-74DCA2CC7348}" type="presOf" srcId="{EDC6676D-03CD-492E-B9FA-5BC403847C2A}" destId="{698EA119-0AA3-4DA2-993B-2B610C8DC3B2}" srcOrd="0" destOrd="0" presId="urn:microsoft.com/office/officeart/2005/8/layout/vList5"/>
    <dgm:cxn modelId="{DFE7F790-127E-4002-B8A9-426E6BF5A1C0}" type="presParOf" srcId="{698EA119-0AA3-4DA2-993B-2B610C8DC3B2}" destId="{385953E8-A4B7-4A5B-ABF1-AE499D5EDF7C}" srcOrd="0" destOrd="0" presId="urn:microsoft.com/office/officeart/2005/8/layout/vList5"/>
    <dgm:cxn modelId="{ABBBDA57-6866-4908-90E5-E886196C1CB4}" type="presParOf" srcId="{385953E8-A4B7-4A5B-ABF1-AE499D5EDF7C}" destId="{25CE82D9-9946-4501-ADAF-4D9AD60E2680}" srcOrd="0" destOrd="0" presId="urn:microsoft.com/office/officeart/2005/8/layout/vList5"/>
    <dgm:cxn modelId="{3E5F0672-FAF3-4A47-81B2-B29553504EB6}" type="presParOf" srcId="{385953E8-A4B7-4A5B-ABF1-AE499D5EDF7C}" destId="{C1490B3D-5412-4142-A1E2-853555F7DDD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/>
            <a:t>РАМ</a:t>
          </a:r>
        </a:p>
        <a:p>
          <a:r>
            <a:rPr lang="ru-RU" sz="1000" b="1"/>
            <a:t>Потенциал</a:t>
          </a:r>
          <a:endParaRPr lang="ru-RU" sz="100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/>
            <a:t>ТАМ</a:t>
          </a:r>
          <a:endParaRPr lang="ru-RU" sz="1000"/>
        </a:p>
        <a:p>
          <a:r>
            <a:rPr lang="ru-RU" sz="1000">
              <a:latin typeface="Arial"/>
            </a:rPr>
            <a:t>Перспектива</a:t>
          </a:r>
          <a:endParaRPr lang="ru-RU" sz="100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/>
            <a:t>SAM</a:t>
          </a:r>
        </a:p>
        <a:p>
          <a:r>
            <a:rPr lang="ru-RU" sz="1000" b="1"/>
            <a:t>Стратегия и конкуренты</a:t>
          </a:r>
          <a:endParaRPr lang="ru-RU" sz="100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/>
            <a:t>SOM</a:t>
          </a:r>
        </a:p>
        <a:p>
          <a:r>
            <a:rPr lang="ru-RU" sz="1000" b="1"/>
            <a:t>Тактика</a:t>
          </a:r>
          <a:endParaRPr lang="ru-RU" sz="1000"/>
        </a:p>
        <a:p>
          <a:endParaRPr lang="ru-RU" sz="1000"/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phldr="0"/>
      <dgm:spPr>
        <a:solidFill>
          <a:srgbClr val="A4D4E2"/>
        </a:solidFill>
      </dgm:spPr>
      <dgm:t>
        <a:bodyPr/>
        <a:lstStyle/>
        <a:p>
          <a:pPr rtl="0"/>
          <a:r>
            <a:rPr lang="ru-RU"/>
            <a:t>Готовые сборки (некачественные, но дешёвые</a:t>
          </a:r>
          <a:r>
            <a:rPr lang="ru-RU">
              <a:latin typeface="Arial"/>
            </a:rPr>
            <a:t>)</a:t>
          </a:r>
          <a:endParaRPr lang="ru-RU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phldr="0"/>
      <dgm:spPr>
        <a:solidFill>
          <a:srgbClr val="A4D4E2"/>
        </a:solidFill>
      </dgm:spPr>
      <dgm:t>
        <a:bodyPr/>
        <a:lstStyle/>
        <a:p>
          <a:pPr rtl="0"/>
          <a:r>
            <a:rPr lang="ru-RU" err="1">
              <a:latin typeface="Calibri"/>
              <a:ea typeface="Calibri"/>
              <a:cs typeface="Calibri"/>
            </a:rPr>
            <a:t>Кастомные</a:t>
          </a:r>
          <a:r>
            <a:rPr lang="ru-RU">
              <a:latin typeface="Calibri"/>
              <a:ea typeface="Calibri"/>
              <a:cs typeface="Calibri"/>
            </a:rPr>
            <a:t> сборки</a:t>
          </a:r>
          <a:endParaRPr lang="ru-RU">
            <a:solidFill>
              <a:srgbClr val="010000"/>
            </a:solidFill>
            <a:latin typeface="Arial"/>
            <a:ea typeface="Calibri"/>
            <a:cs typeface="Arial"/>
          </a:endParaRP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>
              <a:latin typeface="Arial"/>
            </a:rPr>
            <a:t>Фирмы</a:t>
          </a:r>
          <a:r>
            <a:rPr lang="ru-RU"/>
            <a:t>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>
              <a:latin typeface="Arial"/>
            </a:rPr>
            <a:t>Geekboards</a:t>
          </a:r>
          <a:endParaRPr lang="ru-RU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pPr rtl="0"/>
          <a:r>
            <a:rPr lang="ru-RU">
              <a:latin typeface="Arial"/>
            </a:rPr>
            <a:t>Иннавационность</a:t>
          </a:r>
          <a:endParaRPr lang="ru-RU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>
              <a:latin typeface="Arial"/>
            </a:rPr>
            <a:t>Доступность</a:t>
          </a:r>
          <a:endParaRPr lang="ru-RU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2813CD22-63B4-4500-A2CA-02FB781D1861}">
      <dgm:prSet phldr="0"/>
      <dgm:spPr/>
      <dgm:t>
        <a:bodyPr/>
        <a:lstStyle/>
        <a:p>
          <a:pPr rtl="0"/>
          <a:r>
            <a:rPr lang="ru-RU"/>
            <a:t>CustomMade</a:t>
          </a:r>
        </a:p>
      </dgm:t>
    </dgm:pt>
    <dgm:pt modelId="{744D338F-47C8-4847-8DD4-832AD33CEEF1}" type="parTrans" cxnId="{3B6AC054-AA7D-4DBA-8313-32FEAEE57912}">
      <dgm:prSet/>
      <dgm:spPr/>
    </dgm:pt>
    <dgm:pt modelId="{5667C0C1-4664-478A-9F1E-F6A4C6BE8B6D}" type="sibTrans" cxnId="{3B6AC054-AA7D-4DBA-8313-32FEAEE57912}">
      <dgm:prSet/>
      <dgm:spPr/>
    </dgm:pt>
    <dgm:pt modelId="{6B3814B4-E069-4E8A-A515-B732092D5A33}">
      <dgm:prSet phldr="0"/>
      <dgm:spPr/>
      <dgm:t>
        <a:bodyPr/>
        <a:lstStyle/>
        <a:p>
          <a:r>
            <a:rPr lang="ru-RU">
              <a:latin typeface="Calibri"/>
              <a:ea typeface="Calibri"/>
              <a:cs typeface="Calibri"/>
            </a:rPr>
            <a:t>DNS</a:t>
          </a:r>
        </a:p>
      </dgm:t>
    </dgm:pt>
    <dgm:pt modelId="{A402634F-46B0-411C-BAFD-4B73BFD44B0F}" type="parTrans" cxnId="{F32C545F-5CCA-4298-9B18-7AD635A96E78}">
      <dgm:prSet/>
      <dgm:spPr/>
    </dgm:pt>
    <dgm:pt modelId="{32C1B583-EAE9-4674-8CC9-B65EB3D2D8F9}" type="sibTrans" cxnId="{F32C545F-5CCA-4298-9B18-7AD635A96E78}">
      <dgm:prSet/>
      <dgm:spPr/>
    </dgm:pt>
    <dgm:pt modelId="{E1A6FBF0-A0F0-445A-A94C-F64BED0876EA}">
      <dgm:prSet phldr="0"/>
      <dgm:spPr/>
      <dgm:t>
        <a:bodyPr/>
        <a:lstStyle/>
        <a:p>
          <a:pPr rtl="0"/>
          <a:r>
            <a:rPr lang="ru-RU"/>
            <a:t>М.Видео</a:t>
          </a:r>
          <a:endParaRPr lang="ru-RU">
            <a:solidFill>
              <a:srgbClr val="010000"/>
            </a:solidFill>
            <a:latin typeface="Calibri"/>
            <a:ea typeface="Calibri"/>
            <a:cs typeface="Calibri"/>
          </a:endParaRPr>
        </a:p>
      </dgm:t>
    </dgm:pt>
    <dgm:pt modelId="{97336923-9653-4EED-9D08-9A2A9954E853}" type="parTrans" cxnId="{CE554011-F501-429A-80DE-CDBC60D56542}">
      <dgm:prSet/>
      <dgm:spPr/>
    </dgm:pt>
    <dgm:pt modelId="{289B6D3E-AECF-4176-B88C-B062773BADDE}" type="sibTrans" cxnId="{CE554011-F501-429A-80DE-CDBC60D56542}">
      <dgm:prSet/>
      <dgm:spPr/>
    </dgm:pt>
    <dgm:pt modelId="{516E6131-0152-4FB3-8FBE-F01F06E9AEF5}">
      <dgm:prSet phldr="0"/>
      <dgm:spPr/>
      <dgm:t>
        <a:bodyPr/>
        <a:lstStyle/>
        <a:p>
          <a:pPr rtl="0"/>
          <a:r>
            <a:rPr lang="ru-RU"/>
            <a:t>Яндекс Маркет</a:t>
          </a:r>
          <a:endParaRPr lang="ru-RU">
            <a:latin typeface="Arial"/>
            <a:cs typeface="Arial"/>
          </a:endParaRPr>
        </a:p>
      </dgm:t>
    </dgm:pt>
    <dgm:pt modelId="{055B4AA0-32DA-4244-8596-26344162E975}" type="parTrans" cxnId="{3FA1846B-2C6F-4FBC-8E9D-FE5FF22891B0}">
      <dgm:prSet/>
      <dgm:spPr/>
    </dgm:pt>
    <dgm:pt modelId="{18CE1DA6-01FC-443D-99C6-69ED68F1952E}" type="sibTrans" cxnId="{3FA1846B-2C6F-4FBC-8E9D-FE5FF22891B0}">
      <dgm:prSet/>
      <dgm:spPr/>
    </dgm:pt>
    <dgm:pt modelId="{20A3A475-A3AE-4A9E-B85D-44D01AC53C18}">
      <dgm:prSet phldr="0"/>
      <dgm:spPr/>
      <dgm:t>
        <a:bodyPr/>
        <a:lstStyle/>
        <a:p>
          <a:pPr rtl="0"/>
          <a:r>
            <a:rPr lang="ru-RU"/>
            <a:t>Узкая специализация</a:t>
          </a:r>
          <a:endParaRPr lang="ru-RU">
            <a:latin typeface="Arial"/>
          </a:endParaRPr>
        </a:p>
      </dgm:t>
    </dgm:pt>
    <dgm:pt modelId="{4E756EFE-358D-48DE-831E-DC3996438431}" type="parTrans" cxnId="{8CFBD7DC-A776-49B1-B9D9-4A6C46C62C6E}">
      <dgm:prSet/>
      <dgm:spPr/>
    </dgm:pt>
    <dgm:pt modelId="{E0B524B6-2466-458E-8BA3-DBE72694DA6E}" type="sibTrans" cxnId="{8CFBD7DC-A776-49B1-B9D9-4A6C46C62C6E}">
      <dgm:prSet/>
      <dgm:spPr/>
    </dgm:pt>
    <dgm:pt modelId="{C4DD9ACA-05A4-41DB-B936-0D75841231AC}">
      <dgm:prSet phldr="0"/>
      <dgm:spPr/>
      <dgm:t>
        <a:bodyPr/>
        <a:lstStyle/>
        <a:p>
          <a:pPr rtl="0"/>
          <a:r>
            <a:rPr lang="ru-RU">
              <a:latin typeface="Arial"/>
            </a:rPr>
            <a:t>Уникальный дизайн</a:t>
          </a:r>
        </a:p>
      </dgm:t>
    </dgm:pt>
    <dgm:pt modelId="{89A610B8-C4EE-4385-A7C5-B56F2C24B11D}" type="parTrans" cxnId="{6EC37F33-B580-4E01-A2FB-B3B5E76167B4}">
      <dgm:prSet/>
      <dgm:spPr/>
    </dgm:pt>
    <dgm:pt modelId="{9814A762-6535-45C8-85CE-0BD71DE5DFBA}" type="sibTrans" cxnId="{6EC37F33-B580-4E01-A2FB-B3B5E76167B4}">
      <dgm:prSet/>
      <dgm:spPr/>
    </dgm:pt>
    <dgm:pt modelId="{1A82F4E0-5FE3-44D8-91A0-AE76279EFF0F}">
      <dgm:prSet phldr="0"/>
      <dgm:spPr/>
      <dgm:t>
        <a:bodyPr/>
        <a:lstStyle/>
        <a:p>
          <a:pPr rtl="0"/>
          <a:r>
            <a:rPr lang="ru-RU">
              <a:latin typeface="Calibri"/>
              <a:ea typeface="Calibri"/>
              <a:cs typeface="Calibri"/>
            </a:rPr>
            <a:t>Клавиатуры из Маркетплейсов</a:t>
          </a:r>
          <a:br>
            <a:rPr lang="ru-RU">
              <a:latin typeface="Calibri"/>
              <a:ea typeface="Calibri"/>
              <a:cs typeface="Calibri"/>
            </a:rPr>
          </a:br>
          <a:endParaRPr lang="ru-RU">
            <a:latin typeface="Arial"/>
            <a:ea typeface="Calibri"/>
            <a:cs typeface="Arial"/>
          </a:endParaRPr>
        </a:p>
      </dgm:t>
    </dgm:pt>
    <dgm:pt modelId="{D2261E69-C93D-43A9-ABD8-72007D46F559}" type="parTrans" cxnId="{EC99AED2-ADDC-4EE3-A136-06C2A272F32E}">
      <dgm:prSet/>
      <dgm:spPr/>
    </dgm:pt>
    <dgm:pt modelId="{C4070502-4B6A-4696-AD07-47AB510A5B07}" type="sibTrans" cxnId="{EC99AED2-ADDC-4EE3-A136-06C2A272F32E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554011-F501-429A-80DE-CDBC60D56542}" srcId="{FD45624C-83CF-47B9-8EDE-C4DE60E9F279}" destId="{E1A6FBF0-A0F0-445A-A94C-F64BED0876EA}" srcOrd="3" destOrd="0" parTransId="{97336923-9653-4EED-9D08-9A2A9954E853}" sibTransId="{289B6D3E-AECF-4176-B88C-B062773BADDE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E3576902-9786-4A7A-B900-6733AC7163DA}" type="presOf" srcId="{2813CD22-63B4-4500-A2CA-02FB781D1861}" destId="{400F4E5D-F016-41EA-97FB-BF5BA36522C2}" srcOrd="0" destOrd="1" presId="urn:microsoft.com/office/officeart/2005/8/layout/hList1"/>
    <dgm:cxn modelId="{0E4DA12A-E979-49A5-81F2-3CB181551D2A}" type="presOf" srcId="{C1DCF8D2-41C8-416E-B988-A9BFE3AC37E6}" destId="{869E6585-1C72-4E82-914E-39E2C4E28665}" srcOrd="0" destOrd="0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14AAECD5-2652-4EDC-9BCE-0B6E1C868518}" type="presOf" srcId="{8C35BD44-1BEF-4152-B737-36207728F3AA}" destId="{0C85A15E-56D2-44B3-8E52-7FFFB1AE2983}" srcOrd="0" destOrd="0" presId="urn:microsoft.com/office/officeart/2005/8/layout/hList1"/>
    <dgm:cxn modelId="{CDD825FB-100B-4729-B5BA-B57F00F6CC5D}" type="presOf" srcId="{440AE72F-6F96-46F5-AAA1-B129294D9E3F}" destId="{B206DAC4-D1DF-4053-8506-5DE426BC8BEF}" srcOrd="0" destOrd="1" presId="urn:microsoft.com/office/officeart/2005/8/layout/hList1"/>
    <dgm:cxn modelId="{EC99AED2-ADDC-4EE3-A136-06C2A272F32E}" srcId="{861A968E-9660-4770-82EB-9C2FFC889440}" destId="{1A82F4E0-5FE3-44D8-91A0-AE76279EFF0F}" srcOrd="2" destOrd="0" parTransId="{D2261E69-C93D-43A9-ABD8-72007D46F559}" sibTransId="{C4070502-4B6A-4696-AD07-47AB510A5B07}"/>
    <dgm:cxn modelId="{F32C545F-5CCA-4298-9B18-7AD635A96E78}" srcId="{FD45624C-83CF-47B9-8EDE-C4DE60E9F279}" destId="{6B3814B4-E069-4E8A-A515-B732092D5A33}" srcOrd="2" destOrd="0" parTransId="{A402634F-46B0-411C-BAFD-4B73BFD44B0F}" sibTransId="{32C1B583-EAE9-4674-8CC9-B65EB3D2D8F9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250FF45D-96C6-4E7D-A633-323DA28BCABF}" type="presOf" srcId="{2883D5F5-E7FF-401B-8EC6-F928AFB44B13}" destId="{400F4E5D-F016-41EA-97FB-BF5BA36522C2}" srcOrd="0" destOrd="0" presId="urn:microsoft.com/office/officeart/2005/8/layout/hList1"/>
    <dgm:cxn modelId="{8CFBD7DC-A776-49B1-B9D9-4A6C46C62C6E}" srcId="{C1DCF8D2-41C8-416E-B988-A9BFE3AC37E6}" destId="{20A3A475-A3AE-4A9E-B85D-44D01AC53C18}" srcOrd="2" destOrd="0" parTransId="{4E756EFE-358D-48DE-831E-DC3996438431}" sibTransId="{E0B524B6-2466-458E-8BA3-DBE72694DA6E}"/>
    <dgm:cxn modelId="{8DE40BD6-7E13-47D1-A3E7-BFD0B4366CFF}" type="presOf" srcId="{E1A6FBF0-A0F0-445A-A94C-F64BED0876EA}" destId="{400F4E5D-F016-41EA-97FB-BF5BA36522C2}" srcOrd="0" destOrd="3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30FB01DD-3846-4B90-8BEF-174BD1937C41}" type="presOf" srcId="{FD45624C-83CF-47B9-8EDE-C4DE60E9F279}" destId="{34E68AF3-FEED-4A3D-869A-6E2B7BBFBA4D}" srcOrd="0" destOrd="0" presId="urn:microsoft.com/office/officeart/2005/8/layout/hList1"/>
    <dgm:cxn modelId="{5FCB0295-79D8-4880-B8FA-4AB06B52250E}" type="presOf" srcId="{C4DD9ACA-05A4-41DB-B936-0D75841231AC}" destId="{0C85A15E-56D2-44B3-8E52-7FFFB1AE2983}" srcOrd="0" destOrd="3" presId="urn:microsoft.com/office/officeart/2005/8/layout/hList1"/>
    <dgm:cxn modelId="{3FA1846B-2C6F-4FBC-8E9D-FE5FF22891B0}" srcId="{FD45624C-83CF-47B9-8EDE-C4DE60E9F279}" destId="{516E6131-0152-4FB3-8FBE-F01F06E9AEF5}" srcOrd="4" destOrd="0" parTransId="{055B4AA0-32DA-4244-8596-26344162E975}" sibTransId="{18CE1DA6-01FC-443D-99C6-69ED68F1952E}"/>
    <dgm:cxn modelId="{72A19AD7-DDAD-4B81-9E9B-14EEA593230B}" type="presOf" srcId="{6B3814B4-E069-4E8A-A515-B732092D5A33}" destId="{400F4E5D-F016-41EA-97FB-BF5BA36522C2}" srcOrd="0" destOrd="2" presId="urn:microsoft.com/office/officeart/2005/8/layout/hList1"/>
    <dgm:cxn modelId="{F4C35A5B-9F9E-458F-9A9C-4C1AAA12D22E}" type="presOf" srcId="{20A3A475-A3AE-4A9E-B85D-44D01AC53C18}" destId="{0C85A15E-56D2-44B3-8E52-7FFFB1AE2983}" srcOrd="0" destOrd="2" presId="urn:microsoft.com/office/officeart/2005/8/layout/hList1"/>
    <dgm:cxn modelId="{A794BDCD-430A-49FB-B937-77EF127C5B42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C4269CFD-45CF-4A80-B0F3-CE067625B335}" type="presOf" srcId="{E9C0C10C-D089-4C45-8689-1A221423929E}" destId="{0C85A15E-56D2-44B3-8E52-7FFFB1AE2983}" srcOrd="0" destOrd="1" presId="urn:microsoft.com/office/officeart/2005/8/layout/hList1"/>
    <dgm:cxn modelId="{A6953E1B-4B30-43E6-9BBF-61B09061038C}" type="presOf" srcId="{516E6131-0152-4FB3-8FBE-F01F06E9AEF5}" destId="{400F4E5D-F016-41EA-97FB-BF5BA36522C2}" srcOrd="0" destOrd="4" presId="urn:microsoft.com/office/officeart/2005/8/layout/hList1"/>
    <dgm:cxn modelId="{72E34F46-0A55-4069-9D6F-BE1DAD89B953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3B6AC054-AA7D-4DBA-8313-32FEAEE57912}" srcId="{FD45624C-83CF-47B9-8EDE-C4DE60E9F279}" destId="{2813CD22-63B4-4500-A2CA-02FB781D1861}" srcOrd="1" destOrd="0" parTransId="{744D338F-47C8-4847-8DD4-832AD33CEEF1}" sibTransId="{5667C0C1-4664-478A-9F1E-F6A4C6BE8B6D}"/>
    <dgm:cxn modelId="{738B6D3F-506B-45E2-90EC-AF0EAE9D7AF0}" type="presOf" srcId="{1A82F4E0-5FE3-44D8-91A0-AE76279EFF0F}" destId="{B206DAC4-D1DF-4053-8506-5DE426BC8BEF}" srcOrd="0" destOrd="2" presId="urn:microsoft.com/office/officeart/2005/8/layout/hList1"/>
    <dgm:cxn modelId="{6EC37F33-B580-4E01-A2FB-B3B5E76167B4}" srcId="{C1DCF8D2-41C8-416E-B988-A9BFE3AC37E6}" destId="{C4DD9ACA-05A4-41DB-B936-0D75841231AC}" srcOrd="3" destOrd="0" parTransId="{89A610B8-C4EE-4385-A7C5-B56F2C24B11D}" sibTransId="{9814A762-6535-45C8-85CE-0BD71DE5DFBA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5793EB84-BA46-41E6-B834-FB01E776ECA5}" type="presParOf" srcId="{CA0ACA70-C3D6-4950-A293-826CA31D4D77}" destId="{77421869-CF36-491C-BA53-1F920B19AEB1}" srcOrd="0" destOrd="0" presId="urn:microsoft.com/office/officeart/2005/8/layout/hList1"/>
    <dgm:cxn modelId="{71D74A43-E8E6-416E-BEF4-A3E0D4A7AC5F}" type="presParOf" srcId="{77421869-CF36-491C-BA53-1F920B19AEB1}" destId="{69089CAB-F69C-48F1-B73A-68DA3AB2CB28}" srcOrd="0" destOrd="0" presId="urn:microsoft.com/office/officeart/2005/8/layout/hList1"/>
    <dgm:cxn modelId="{C4B21646-BF87-4ABA-A66D-40F927FD26BE}" type="presParOf" srcId="{77421869-CF36-491C-BA53-1F920B19AEB1}" destId="{B206DAC4-D1DF-4053-8506-5DE426BC8BEF}" srcOrd="1" destOrd="0" presId="urn:microsoft.com/office/officeart/2005/8/layout/hList1"/>
    <dgm:cxn modelId="{1130B569-1416-4037-B702-E417DAFCF72E}" type="presParOf" srcId="{CA0ACA70-C3D6-4950-A293-826CA31D4D77}" destId="{4538DDEF-FF29-49EA-B0F6-2B2B7EFBE06A}" srcOrd="1" destOrd="0" presId="urn:microsoft.com/office/officeart/2005/8/layout/hList1"/>
    <dgm:cxn modelId="{18CADFBC-5CEC-47E7-8135-8FBC08AA9F1F}" type="presParOf" srcId="{CA0ACA70-C3D6-4950-A293-826CA31D4D77}" destId="{5458525B-D6B1-444E-BD3E-33F2D6911EC5}" srcOrd="2" destOrd="0" presId="urn:microsoft.com/office/officeart/2005/8/layout/hList1"/>
    <dgm:cxn modelId="{01FF4890-F3EB-4475-B3FF-FD3079A60D00}" type="presParOf" srcId="{5458525B-D6B1-444E-BD3E-33F2D6911EC5}" destId="{34E68AF3-FEED-4A3D-869A-6E2B7BBFBA4D}" srcOrd="0" destOrd="0" presId="urn:microsoft.com/office/officeart/2005/8/layout/hList1"/>
    <dgm:cxn modelId="{DBD01220-9466-4C68-8195-39E6D26D57C9}" type="presParOf" srcId="{5458525B-D6B1-444E-BD3E-33F2D6911EC5}" destId="{400F4E5D-F016-41EA-97FB-BF5BA36522C2}" srcOrd="1" destOrd="0" presId="urn:microsoft.com/office/officeart/2005/8/layout/hList1"/>
    <dgm:cxn modelId="{19081D53-CD7A-4E18-AEF2-04E3FB730FEE}" type="presParOf" srcId="{CA0ACA70-C3D6-4950-A293-826CA31D4D77}" destId="{DE1CCA6C-0CB4-4F35-81EC-2A0957C7E3C7}" srcOrd="3" destOrd="0" presId="urn:microsoft.com/office/officeart/2005/8/layout/hList1"/>
    <dgm:cxn modelId="{27D6DDE2-3C52-4F2C-BD01-655244FAF1F0}" type="presParOf" srcId="{CA0ACA70-C3D6-4950-A293-826CA31D4D77}" destId="{157F03D9-AB27-4BEC-A1E6-85F2952B306D}" srcOrd="4" destOrd="0" presId="urn:microsoft.com/office/officeart/2005/8/layout/hList1"/>
    <dgm:cxn modelId="{2A4DEB78-2F6A-4CDC-8EDE-F43E74571869}" type="presParOf" srcId="{157F03D9-AB27-4BEC-A1E6-85F2952B306D}" destId="{869E6585-1C72-4E82-914E-39E2C4E28665}" srcOrd="0" destOrd="0" presId="urn:microsoft.com/office/officeart/2005/8/layout/hList1"/>
    <dgm:cxn modelId="{B5C2644F-9833-410C-8B1C-D233A88080C3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90B3D-5412-4142-A1E2-853555F7DDD7}">
      <dsp:nvSpPr>
        <dsp:cNvPr id="0" name=""/>
        <dsp:cNvSpPr/>
      </dsp:nvSpPr>
      <dsp:spPr>
        <a:xfrm rot="5400000">
          <a:off x="5756901" y="-2130757"/>
          <a:ext cx="1481801" cy="6115578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>
              <a:latin typeface="Calibri"/>
              <a:ea typeface="Calibri"/>
              <a:cs typeface="Calibri"/>
            </a:rPr>
            <a:t>Неудовлетворительный опыт с клавиатурой</a:t>
          </a:r>
          <a:endParaRPr lang="ru-RU" sz="4000" kern="1200" dirty="0">
            <a:latin typeface="Arial"/>
            <a:ea typeface="Calibri"/>
            <a:cs typeface="Arial"/>
          </a:endParaRPr>
        </a:p>
      </dsp:txBody>
      <dsp:txXfrm rot="-5400000">
        <a:off x="3440013" y="258467"/>
        <a:ext cx="6043242" cy="1337129"/>
      </dsp:txXfrm>
    </dsp:sp>
    <dsp:sp modelId="{25CE82D9-9946-4501-ADAF-4D9AD60E2680}">
      <dsp:nvSpPr>
        <dsp:cNvPr id="0" name=""/>
        <dsp:cNvSpPr/>
      </dsp:nvSpPr>
      <dsp:spPr>
        <a:xfrm>
          <a:off x="0" y="905"/>
          <a:ext cx="3440013" cy="1852252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>
              <a:latin typeface="Arial"/>
            </a:rPr>
            <a:t>Айтишник</a:t>
          </a:r>
          <a:endParaRPr lang="ru-RU" sz="4000" kern="1200" dirty="0"/>
        </a:p>
      </dsp:txBody>
      <dsp:txXfrm>
        <a:off x="90419" y="91324"/>
        <a:ext cx="3259175" cy="16714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/>
            <a:t>Потенциал</a:t>
          </a:r>
          <a:endParaRPr lang="ru-RU" sz="1000" kern="1200"/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ТАМ</a:t>
          </a:r>
          <a:endParaRPr lang="ru-RU" sz="1000" kern="120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>
              <a:latin typeface="Arial"/>
            </a:rPr>
            <a:t>Перспектива</a:t>
          </a:r>
          <a:endParaRPr lang="ru-RU" sz="1000" kern="1200"/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/>
            <a:t>Стратегия и конкуренты</a:t>
          </a:r>
          <a:endParaRPr lang="ru-RU" sz="1000" kern="1200"/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/>
            <a:t>Тактика</a:t>
          </a:r>
          <a:endParaRPr lang="ru-RU" sz="1000" kern="120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609191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/>
            <a:t>Конкуренты Продукты/Услуги</a:t>
          </a:r>
        </a:p>
      </dsp:txBody>
      <dsp:txXfrm>
        <a:off x="3137" y="609191"/>
        <a:ext cx="3059169" cy="840956"/>
      </dsp:txXfrm>
    </dsp:sp>
    <dsp:sp modelId="{B206DAC4-D1DF-4053-8506-5DE426BC8BEF}">
      <dsp:nvSpPr>
        <dsp:cNvPr id="0" name=""/>
        <dsp:cNvSpPr/>
      </dsp:nvSpPr>
      <dsp:spPr>
        <a:xfrm>
          <a:off x="0" y="1408254"/>
          <a:ext cx="3059169" cy="270108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/>
            <a:t>Готовые сборки (некачественные, но дешёвые</a:t>
          </a:r>
          <a:r>
            <a:rPr lang="ru-RU" sz="2400" kern="1200">
              <a:latin typeface="Arial"/>
            </a:rPr>
            <a:t>)</a:t>
          </a:r>
          <a:endParaRPr lang="ru-RU" sz="2400" kern="120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err="1">
              <a:latin typeface="Calibri"/>
              <a:ea typeface="Calibri"/>
              <a:cs typeface="Calibri"/>
            </a:rPr>
            <a:t>Кастомные</a:t>
          </a:r>
          <a:r>
            <a:rPr lang="ru-RU" sz="2400" kern="1200">
              <a:latin typeface="Calibri"/>
              <a:ea typeface="Calibri"/>
              <a:cs typeface="Calibri"/>
            </a:rPr>
            <a:t> сборки</a:t>
          </a:r>
          <a:endParaRPr lang="ru-RU" sz="2400" kern="1200">
            <a:solidFill>
              <a:srgbClr val="010000"/>
            </a:solidFill>
            <a:latin typeface="Arial"/>
            <a:ea typeface="Calibri"/>
            <a:cs typeface="Arial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>
              <a:latin typeface="Calibri"/>
              <a:ea typeface="Calibri"/>
              <a:cs typeface="Calibri"/>
            </a:rPr>
            <a:t>Клавиатуры из Маркетплейсов</a:t>
          </a:r>
          <a:br>
            <a:rPr lang="ru-RU" sz="2400" kern="1200">
              <a:latin typeface="Calibri"/>
              <a:ea typeface="Calibri"/>
              <a:cs typeface="Calibri"/>
            </a:rPr>
          </a:br>
          <a:endParaRPr lang="ru-RU" sz="2400" kern="1200">
            <a:latin typeface="Arial"/>
            <a:ea typeface="Calibri"/>
            <a:cs typeface="Arial"/>
          </a:endParaRPr>
        </a:p>
      </dsp:txBody>
      <dsp:txXfrm>
        <a:off x="0" y="1408254"/>
        <a:ext cx="3059169" cy="2701080"/>
      </dsp:txXfrm>
    </dsp:sp>
    <dsp:sp modelId="{34E68AF3-FEED-4A3D-869A-6E2B7BBFBA4D}">
      <dsp:nvSpPr>
        <dsp:cNvPr id="0" name=""/>
        <dsp:cNvSpPr/>
      </dsp:nvSpPr>
      <dsp:spPr>
        <a:xfrm>
          <a:off x="3490590" y="609191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>
              <a:latin typeface="Arial"/>
            </a:rPr>
            <a:t>Фирмы</a:t>
          </a:r>
          <a:r>
            <a:rPr lang="ru-RU" sz="2400" kern="1200"/>
            <a:t> конкуренты</a:t>
          </a:r>
        </a:p>
      </dsp:txBody>
      <dsp:txXfrm>
        <a:off x="3490590" y="609191"/>
        <a:ext cx="3059169" cy="840956"/>
      </dsp:txXfrm>
    </dsp:sp>
    <dsp:sp modelId="{400F4E5D-F016-41EA-97FB-BF5BA36522C2}">
      <dsp:nvSpPr>
        <dsp:cNvPr id="0" name=""/>
        <dsp:cNvSpPr/>
      </dsp:nvSpPr>
      <dsp:spPr>
        <a:xfrm>
          <a:off x="3490590" y="1450147"/>
          <a:ext cx="3059169" cy="270108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>
              <a:latin typeface="Arial"/>
            </a:rPr>
            <a:t>Geekboards</a:t>
          </a:r>
          <a:endParaRPr lang="ru-RU" sz="2400" kern="120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/>
            <a:t>CustomMade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>
              <a:latin typeface="Calibri"/>
              <a:ea typeface="Calibri"/>
              <a:cs typeface="Calibri"/>
            </a:rPr>
            <a:t>DNS</a:t>
          </a: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/>
            <a:t>М.Видео</a:t>
          </a:r>
          <a:endParaRPr lang="ru-RU" sz="2400" kern="1200">
            <a:solidFill>
              <a:srgbClr val="010000"/>
            </a:solidFill>
            <a:latin typeface="Calibri"/>
            <a:ea typeface="Calibri"/>
            <a:cs typeface="Calibri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/>
            <a:t>Яндекс Маркет</a:t>
          </a:r>
          <a:endParaRPr lang="ru-RU" sz="2400" kern="1200">
            <a:latin typeface="Arial"/>
            <a:cs typeface="Arial"/>
          </a:endParaRPr>
        </a:p>
      </dsp:txBody>
      <dsp:txXfrm>
        <a:off x="3490590" y="1450147"/>
        <a:ext cx="3059169" cy="2701080"/>
      </dsp:txXfrm>
    </dsp:sp>
    <dsp:sp modelId="{869E6585-1C72-4E82-914E-39E2C4E28665}">
      <dsp:nvSpPr>
        <dsp:cNvPr id="0" name=""/>
        <dsp:cNvSpPr/>
      </dsp:nvSpPr>
      <dsp:spPr>
        <a:xfrm>
          <a:off x="6981180" y="602228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/>
            <a:t>Наши преимущества</a:t>
          </a:r>
        </a:p>
      </dsp:txBody>
      <dsp:txXfrm>
        <a:off x="6981180" y="602228"/>
        <a:ext cx="3059169" cy="840956"/>
      </dsp:txXfrm>
    </dsp:sp>
    <dsp:sp modelId="{0C85A15E-56D2-44B3-8E52-7FFFB1AE2983}">
      <dsp:nvSpPr>
        <dsp:cNvPr id="0" name=""/>
        <dsp:cNvSpPr/>
      </dsp:nvSpPr>
      <dsp:spPr>
        <a:xfrm>
          <a:off x="6978043" y="1450147"/>
          <a:ext cx="3059169" cy="270108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>
              <a:latin typeface="Arial"/>
            </a:rPr>
            <a:t>Иннавационность</a:t>
          </a:r>
          <a:endParaRPr lang="ru-RU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>
              <a:latin typeface="Arial"/>
            </a:rPr>
            <a:t>Доступность</a:t>
          </a:r>
          <a:endParaRPr lang="ru-RU" sz="2400" kern="120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/>
            <a:t>Узкая специализация</a:t>
          </a:r>
          <a:endParaRPr lang="ru-RU" sz="2400" kern="1200">
            <a:latin typeface="Arial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>
              <a:latin typeface="Arial"/>
            </a:rPr>
            <a:t>Уникальный дизайн</a:t>
          </a:r>
        </a:p>
      </dsp:txBody>
      <dsp:txXfrm>
        <a:off x="6978043" y="1450147"/>
        <a:ext cx="3059169" cy="2701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21359-4073-4765-A989-AD684680B902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AF7C2-9A5C-47A3-8B22-14CCF7EF82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83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AF7C2-9A5C-47A3-8B22-14CCF7EF82F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875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622141" y="1686620"/>
            <a:ext cx="7261019" cy="12682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/>
            <a:r>
              <a:rPr lang="ru-RU" sz="4400" err="1">
                <a:ea typeface="+mn-lt"/>
                <a:cs typeface="+mn-lt"/>
              </a:rPr>
              <a:t>Кастомные</a:t>
            </a:r>
            <a:r>
              <a:rPr lang="ru-RU" sz="4400">
                <a:ea typeface="+mn-lt"/>
                <a:cs typeface="+mn-lt"/>
              </a:rPr>
              <a:t> клавиатуры</a:t>
            </a:r>
            <a:br>
              <a:rPr lang="ru-RU" sz="4400">
                <a:ea typeface="+mn-lt"/>
                <a:cs typeface="+mn-lt"/>
              </a:rPr>
            </a:br>
            <a:endParaRPr lang="ru-RU" sz="4400">
              <a:cs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168983" y="3665099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190EECE-78CC-6649-4B5C-47F6DACAE2B4}"/>
              </a:ext>
            </a:extLst>
          </p:cNvPr>
          <p:cNvSpPr txBox="1"/>
          <p:nvPr/>
        </p:nvSpPr>
        <p:spPr>
          <a:xfrm>
            <a:off x="295829" y="3931352"/>
            <a:ext cx="679617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 err="1"/>
              <a:t>ИМИТиФ</a:t>
            </a:r>
            <a:r>
              <a:rPr lang="ru-RU" sz="1600" dirty="0"/>
              <a:t>, 1 курс. Группа - </a:t>
            </a:r>
            <a:r>
              <a:rPr lang="ru-RU" sz="1600" dirty="0">
                <a:ea typeface="+mn-lt"/>
                <a:cs typeface="+mn-lt"/>
              </a:rPr>
              <a:t>ОБ-09.03.02.01-11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Трошков К.С., Шишкин Д.В., Карпочев И.В.</a:t>
            </a:r>
            <a:endParaRPr lang="ru-RU" dirty="0" err="1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EAD8111-039A-2C45-F9DF-BB2E35F8AFFA}"/>
              </a:ext>
            </a:extLst>
          </p:cNvPr>
          <p:cNvSpPr txBox="1"/>
          <p:nvPr/>
        </p:nvSpPr>
        <p:spPr>
          <a:xfrm>
            <a:off x="3215622" y="2350992"/>
            <a:ext cx="347935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2800">
                <a:cs typeface="Arial"/>
              </a:rPr>
              <a:t>«</a:t>
            </a:r>
            <a:r>
              <a:rPr lang="ru-RU" sz="2800" err="1">
                <a:cs typeface="Arial"/>
              </a:rPr>
              <a:t>CapDesign</a:t>
            </a:r>
            <a:r>
              <a:rPr lang="ru-RU" sz="2800">
                <a:cs typeface="Arial"/>
              </a:rPr>
              <a:t>»</a:t>
            </a:r>
            <a:endParaRPr lang="ru-RU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>
                <a:latin typeface="+mj-lt"/>
                <a:ea typeface="MS Gothic" pitchFamily="49" charset="-128"/>
              </a:rPr>
              <a:t>Команда проекта</a:t>
            </a:r>
            <a:endParaRPr sz="400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03362" y="4088861"/>
            <a:ext cx="2992155" cy="106245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ea typeface="+mn-lt"/>
                <a:cs typeface="+mn-lt"/>
              </a:rPr>
              <a:t>Кирилл Трошков </a:t>
            </a:r>
            <a:endParaRPr lang="ru-RU" sz="1600" i="1" dirty="0"/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i="1" dirty="0"/>
              <a:t>Полезные навыки: </a:t>
            </a:r>
            <a:r>
              <a:rPr lang="ru-RU" sz="1600" dirty="0">
                <a:ea typeface="+mn-lt"/>
                <a:cs typeface="+mn-lt"/>
              </a:rPr>
              <a:t>Информационная грамотность, инициативность.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i="1" dirty="0">
                <a:cs typeface="Arial"/>
              </a:rPr>
              <a:t>Роль в команде: Лидер</a:t>
            </a:r>
            <a:endParaRPr lang="ru-RU" sz="1600" dirty="0">
              <a:cs typeface="Arial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/>
          </a:p>
        </p:txBody>
      </p:sp>
      <p:sp>
        <p:nvSpPr>
          <p:cNvPr id="11" name="Содержимое 2">
            <a:extLst>
              <a:ext uri="{FF2B5EF4-FFF2-40B4-BE49-F238E27FC236}">
                <a16:creationId xmlns=""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3870427" y="4113241"/>
            <a:ext cx="2727285" cy="137850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>
                <a:ea typeface="+mn-lt"/>
                <a:cs typeface="+mn-lt"/>
              </a:rPr>
              <a:t>Даниил Шишкин</a:t>
            </a:r>
            <a:endParaRPr lang="ru-RU" sz="1600" i="1"/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i="1">
                <a:ea typeface="+mn-lt"/>
                <a:cs typeface="+mn-lt"/>
              </a:rPr>
              <a:t>Полезные навыки: </a:t>
            </a:r>
            <a:r>
              <a:rPr lang="ru-RU" sz="1600">
                <a:ea typeface="+mn-lt"/>
                <a:cs typeface="+mn-lt"/>
              </a:rPr>
              <a:t>Продуктивность</a:t>
            </a:r>
            <a:endParaRPr lang="ru-RU" sz="1600" i="1"/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i="1"/>
              <a:t>Роль в команде: Координатор, инженер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/>
          </a:p>
        </p:txBody>
      </p:sp>
      <p:sp>
        <p:nvSpPr>
          <p:cNvPr id="12" name="Содержимое 2">
            <a:extLst>
              <a:ext uri="{FF2B5EF4-FFF2-40B4-BE49-F238E27FC236}">
                <a16:creationId xmlns=""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7068517" y="4088104"/>
            <a:ext cx="2696126" cy="126946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ea typeface="+mn-lt"/>
                <a:cs typeface="+mn-lt"/>
              </a:rPr>
              <a:t>Иван Карпочев </a:t>
            </a:r>
            <a:endParaRPr lang="ru-RU" sz="1600" i="1" dirty="0"/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i="1" dirty="0"/>
              <a:t>Полезные навыки:</a:t>
            </a:r>
            <a:r>
              <a:rPr lang="ru-RU" sz="1600" i="1" dirty="0">
                <a:ea typeface="+mn-lt"/>
                <a:cs typeface="+mn-lt"/>
              </a:rPr>
              <a:t> </a:t>
            </a:r>
            <a:r>
              <a:rPr lang="ru-RU" sz="1600" dirty="0">
                <a:ea typeface="+mn-lt"/>
                <a:cs typeface="+mn-lt"/>
              </a:rPr>
              <a:t>Медиа грамотность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i="1" dirty="0"/>
              <a:t>Роль в команде: </a:t>
            </a:r>
            <a:r>
              <a:rPr lang="ru-RU" sz="1600" dirty="0">
                <a:ea typeface="+mn-lt"/>
                <a:cs typeface="+mn-lt"/>
              </a:rPr>
              <a:t>PR-менеджер, бухгалтер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/>
          </a:p>
        </p:txBody>
      </p:sp>
      <p:pic>
        <p:nvPicPr>
          <p:cNvPr id="2" name="Рисунок 1" descr="Изображение выглядит как человек, одежда, Человеческое лицо, рукав&#10;&#10;Автоматически созданное описание">
            <a:extLst>
              <a:ext uri="{FF2B5EF4-FFF2-40B4-BE49-F238E27FC236}">
                <a16:creationId xmlns="" xmlns:a16="http://schemas.microsoft.com/office/drawing/2014/main" id="{93DCC51C-E597-ECAA-C61C-E5BB5494A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780" y="1117905"/>
            <a:ext cx="1940068" cy="291749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54430DC-1A21-C337-2991-64A831E25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460" y="1117905"/>
            <a:ext cx="2192315" cy="2917494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одежда, Человеческое лицо, улыб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21C0E65F-B8A4-BC9D-2C3A-92A80EC41E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1020" y="1117904"/>
            <a:ext cx="2184524" cy="29174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11216"/>
            <a:ext cx="9318708" cy="1206449"/>
          </a:xfrm>
          <a:prstGeom prst="rect">
            <a:avLst/>
          </a:prstGeom>
        </p:spPr>
        <p:txBody>
          <a:bodyPr lIns="0" tIns="0" rIns="0" bIns="0" anchor="t">
            <a:normAutofit fontScale="93500"/>
          </a:bodyPr>
          <a:lstStyle/>
          <a:p>
            <a:r>
              <a:rPr lang="ru-RU"/>
              <a:t>Когда процесс и опыт пользования стандартных клавиатур с рынка не устраивает пользователя, можно обратиться к нам и создать клавиатуру со всеми пожеланиями клиента.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b="0" i="0" u="none" strike="noStrike" kern="0" cap="none" spc="0" normalizeH="0" baseline="0" noProof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b="0" i="0" u="none" strike="noStrike" kern="0" cap="none" spc="0" normalizeH="0" baseline="0" noProof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2851416"/>
              </p:ext>
            </p:extLst>
          </p:nvPr>
        </p:nvGraphicFramePr>
        <p:xfrm>
          <a:off x="258938" y="1319488"/>
          <a:ext cx="9555592" cy="1854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377204" y="1122426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>
                <a:latin typeface="+mn-lt"/>
              </a:rPr>
              <a:t>О проекте. </a:t>
            </a:r>
            <a:br>
              <a:rPr lang="ru-RU" sz="4400">
                <a:latin typeface="+mn-lt"/>
              </a:rPr>
            </a:br>
            <a:r>
              <a:rPr lang="ru-RU" sz="440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=""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>
              <a:solidFill>
                <a:srgbClr val="666666"/>
              </a:solidFill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>
              <a:solidFill>
                <a:srgbClr val="666666"/>
              </a:solidFill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>
              <a:solidFill>
                <a:srgbClr val="66666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6C52556-6E02-F8DE-3D58-233053C6792E}"/>
              </a:ext>
            </a:extLst>
          </p:cNvPr>
          <p:cNvSpPr txBox="1"/>
          <p:nvPr/>
        </p:nvSpPr>
        <p:spPr>
          <a:xfrm>
            <a:off x="786262" y="2389951"/>
            <a:ext cx="7286624" cy="20084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63B047D-36EE-7C61-A8CF-8AE9B3DDC8DD}"/>
              </a:ext>
            </a:extLst>
          </p:cNvPr>
          <p:cNvSpPr txBox="1"/>
          <p:nvPr/>
        </p:nvSpPr>
        <p:spPr>
          <a:xfrm>
            <a:off x="536871" y="1541423"/>
            <a:ext cx="4288158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Мы придумали бизнес идею. Мы будем предоставлять услугу с возможностью покупки </a:t>
            </a:r>
            <a:r>
              <a:rPr lang="ru-RU" dirty="0" err="1"/>
              <a:t>кастомной</a:t>
            </a:r>
            <a:r>
              <a:rPr lang="ru-RU" dirty="0"/>
              <a:t> </a:t>
            </a:r>
            <a:r>
              <a:rPr lang="ru" dirty="0">
                <a:cs typeface="Arial"/>
              </a:rPr>
              <a:t>клавиатуры, т.е. сделанной</a:t>
            </a:r>
            <a:r>
              <a:rPr lang="ru" dirty="0">
                <a:ea typeface="+mn-lt"/>
                <a:cs typeface="+mn-lt"/>
              </a:rPr>
              <a:t> по индивидуальному заказу</a:t>
            </a:r>
            <a:r>
              <a:rPr lang="ru" dirty="0">
                <a:cs typeface="Arial"/>
              </a:rPr>
              <a:t>, с выбором</a:t>
            </a:r>
            <a:r>
              <a:rPr lang="ru" b="1" dirty="0">
                <a:cs typeface="Arial"/>
              </a:rPr>
              <a:t> </a:t>
            </a:r>
            <a:r>
              <a:rPr lang="ru-RU" dirty="0"/>
              <a:t>компонентов, обратной связью и пожеланиями клиента. Рекламироваться наш проект будет с помощью социальных сетей. 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u="sng" dirty="0"/>
              <a:t>Пример нашей готовой </a:t>
            </a:r>
            <a:r>
              <a:rPr lang="ru-RU" u="sng" dirty="0" err="1"/>
              <a:t>кастомной</a:t>
            </a:r>
            <a:r>
              <a:rPr lang="ru-RU" u="sng" dirty="0"/>
              <a:t> клавиатуры:</a:t>
            </a:r>
            <a:endParaRPr lang="ru-RU" dirty="0"/>
          </a:p>
        </p:txBody>
      </p:sp>
      <p:pic>
        <p:nvPicPr>
          <p:cNvPr id="6" name="Рисунок 5" descr="Изображение выглядит как клавиатура, электроника, Устройство ввода, Компьютерная клавиатура&#10;&#10;Автоматически созданное описание">
            <a:extLst>
              <a:ext uri="{FF2B5EF4-FFF2-40B4-BE49-F238E27FC236}">
                <a16:creationId xmlns="" xmlns:a16="http://schemas.microsoft.com/office/drawing/2014/main" id="{8C7065E3-83B1-6AD7-1038-D26CF9785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142" y="1671337"/>
            <a:ext cx="4961511" cy="32827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197798" y="1392318"/>
            <a:ext cx="9683320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dirty="0">
                <a:ea typeface="+mn-lt"/>
                <a:cs typeface="+mn-lt"/>
              </a:rPr>
              <a:t>Наш целевой покупатель - физическое лицо с доходом выше среднего, который много занимается печатью или играет за компьютером и хочет улучшить собственный опыт от использования клавиатуры. </a:t>
            </a:r>
            <a:endParaRPr lang="ru-RU" dirty="0"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2AB8904-B5FA-D12F-5592-AC5DFD20960E}"/>
              </a:ext>
            </a:extLst>
          </p:cNvPr>
          <p:cNvSpPr txBox="1"/>
          <p:nvPr/>
        </p:nvSpPr>
        <p:spPr>
          <a:xfrm>
            <a:off x="389055" y="2389950"/>
            <a:ext cx="671844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u="sng"/>
              <a:t>Характеристики целевой аудитории (портрет):</a:t>
            </a:r>
            <a:r>
              <a:rPr lang="ru-RU"/>
              <a:t/>
            </a:r>
            <a:br>
              <a:rPr lang="ru-RU"/>
            </a:br>
            <a:endParaRPr lang="ru-RU"/>
          </a:p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06E41DC-1058-7FAB-A54A-5C08328C86A8}"/>
              </a:ext>
            </a:extLst>
          </p:cNvPr>
          <p:cNvSpPr txBox="1"/>
          <p:nvPr/>
        </p:nvSpPr>
        <p:spPr>
          <a:xfrm>
            <a:off x="389228" y="2895958"/>
            <a:ext cx="941385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ru-RU" sz="1600" dirty="0"/>
              <a:t>Пол: Мужчины.</a:t>
            </a:r>
          </a:p>
          <a:p>
            <a:pPr marL="342900" indent="-342900">
              <a:buAutoNum type="arabicPeriod"/>
            </a:pPr>
            <a:r>
              <a:rPr lang="ru-RU" sz="1600" dirty="0"/>
              <a:t>Возраст: от 18 до 35 лет.</a:t>
            </a:r>
          </a:p>
          <a:p>
            <a:pPr marL="342900" indent="-342900">
              <a:buAutoNum type="arabicPeriod"/>
            </a:pPr>
            <a:r>
              <a:rPr lang="ru-RU" sz="1600" dirty="0"/>
              <a:t>География: Россия.</a:t>
            </a:r>
          </a:p>
          <a:p>
            <a:pPr marL="342900" indent="-342900">
              <a:buAutoNum type="arabicPeriod"/>
            </a:pPr>
            <a:r>
              <a:rPr lang="ru-RU" sz="1600" dirty="0"/>
              <a:t>Уровень дохода: выше среднего (от 55 тыс. рублей).</a:t>
            </a:r>
          </a:p>
          <a:p>
            <a:pPr marL="342900" indent="-342900">
              <a:buAutoNum type="arabicPeriod"/>
            </a:pPr>
            <a:r>
              <a:rPr lang="ru-RU" sz="1600" dirty="0"/>
              <a:t>Стиль жизни: стремление к успеху в работе и личной жизни, внимание к здоровью, уверенность в собственных силах и желание продвижения в карьере.</a:t>
            </a:r>
          </a:p>
          <a:p>
            <a:pPr marL="342900" indent="-342900">
              <a:buAutoNum type="arabicPeriod"/>
            </a:pPr>
            <a:r>
              <a:rPr lang="ru-RU" sz="1600" dirty="0"/>
              <a:t>Интересы: </a:t>
            </a:r>
            <a:r>
              <a:rPr lang="ru-RU" sz="1600" dirty="0">
                <a:ea typeface="+mn-lt"/>
                <a:cs typeface="+mn-lt"/>
              </a:rPr>
              <a:t>компьютерные игры, спорт, просмотр сериалов, изучения нового материала, музыка, дизайн.</a:t>
            </a:r>
            <a:endParaRPr lang="ru-RU" sz="16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ru-RU" sz="1600" dirty="0"/>
              <a:t>Среда обитания: город Ижевск с населением </a:t>
            </a:r>
            <a:r>
              <a:rPr lang="ru-RU" sz="1600" dirty="0">
                <a:ea typeface="+mn-lt"/>
                <a:cs typeface="+mn-lt"/>
              </a:rPr>
              <a:t>620 тыс. человек.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>
                <a:ea typeface="MS Gothic" pitchFamily="49" charset="-128"/>
              </a:rPr>
              <a:t>Роль проекта в обеспечении </a:t>
            </a:r>
            <a:br>
              <a:rPr lang="ru-RU" sz="2800">
                <a:ea typeface="MS Gothic" pitchFamily="49" charset="-128"/>
              </a:rPr>
            </a:br>
            <a:r>
              <a:rPr lang="ru-RU" sz="2800">
                <a:ea typeface="MS Gothic" pitchFamily="49" charset="-128"/>
              </a:rPr>
              <a:t>технологического суверенитета страны</a:t>
            </a:r>
            <a:endParaRPr sz="280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833345"/>
              </p:ext>
            </p:extLst>
          </p:nvPr>
        </p:nvGraphicFramePr>
        <p:xfrm>
          <a:off x="503808" y="1251099"/>
          <a:ext cx="9217017" cy="2861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="" xmlns:a16="http://schemas.microsoft.com/office/drawing/2014/main" val="730411024"/>
                    </a:ext>
                  </a:extLst>
                </a:gridCol>
                <a:gridCol w="3199575">
                  <a:extLst>
                    <a:ext uri="{9D8B030D-6E8A-4147-A177-3AD203B41FA5}">
                      <a16:colId xmlns="" xmlns:a16="http://schemas.microsoft.com/office/drawing/2014/main" val="1353847585"/>
                    </a:ext>
                  </a:extLst>
                </a:gridCol>
                <a:gridCol w="32813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45958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1157638"/>
                  </a:ext>
                </a:extLst>
              </a:tr>
              <a:tr h="669833">
                <a:tc>
                  <a:txBody>
                    <a:bodyPr/>
                    <a:lstStyle/>
                    <a:p>
                      <a:r>
                        <a:rPr lang="ru-RU"/>
                        <a:t>Инновационность </a:t>
                      </a:r>
                    </a:p>
                    <a:p>
                      <a:endParaRPr lang="ru-RU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ru-RU" u="none"/>
                        <a:t>Россия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ru-RU" u="none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4691311"/>
                  </a:ext>
                </a:extLst>
              </a:tr>
              <a:tr h="1133568">
                <a:tc>
                  <a:txBody>
                    <a:bodyPr/>
                    <a:lstStyle/>
                    <a:p>
                      <a:r>
                        <a:rPr lang="ru-RU"/>
                        <a:t>Рынок НТИ</a:t>
                      </a:r>
                    </a:p>
                    <a:p>
                      <a:endParaRPr lang="ru-RU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endParaRPr lang="en-US" sz="18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endParaRPr lang="en-US" sz="18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0286811"/>
                  </a:ext>
                </a:extLst>
              </a:tr>
              <a:tr h="691916">
                <a:tc>
                  <a:txBody>
                    <a:bodyPr/>
                    <a:lstStyle/>
                    <a:p>
                      <a:r>
                        <a:rPr lang="ru-RU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ru-RU" b="0" i="0" u="none" strike="noStrike" noProof="0">
                          <a:latin typeface="Arial"/>
                        </a:rPr>
                        <a:t>Нейротехнологии и искусственный интеллект</a:t>
                      </a:r>
                      <a:endParaRPr lang="ru-RU" u="sng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556" y="2366856"/>
            <a:ext cx="280240" cy="24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/>
              <a:t>Потенциальный объем рынка</a:t>
            </a:r>
            <a:endParaRPr sz="440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612015" y="1194836"/>
            <a:ext cx="5462671" cy="44248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ru-RU" sz="2400" b="1" i="1">
                <a:effectLst/>
              </a:rPr>
              <a:t>PAM</a:t>
            </a:r>
            <a:r>
              <a:rPr lang="ru-RU" sz="2400" b="1" i="1"/>
              <a:t>  - </a:t>
            </a:r>
            <a:r>
              <a:rPr lang="ru-RU" sz="2400" b="1" i="1">
                <a:latin typeface="Arial"/>
                <a:ea typeface="Calibri"/>
                <a:cs typeface="Calibri"/>
              </a:rPr>
              <a:t>прогноз 20 000 000 человек (20 млрд рублей)</a:t>
            </a:r>
            <a:endParaRPr lang="ru" sz="2400" b="1">
              <a:effectLst/>
              <a:ea typeface="+mn-lt"/>
              <a:cs typeface="+mn-lt"/>
            </a:endParaRPr>
          </a:p>
          <a:p>
            <a:pPr algn="l"/>
            <a:endParaRPr lang="ru-RU" sz="2400" b="1" i="1">
              <a:effectLst/>
            </a:endParaRPr>
          </a:p>
          <a:p>
            <a:r>
              <a:rPr lang="ru-RU" sz="2400" b="1" i="1">
                <a:effectLst/>
              </a:rPr>
              <a:t>TAM</a:t>
            </a:r>
            <a:r>
              <a:rPr lang="ru-RU" sz="2400" b="1" i="1"/>
              <a:t> -  </a:t>
            </a:r>
            <a:r>
              <a:rPr lang="ru-RU" sz="2400" b="1" i="1">
                <a:latin typeface="Arial"/>
                <a:ea typeface="Calibri"/>
                <a:cs typeface="Calibri"/>
              </a:rPr>
              <a:t>прогноз </a:t>
            </a:r>
            <a:r>
              <a:rPr lang="ru-RU" sz="2400" b="1">
                <a:latin typeface="Calibri"/>
                <a:ea typeface="Calibri"/>
                <a:cs typeface="Calibri"/>
              </a:rPr>
              <a:t>1 000 000 человек (10млрд рублей)</a:t>
            </a:r>
            <a:endParaRPr lang="ru-RU" sz="2400" b="1" i="1">
              <a:effectLst/>
            </a:endParaRPr>
          </a:p>
          <a:p>
            <a:pPr algn="l"/>
            <a:endParaRPr lang="ru-RU" sz="2400" b="1" i="1">
              <a:effectLst/>
            </a:endParaRPr>
          </a:p>
          <a:p>
            <a:r>
              <a:rPr lang="ru-RU" sz="2400" b="1" i="1">
                <a:effectLst/>
              </a:rPr>
              <a:t>SAM</a:t>
            </a:r>
            <a:r>
              <a:rPr lang="ru-RU" sz="2400" b="1" i="1"/>
              <a:t> - </a:t>
            </a:r>
            <a:r>
              <a:rPr lang="ru-RU" sz="2400" b="1" i="1">
                <a:latin typeface="Arial"/>
                <a:ea typeface="Calibri"/>
                <a:cs typeface="Calibri"/>
              </a:rPr>
              <a:t>прогноз </a:t>
            </a:r>
            <a:r>
              <a:rPr lang="ru-RU" sz="2400" b="1">
                <a:latin typeface="Calibri"/>
                <a:ea typeface="Calibri"/>
                <a:cs typeface="Calibri"/>
              </a:rPr>
              <a:t>76 100 человек (761млн рублей)</a:t>
            </a:r>
            <a:endParaRPr lang="ru-RU" sz="2400" b="1" i="1">
              <a:effectLst/>
            </a:endParaRPr>
          </a:p>
          <a:p>
            <a:pPr algn="l"/>
            <a:endParaRPr lang="ru-RU" sz="2400" b="1" i="1">
              <a:effectLst/>
            </a:endParaRPr>
          </a:p>
          <a:p>
            <a:r>
              <a:rPr lang="ru-RU" sz="2400" b="1" i="1">
                <a:effectLst/>
              </a:rPr>
              <a:t>SOM</a:t>
            </a:r>
            <a:r>
              <a:rPr lang="ru-RU" sz="2400" b="1" i="1"/>
              <a:t> - </a:t>
            </a:r>
            <a:r>
              <a:rPr lang="ru-RU" sz="2400" b="1" i="1">
                <a:latin typeface="Arial"/>
                <a:ea typeface="Calibri"/>
                <a:cs typeface="Calibri"/>
              </a:rPr>
              <a:t>прогноз </a:t>
            </a:r>
            <a:r>
              <a:rPr lang="ru-RU" sz="2400" b="1">
                <a:latin typeface="Calibri"/>
                <a:ea typeface="Calibri"/>
                <a:cs typeface="Calibri"/>
              </a:rPr>
              <a:t>11 400 человек (114млн рублей)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>
                <a:ea typeface="MS Gothic" pitchFamily="49" charset="-128"/>
              </a:rPr>
              <a:t>Анализ конкурентов</a:t>
            </a:r>
            <a:endParaRPr sz="440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7503286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4DD77C9-0B91-49BE-A15A-7ECA224448CC}"/>
              </a:ext>
            </a:extLst>
          </p:cNvPr>
          <p:cNvSpPr txBox="1"/>
          <p:nvPr/>
        </p:nvSpPr>
        <p:spPr>
          <a:xfrm>
            <a:off x="55708" y="4275510"/>
            <a:ext cx="288032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1400" i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0B10929-8F3E-4794-B7FE-25C97E1405F1}"/>
              </a:ext>
            </a:extLst>
          </p:cNvPr>
          <p:cNvSpPr txBox="1"/>
          <p:nvPr/>
        </p:nvSpPr>
        <p:spPr>
          <a:xfrm>
            <a:off x="3600152" y="4293615"/>
            <a:ext cx="288032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1400" i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F574392-4353-46DD-8814-82F58E341A02}"/>
              </a:ext>
            </a:extLst>
          </p:cNvPr>
          <p:cNvSpPr txBox="1"/>
          <p:nvPr/>
        </p:nvSpPr>
        <p:spPr>
          <a:xfrm>
            <a:off x="6963444" y="4275510"/>
            <a:ext cx="288032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1400" i="1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>
                <a:ea typeface="MS Gothic" pitchFamily="49" charset="-128"/>
              </a:rPr>
              <a:t>Бизнес-модель</a:t>
            </a:r>
            <a:endParaRPr sz="440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=""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581795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335" y="1114129"/>
            <a:ext cx="1778477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1400" i="1"/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/>
              <a:t>Нишевой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309468"/>
            <a:ext cx="1944216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1200" i="1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/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/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/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/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/>
              <a:t>Бренд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/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/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205655" y="2669172"/>
            <a:ext cx="1731735" cy="113877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endParaRPr lang="ru-RU" sz="1200" i="1" dirty="0"/>
          </a:p>
          <a:p>
            <a:r>
              <a:rPr lang="ru-RU" sz="1200" b="1" i="1" dirty="0"/>
              <a:t>Прямой: </a:t>
            </a:r>
            <a:r>
              <a:rPr lang="ru-RU" sz="1400" i="1" dirty="0">
                <a:cs typeface="Arial"/>
              </a:rPr>
              <a:t>п</a:t>
            </a:r>
            <a:r>
              <a:rPr lang="ru-RU" sz="1200" i="1" dirty="0"/>
              <a:t>родажи через интернет и фирменный магазин</a:t>
            </a:r>
          </a:p>
          <a:p>
            <a:endParaRPr lang="ru-RU" sz="1200" i="1" dirty="0"/>
          </a:p>
          <a:p>
            <a:endParaRPr lang="ru-RU" sz="1200" i="1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064853" y="1600553"/>
            <a:ext cx="2010072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indent="7620">
              <a:buFont typeface="Arial" panose="020B0604020202020204" pitchFamily="34" charset="0"/>
              <a:buChar char="•"/>
            </a:pPr>
            <a:r>
              <a:rPr lang="ru-RU" sz="1200" i="1" dirty="0"/>
              <a:t>Персональная поддержка</a:t>
            </a:r>
            <a:endParaRPr lang="ru-RU" dirty="0"/>
          </a:p>
          <a:p>
            <a:pPr indent="7620">
              <a:buFont typeface="Arial"/>
              <a:buChar char="•"/>
            </a:pPr>
            <a:r>
              <a:rPr lang="ru-RU" sz="1200" i="1" dirty="0"/>
              <a:t>Сообщества</a:t>
            </a:r>
          </a:p>
          <a:p>
            <a:pPr indent="7620">
              <a:buFont typeface="Arial" panose="020B0604020202020204" pitchFamily="34" charset="0"/>
              <a:buChar char="•"/>
            </a:pPr>
            <a:r>
              <a:rPr lang="ru-RU" sz="1200" i="1" dirty="0"/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72724" y="4223443"/>
            <a:ext cx="4946831" cy="1300451"/>
          </a:xfrm>
          <a:prstGeom prst="rect">
            <a:avLst/>
          </a:prstGeom>
          <a:noFill/>
        </p:spPr>
        <p:txBody>
          <a:bodyPr wrap="square" lIns="0" tIns="0" rIns="0" bIns="0" numCol="2" rtlCol="0" anchor="t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Продажа продукта</a:t>
            </a:r>
            <a:endParaRPr lang="ru-RU" dirty="0"/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endParaRPr lang="ru-RU" sz="1200" i="1" dirty="0"/>
          </a:p>
          <a:p>
            <a:pPr indent="7620">
              <a:buFont typeface="Arial" panose="020B0604020202020204" pitchFamily="34" charset="0"/>
              <a:buChar char="•"/>
            </a:pPr>
            <a:r>
              <a:rPr lang="ru-RU" sz="1200" i="1" dirty="0"/>
              <a:t>Материальные ресурсы</a:t>
            </a:r>
          </a:p>
          <a:p>
            <a:pPr indent="7620">
              <a:buFont typeface="Arial" panose="020B0604020202020204" pitchFamily="34" charset="0"/>
              <a:buChar char="•"/>
            </a:pPr>
            <a:r>
              <a:rPr lang="ru-RU" sz="1200" i="1" dirty="0"/>
              <a:t>Интеллектуальные ресурсы</a:t>
            </a:r>
          </a:p>
          <a:p>
            <a:pPr indent="7620">
              <a:buFont typeface="Arial" panose="020B0604020202020204" pitchFamily="34" charset="0"/>
              <a:buChar char="•"/>
            </a:pPr>
            <a:r>
              <a:rPr lang="ru-RU" sz="1200" i="1" dirty="0"/>
              <a:t>Персонал</a:t>
            </a:r>
          </a:p>
          <a:p>
            <a:pPr indent="7620">
              <a:buFont typeface="Arial" panose="020B0604020202020204" pitchFamily="34" charset="0"/>
              <a:buChar char="•"/>
            </a:pPr>
            <a:r>
              <a:rPr lang="ru-RU" sz="1200" i="1" dirty="0"/>
              <a:t>Финансы</a:t>
            </a:r>
            <a:br>
              <a:rPr lang="ru-RU" sz="1200" i="1" dirty="0"/>
            </a:br>
            <a:endParaRPr lang="ru-RU" sz="1200" i="1" dirty="0"/>
          </a:p>
          <a:p>
            <a:endParaRPr lang="ru-RU" sz="1200" i="1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indent="7620">
              <a:buFont typeface="Arial" panose="020B0604020202020204" pitchFamily="34" charset="0"/>
              <a:buChar char="•"/>
            </a:pPr>
            <a:r>
              <a:rPr lang="ru-RU" sz="1200" i="1"/>
              <a:t>Производство</a:t>
            </a:r>
            <a:endParaRPr lang="ru-RU"/>
          </a:p>
          <a:p>
            <a:pPr indent="7620">
              <a:buFont typeface="Arial" panose="020B0604020202020204" pitchFamily="34" charset="0"/>
              <a:buChar char="•"/>
            </a:pPr>
            <a:r>
              <a:rPr lang="ru-RU" sz="1200" i="1"/>
              <a:t>Разрешение проблем (сфера услуг)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61042" y="1472250"/>
            <a:ext cx="1879750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i="1" dirty="0"/>
              <a:t>B2C сегмент, продажа товаров и услуг заказчикам напрямую </a:t>
            </a:r>
            <a:endParaRPr lang="ru-RU" dirty="0"/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8C9306F-BB1B-B37B-3791-B1C3009231ED}"/>
              </a:ext>
            </a:extLst>
          </p:cNvPr>
          <p:cNvSpPr txBox="1"/>
          <p:nvPr/>
        </p:nvSpPr>
        <p:spPr>
          <a:xfrm>
            <a:off x="373673" y="4398443"/>
            <a:ext cx="1510262" cy="10587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F69C23E7-1CE3-807D-7B9C-EEB5C7BB0F82}"/>
              </a:ext>
            </a:extLst>
          </p:cNvPr>
          <p:cNvSpPr txBox="1"/>
          <p:nvPr/>
        </p:nvSpPr>
        <p:spPr>
          <a:xfrm>
            <a:off x="373566" y="4437312"/>
            <a:ext cx="19307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ru-RU" sz="1100" i="1" u="sng" dirty="0"/>
              <a:t>Фиксированные (постоянные) издержки </a:t>
            </a:r>
            <a:r>
              <a:rPr lang="ru-RU" sz="1100" i="1" dirty="0"/>
              <a:t>1.Аренда помещения 2.Зарплата команде​.  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250669B-6CD6-C4A1-73A9-6D22FCA3C7BE}"/>
              </a:ext>
            </a:extLst>
          </p:cNvPr>
          <p:cNvSpPr txBox="1"/>
          <p:nvPr/>
        </p:nvSpPr>
        <p:spPr>
          <a:xfrm>
            <a:off x="2619031" y="4437312"/>
            <a:ext cx="2288870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ru-RU" sz="1100" i="1" u="sng" dirty="0">
                <a:ea typeface="+mn-lt"/>
                <a:cs typeface="+mn-lt"/>
              </a:rPr>
              <a:t>Переменные издержки: </a:t>
            </a:r>
            <a:r>
              <a:rPr lang="ru-RU" sz="1100" i="1" dirty="0">
                <a:ea typeface="+mn-lt"/>
                <a:cs typeface="+mn-lt"/>
              </a:rPr>
              <a:t>1.Расходы на материалы </a:t>
            </a:r>
            <a:br>
              <a:rPr lang="ru-RU" sz="1100" i="1" dirty="0">
                <a:ea typeface="+mn-lt"/>
                <a:cs typeface="+mn-lt"/>
              </a:rPr>
            </a:br>
            <a:r>
              <a:rPr lang="ru-RU" sz="1100" i="1" dirty="0">
                <a:ea typeface="+mn-lt"/>
                <a:cs typeface="+mn-lt"/>
              </a:rPr>
              <a:t>2.Электроэнергия   </a:t>
            </a:r>
            <a:endParaRPr lang="ru-RU" sz="1100" i="1" dirty="0"/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-44521" y="99036"/>
            <a:ext cx="8123088" cy="982663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</a:t>
            </a:r>
            <a:r>
              <a:rPr lang="ru-RU" sz="4000" dirty="0" smtClean="0">
                <a:ea typeface="MS Gothic" pitchFamily="49" charset="-128"/>
              </a:rPr>
              <a:t>и оказания услуги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AFFA82F-12F2-1F0A-9663-DF029545DE74}"/>
              </a:ext>
            </a:extLst>
          </p:cNvPr>
          <p:cNvSpPr txBox="1"/>
          <p:nvPr/>
        </p:nvSpPr>
        <p:spPr>
          <a:xfrm>
            <a:off x="723898" y="1915074"/>
            <a:ext cx="748903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endParaRPr lang="ru-RU" sz="1200">
              <a:solidFill>
                <a:srgbClr val="DBDEE1"/>
              </a:solidFill>
              <a:ea typeface="+mn-lt"/>
              <a:cs typeface="+mn-lt"/>
            </a:endParaRPr>
          </a:p>
        </p:txBody>
      </p:sp>
      <p:pic>
        <p:nvPicPr>
          <p:cNvPr id="7" name="Рисунок 6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F468B76E-7617-4CAC-4DFE-5ADDE4489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00000">
            <a:off x="2612570" y="1038412"/>
            <a:ext cx="4390255" cy="4374077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60878250-891E-CDDB-8382-7CC4DA3AC4B2}"/>
              </a:ext>
            </a:extLst>
          </p:cNvPr>
          <p:cNvSpPr/>
          <p:nvPr/>
        </p:nvSpPr>
        <p:spPr>
          <a:xfrm>
            <a:off x="4468633" y="1237861"/>
            <a:ext cx="1370030" cy="700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>
                <a:solidFill>
                  <a:schemeClr val="tx1"/>
                </a:solidFill>
                <a:ea typeface="+mn-lt"/>
                <a:cs typeface="+mn-lt"/>
              </a:rPr>
              <a:t>Авансированный капитал 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67DA577-6723-D8F5-351D-E8282AB7D2AC}"/>
              </a:ext>
            </a:extLst>
          </p:cNvPr>
          <p:cNvSpPr txBox="1"/>
          <p:nvPr/>
        </p:nvSpPr>
        <p:spPr>
          <a:xfrm>
            <a:off x="5138004" y="1518046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D1F8D19F-22A2-FD3C-5A19-463669ED893F}"/>
              </a:ext>
            </a:extLst>
          </p:cNvPr>
          <p:cNvSpPr/>
          <p:nvPr/>
        </p:nvSpPr>
        <p:spPr>
          <a:xfrm>
            <a:off x="5962928" y="2421158"/>
            <a:ext cx="1370030" cy="700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200">
                <a:solidFill>
                  <a:schemeClr val="tx1"/>
                </a:solidFill>
                <a:ea typeface="+mn-lt"/>
                <a:cs typeface="+mn-lt"/>
              </a:rPr>
              <a:t>Получение заказа 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2F426639-E9BB-BEDD-8558-7F903C00F73E}"/>
              </a:ext>
            </a:extLst>
          </p:cNvPr>
          <p:cNvSpPr/>
          <p:nvPr/>
        </p:nvSpPr>
        <p:spPr>
          <a:xfrm>
            <a:off x="6048553" y="3713444"/>
            <a:ext cx="1370030" cy="700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200">
                <a:solidFill>
                  <a:schemeClr val="tx1"/>
                </a:solidFill>
                <a:ea typeface="+mn-lt"/>
                <a:cs typeface="+mn-lt"/>
              </a:rPr>
              <a:t>Проработка заказа 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="" xmlns:a16="http://schemas.microsoft.com/office/drawing/2014/main" id="{196487EC-FD14-2E29-D535-89625EE7409D}"/>
              </a:ext>
            </a:extLst>
          </p:cNvPr>
          <p:cNvSpPr/>
          <p:nvPr/>
        </p:nvSpPr>
        <p:spPr>
          <a:xfrm>
            <a:off x="4927342" y="4764401"/>
            <a:ext cx="1370030" cy="700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200">
                <a:solidFill>
                  <a:schemeClr val="tx1"/>
                </a:solidFill>
                <a:ea typeface="+mn-lt"/>
                <a:cs typeface="+mn-lt"/>
              </a:rPr>
              <a:t>Оплата 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DED63CAC-93DD-62E3-7146-6369030DBA57}"/>
              </a:ext>
            </a:extLst>
          </p:cNvPr>
          <p:cNvSpPr/>
          <p:nvPr/>
        </p:nvSpPr>
        <p:spPr>
          <a:xfrm>
            <a:off x="3035346" y="4414082"/>
            <a:ext cx="1370030" cy="700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200">
                <a:solidFill>
                  <a:schemeClr val="tx1"/>
                </a:solidFill>
                <a:ea typeface="+mn-lt"/>
                <a:cs typeface="+mn-lt"/>
              </a:rPr>
              <a:t>Включение заказа в план производства 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="" xmlns:a16="http://schemas.microsoft.com/office/drawing/2014/main" id="{E6C2A9B6-2AB9-1058-D19C-C30ED453BF6B}"/>
              </a:ext>
            </a:extLst>
          </p:cNvPr>
          <p:cNvSpPr/>
          <p:nvPr/>
        </p:nvSpPr>
        <p:spPr>
          <a:xfrm>
            <a:off x="2381309" y="3339771"/>
            <a:ext cx="1370030" cy="700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200">
                <a:solidFill>
                  <a:schemeClr val="tx1"/>
                </a:solidFill>
                <a:ea typeface="+mn-lt"/>
                <a:cs typeface="+mn-lt"/>
              </a:rPr>
              <a:t>Изготовление продукта 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="" xmlns:a16="http://schemas.microsoft.com/office/drawing/2014/main" id="{E9FE35A2-E6F5-DD47-60E4-D23A023A6062}"/>
              </a:ext>
            </a:extLst>
          </p:cNvPr>
          <p:cNvSpPr/>
          <p:nvPr/>
        </p:nvSpPr>
        <p:spPr>
          <a:xfrm>
            <a:off x="2575938" y="2226537"/>
            <a:ext cx="1370030" cy="700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200">
                <a:solidFill>
                  <a:schemeClr val="tx1"/>
                </a:solidFill>
                <a:ea typeface="+mn-lt"/>
                <a:cs typeface="+mn-lt"/>
              </a:rPr>
              <a:t>Готовый продукт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>
                <a:latin typeface="+mn-lt"/>
              </a:rPr>
              <a:t>Цель проекта по </a:t>
            </a:r>
            <a:r>
              <a:rPr lang="en-US" sz="4000">
                <a:latin typeface="+mn-lt"/>
              </a:rPr>
              <a:t>SMART</a:t>
            </a:r>
            <a:endParaRPr sz="4000">
              <a:latin typeface="+mn-lt"/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679F401-3372-E39B-F948-24DD27B0BACF}"/>
              </a:ext>
            </a:extLst>
          </p:cNvPr>
          <p:cNvSpPr txBox="1"/>
          <p:nvPr/>
        </p:nvSpPr>
        <p:spPr>
          <a:xfrm>
            <a:off x="450876" y="2172062"/>
            <a:ext cx="693695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AB2F270-6E5A-F9E2-DBF1-A44DE39A0458}"/>
              </a:ext>
            </a:extLst>
          </p:cNvPr>
          <p:cNvSpPr txBox="1"/>
          <p:nvPr/>
        </p:nvSpPr>
        <p:spPr>
          <a:xfrm>
            <a:off x="606714" y="1595895"/>
            <a:ext cx="9041451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highlight>
                  <a:srgbClr val="00FFFF"/>
                </a:highlight>
                <a:ea typeface="+mn-lt"/>
                <a:cs typeface="+mn-lt"/>
              </a:rPr>
              <a:t>S</a:t>
            </a:r>
            <a:r>
              <a:rPr lang="ru-RU" sz="2400" dirty="0">
                <a:ea typeface="+mn-lt"/>
                <a:cs typeface="+mn-lt"/>
              </a:rPr>
              <a:t> - Создание качественной и надёжной клавиатуры с уникальным дизайном.</a:t>
            </a:r>
            <a:endParaRPr lang="ru-RU" sz="2400" dirty="0"/>
          </a:p>
          <a:p>
            <a:r>
              <a:rPr lang="ru-RU" sz="2400" dirty="0">
                <a:highlight>
                  <a:srgbClr val="00FFFF"/>
                </a:highlight>
                <a:ea typeface="+mn-lt"/>
                <a:cs typeface="+mn-lt"/>
              </a:rPr>
              <a:t>M</a:t>
            </a:r>
            <a:r>
              <a:rPr lang="ru-RU" sz="2400" dirty="0">
                <a:ea typeface="+mn-lt"/>
                <a:cs typeface="+mn-lt"/>
              </a:rPr>
              <a:t> - Показанием успешного достижения цели будет служить количество положительных отзывов от заказчиков.</a:t>
            </a:r>
            <a:endParaRPr lang="ru-RU" sz="2400" dirty="0"/>
          </a:p>
          <a:p>
            <a:r>
              <a:rPr lang="ru-RU" sz="2400" dirty="0">
                <a:highlight>
                  <a:srgbClr val="00FFFF"/>
                </a:highlight>
                <a:ea typeface="+mn-lt"/>
                <a:cs typeface="+mn-lt"/>
              </a:rPr>
              <a:t>A</a:t>
            </a:r>
            <a:r>
              <a:rPr lang="ru-RU" sz="2400" dirty="0">
                <a:ea typeface="+mn-lt"/>
                <a:cs typeface="+mn-lt"/>
              </a:rPr>
              <a:t> - Достижение цели планируется при помощи команды инженеров.</a:t>
            </a:r>
            <a:endParaRPr lang="ru-RU" sz="2400" dirty="0"/>
          </a:p>
          <a:p>
            <a:r>
              <a:rPr lang="ru-RU" sz="2400" dirty="0">
                <a:highlight>
                  <a:srgbClr val="00FFFF"/>
                </a:highlight>
                <a:ea typeface="+mn-lt"/>
                <a:cs typeface="+mn-lt"/>
              </a:rPr>
              <a:t>R</a:t>
            </a:r>
            <a:r>
              <a:rPr lang="ru-RU" sz="2400" dirty="0">
                <a:ea typeface="+mn-lt"/>
                <a:cs typeface="+mn-lt"/>
              </a:rPr>
              <a:t> - Данный продукт совершенно уникальный и позволяет выделиться среди других людей.</a:t>
            </a:r>
            <a:endParaRPr lang="ru-RU" sz="2400" dirty="0"/>
          </a:p>
          <a:p>
            <a:r>
              <a:rPr lang="ru-RU" sz="2400" dirty="0">
                <a:highlight>
                  <a:srgbClr val="00FFFF"/>
                </a:highlight>
                <a:ea typeface="+mn-lt"/>
                <a:cs typeface="+mn-lt"/>
              </a:rPr>
              <a:t>T</a:t>
            </a:r>
            <a:r>
              <a:rPr lang="ru-RU" sz="2400" dirty="0">
                <a:ea typeface="+mn-lt"/>
                <a:cs typeface="+mn-lt"/>
              </a:rPr>
              <a:t> - Необходимо достичь цели к 27 сентябрю 2025 года.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>
                <a:latin typeface="+mn-lt"/>
              </a:rPr>
              <a:t>Стартовые инвестиции</a:t>
            </a:r>
            <a:endParaRPr sz="400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=""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357980"/>
              </p:ext>
            </p:extLst>
          </p:nvPr>
        </p:nvGraphicFramePr>
        <p:xfrm>
          <a:off x="180561" y="869277"/>
          <a:ext cx="9719499" cy="2737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98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398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398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3015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73316">
                <a:tc>
                  <a:txBody>
                    <a:bodyPr/>
                    <a:lstStyle/>
                    <a:p>
                      <a:r>
                        <a:rPr lang="ru-RU" sz="1600" baseline="0" dirty="0"/>
                        <a:t>Расходники для осуществления сборки клавиатуры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1738">
                <a:tc>
                  <a:txBody>
                    <a:bodyPr/>
                    <a:lstStyle/>
                    <a:p>
                      <a:r>
                        <a:rPr lang="ru-RU" sz="1600" dirty="0"/>
                        <a:t>Компоненты для сборки клавиатуры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1400000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Собственные средства</a:t>
                      </a:r>
                      <a:endParaRPr lang="ru-RU" sz="16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1738">
                <a:tc>
                  <a:txBody>
                    <a:bodyPr/>
                    <a:lstStyle/>
                    <a:p>
                      <a:r>
                        <a:rPr lang="ru-RU" sz="1600" dirty="0"/>
                        <a:t>Элементы для дизайна клавиатуры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400000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Собственные средства</a:t>
                      </a:r>
                      <a:endParaRPr lang="ru-RU" sz="16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0159">
                <a:tc>
                  <a:txBody>
                    <a:bodyPr/>
                    <a:lstStyle/>
                    <a:p>
                      <a:r>
                        <a:rPr lang="ru-RU" sz="16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2000000</a:t>
                      </a:r>
                      <a:endParaRPr lang="ru-RU" sz="16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>
                <a:latin typeface="+mn-lt"/>
              </a:rPr>
              <a:t>Организационный план</a:t>
            </a:r>
            <a:endParaRPr sz="400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46521" y="1202078"/>
            <a:ext cx="9529045" cy="4058398"/>
          </a:xfrm>
          <a:prstGeom prst="rect">
            <a:avLst/>
          </a:prstGeom>
        </p:spPr>
        <p:txBody>
          <a:bodyPr lIns="0" tIns="0" rIns="0" bIns="0" anchor="t">
            <a:normAutofit fontScale="93500" lnSpcReduction="10000"/>
          </a:bodyPr>
          <a:lstStyle/>
          <a:p>
            <a:r>
              <a:rPr lang="ru-RU" sz="2800" dirty="0">
                <a:ea typeface="MS Gothic"/>
              </a:rPr>
              <a:t>Выбранная организационно-правовая форма - </a:t>
            </a:r>
            <a:r>
              <a:rPr lang="ru-RU" sz="2800" u="sng" dirty="0">
                <a:ea typeface="MS Gothic"/>
                <a:cs typeface="+mn-lt"/>
              </a:rPr>
              <a:t>ИП</a:t>
            </a:r>
            <a:endParaRPr lang="ru-RU" dirty="0">
              <a:ea typeface="MS Gothic" pitchFamily="49" charset="-128"/>
              <a:cs typeface="+mn-lt"/>
            </a:endParaRPr>
          </a:p>
          <a:p>
            <a:r>
              <a:rPr lang="ru-RU" sz="2000" u="sng" dirty="0">
                <a:ea typeface="MS Gothic"/>
                <a:cs typeface="Arial"/>
              </a:rPr>
              <a:t>Преимущества:</a:t>
            </a:r>
            <a:endParaRPr lang="ru-RU" dirty="0">
              <a:ea typeface="MS Gothic" pitchFamily="49" charset="-128"/>
              <a:cs typeface="Arial"/>
            </a:endParaRPr>
          </a:p>
          <a:p>
            <a:r>
              <a:rPr lang="ru-RU" dirty="0">
                <a:ea typeface="MS Gothic"/>
                <a:cs typeface="+mn-lt"/>
              </a:rPr>
              <a:t/>
            </a:r>
            <a:br>
              <a:rPr lang="ru-RU" dirty="0">
                <a:ea typeface="MS Gothic"/>
                <a:cs typeface="+mn-lt"/>
              </a:rPr>
            </a:br>
            <a:r>
              <a:rPr lang="ru-RU" dirty="0">
                <a:ea typeface="+mn-lt"/>
                <a:cs typeface="+mn-lt"/>
              </a:rPr>
              <a:t>1)Простой процесс регистрации и ликвидации ИП.</a:t>
            </a:r>
            <a:endParaRPr lang="ru-RU" dirty="0">
              <a:ea typeface="MS Gothic" pitchFamily="49" charset="-128"/>
              <a:cs typeface="Arial"/>
            </a:endParaRPr>
          </a:p>
          <a:p>
            <a:r>
              <a:rPr lang="ru-RU" dirty="0">
                <a:ea typeface="+mn-lt"/>
                <a:cs typeface="+mn-lt"/>
              </a:rPr>
              <a:t>2)Свободное и полное использование денежных средств на свое усмотрение.</a:t>
            </a:r>
            <a:endParaRPr lang="ru-RU" dirty="0"/>
          </a:p>
          <a:p>
            <a:r>
              <a:rPr lang="ru-RU" dirty="0">
                <a:ea typeface="+mn-lt"/>
                <a:cs typeface="+mn-lt"/>
              </a:rPr>
              <a:t>3)Освобождение от уплаты налога на имущество, которое используется для осуществления предпринимательской деятельности.</a:t>
            </a:r>
            <a:endParaRPr lang="ru-RU" dirty="0"/>
          </a:p>
          <a:p>
            <a:r>
              <a:rPr lang="ru-RU" dirty="0">
                <a:ea typeface="+mn-lt"/>
                <a:cs typeface="+mn-lt"/>
              </a:rPr>
              <a:t>4)Отсутствует необходимость в документальном оформлении принятых решений.</a:t>
            </a:r>
            <a:endParaRPr lang="ru-RU" dirty="0"/>
          </a:p>
          <a:p>
            <a:endParaRPr lang="ru-RU" dirty="0">
              <a:cs typeface="Arial"/>
            </a:endParaRPr>
          </a:p>
          <a:p>
            <a:endParaRPr lang="ru-RU" dirty="0">
              <a:ea typeface="MS Gothic" pitchFamily="49" charset="-128"/>
              <a:cs typeface="Arial"/>
            </a:endParaRPr>
          </a:p>
          <a:p>
            <a:r>
              <a:rPr lang="ru-RU" sz="2800" dirty="0">
                <a:ea typeface="MS Gothic"/>
              </a:rPr>
              <a:t>Выбранная система налогообложения -</a:t>
            </a:r>
            <a:r>
              <a:rPr lang="ru-RU" sz="2800" dirty="0">
                <a:ea typeface="MS Gothic"/>
                <a:cs typeface="+mn-lt"/>
              </a:rPr>
              <a:t> </a:t>
            </a:r>
            <a:r>
              <a:rPr lang="ru-RU" sz="2800" u="sng" dirty="0">
                <a:ea typeface="+mn-lt"/>
                <a:cs typeface="+mn-lt"/>
              </a:rPr>
              <a:t>УСН 6%</a:t>
            </a:r>
          </a:p>
          <a:p>
            <a:r>
              <a:rPr lang="ru-RU" u="sng" dirty="0">
                <a:cs typeface="Arial"/>
              </a:rPr>
              <a:t>Преимущества:</a:t>
            </a:r>
            <a:endParaRPr lang="ru" sz="2800" u="sng" dirty="0">
              <a:cs typeface="Arial"/>
            </a:endParaRPr>
          </a:p>
          <a:p>
            <a:endParaRPr lang="ru-RU" dirty="0">
              <a:ea typeface="MS Gothic"/>
              <a:cs typeface="Arial"/>
            </a:endParaRPr>
          </a:p>
          <a:p>
            <a:r>
              <a:rPr lang="ru-RU" dirty="0"/>
              <a:t>1)Проще платить налоги.</a:t>
            </a:r>
          </a:p>
          <a:p>
            <a:r>
              <a:rPr lang="ru-RU" dirty="0"/>
              <a:t>2)Минимум налоговой отчётности.</a:t>
            </a:r>
          </a:p>
          <a:p>
            <a:endParaRPr lang="ru-RU" dirty="0"/>
          </a:p>
          <a:p>
            <a:pPr>
              <a:buFontTx/>
              <a:buNone/>
            </a:pPr>
            <a:endParaRPr lang="ru-RU" dirty="0">
              <a:ea typeface="MS Gothic" pitchFamily="49" charset="-128"/>
              <a:cs typeface="Arial"/>
            </a:endParaRPr>
          </a:p>
          <a:p>
            <a:endParaRPr lang="ru-RU" dirty="0">
              <a:ea typeface="MS Gothic" pitchFamily="49" charset="-128"/>
              <a:cs typeface="Arial"/>
            </a:endParaRPr>
          </a:p>
          <a:p>
            <a:endParaRPr lang="ru-RU" dirty="0">
              <a:ea typeface="MS Gothic" pitchFamily="49" charset="-128"/>
              <a:cs typeface="Arial"/>
            </a:endParaRPr>
          </a:p>
          <a:p>
            <a:endParaRPr lang="ru-RU" sz="2800" dirty="0">
              <a:ea typeface="MS Gothic" pitchFamily="49" charset="-128"/>
            </a:endParaRPr>
          </a:p>
          <a:p>
            <a:endParaRPr lang="ru-RU" sz="2800" dirty="0">
              <a:ea typeface="MS Gothic" pitchFamily="49" charset="-128"/>
            </a:endParaRPr>
          </a:p>
          <a:p>
            <a:endParaRPr lang="ru-RU" sz="28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>
                <a:latin typeface="+mn-lt"/>
              </a:rPr>
              <a:t>Финансовый план</a:t>
            </a:r>
            <a:endParaRPr sz="400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239786"/>
              </p:ext>
            </p:extLst>
          </p:nvPr>
        </p:nvGraphicFramePr>
        <p:xfrm>
          <a:off x="0" y="711450"/>
          <a:ext cx="10064894" cy="4954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9359">
                  <a:extLst>
                    <a:ext uri="{9D8B030D-6E8A-4147-A177-3AD203B41FA5}">
                      <a16:colId xmlns="" xmlns:a16="http://schemas.microsoft.com/office/drawing/2014/main" val="3224622018"/>
                    </a:ext>
                  </a:extLst>
                </a:gridCol>
                <a:gridCol w="3249161">
                  <a:extLst>
                    <a:ext uri="{9D8B030D-6E8A-4147-A177-3AD203B41FA5}">
                      <a16:colId xmlns="" xmlns:a16="http://schemas.microsoft.com/office/drawing/2014/main" val="715545213"/>
                    </a:ext>
                  </a:extLst>
                </a:gridCol>
                <a:gridCol w="476466">
                  <a:extLst>
                    <a:ext uri="{9D8B030D-6E8A-4147-A177-3AD203B41FA5}">
                      <a16:colId xmlns="" xmlns:a16="http://schemas.microsoft.com/office/drawing/2014/main" val="1343009925"/>
                    </a:ext>
                  </a:extLst>
                </a:gridCol>
                <a:gridCol w="367559">
                  <a:extLst>
                    <a:ext uri="{9D8B030D-6E8A-4147-A177-3AD203B41FA5}">
                      <a16:colId xmlns="" xmlns:a16="http://schemas.microsoft.com/office/drawing/2014/main" val="3230580302"/>
                    </a:ext>
                  </a:extLst>
                </a:gridCol>
                <a:gridCol w="367559">
                  <a:extLst>
                    <a:ext uri="{9D8B030D-6E8A-4147-A177-3AD203B41FA5}">
                      <a16:colId xmlns="" xmlns:a16="http://schemas.microsoft.com/office/drawing/2014/main" val="3284032906"/>
                    </a:ext>
                  </a:extLst>
                </a:gridCol>
                <a:gridCol w="367559">
                  <a:extLst>
                    <a:ext uri="{9D8B030D-6E8A-4147-A177-3AD203B41FA5}">
                      <a16:colId xmlns="" xmlns:a16="http://schemas.microsoft.com/office/drawing/2014/main" val="3366597553"/>
                    </a:ext>
                  </a:extLst>
                </a:gridCol>
                <a:gridCol w="367559">
                  <a:extLst>
                    <a:ext uri="{9D8B030D-6E8A-4147-A177-3AD203B41FA5}">
                      <a16:colId xmlns="" xmlns:a16="http://schemas.microsoft.com/office/drawing/2014/main" val="2971157715"/>
                    </a:ext>
                  </a:extLst>
                </a:gridCol>
                <a:gridCol w="367559">
                  <a:extLst>
                    <a:ext uri="{9D8B030D-6E8A-4147-A177-3AD203B41FA5}">
                      <a16:colId xmlns="" xmlns:a16="http://schemas.microsoft.com/office/drawing/2014/main" val="3290506229"/>
                    </a:ext>
                  </a:extLst>
                </a:gridCol>
                <a:gridCol w="367559">
                  <a:extLst>
                    <a:ext uri="{9D8B030D-6E8A-4147-A177-3AD203B41FA5}">
                      <a16:colId xmlns="" xmlns:a16="http://schemas.microsoft.com/office/drawing/2014/main" val="1813536630"/>
                    </a:ext>
                  </a:extLst>
                </a:gridCol>
                <a:gridCol w="367559">
                  <a:extLst>
                    <a:ext uri="{9D8B030D-6E8A-4147-A177-3AD203B41FA5}">
                      <a16:colId xmlns="" xmlns:a16="http://schemas.microsoft.com/office/drawing/2014/main" val="526129982"/>
                    </a:ext>
                  </a:extLst>
                </a:gridCol>
                <a:gridCol w="367559">
                  <a:extLst>
                    <a:ext uri="{9D8B030D-6E8A-4147-A177-3AD203B41FA5}">
                      <a16:colId xmlns="" xmlns:a16="http://schemas.microsoft.com/office/drawing/2014/main" val="3577892672"/>
                    </a:ext>
                  </a:extLst>
                </a:gridCol>
                <a:gridCol w="367559">
                  <a:extLst>
                    <a:ext uri="{9D8B030D-6E8A-4147-A177-3AD203B41FA5}">
                      <a16:colId xmlns="" xmlns:a16="http://schemas.microsoft.com/office/drawing/2014/main" val="866846988"/>
                    </a:ext>
                  </a:extLst>
                </a:gridCol>
                <a:gridCol w="367559">
                  <a:extLst>
                    <a:ext uri="{9D8B030D-6E8A-4147-A177-3AD203B41FA5}">
                      <a16:colId xmlns="" xmlns:a16="http://schemas.microsoft.com/office/drawing/2014/main" val="415884959"/>
                    </a:ext>
                  </a:extLst>
                </a:gridCol>
                <a:gridCol w="367559">
                  <a:extLst>
                    <a:ext uri="{9D8B030D-6E8A-4147-A177-3AD203B41FA5}">
                      <a16:colId xmlns="" xmlns:a16="http://schemas.microsoft.com/office/drawing/2014/main" val="639598960"/>
                    </a:ext>
                  </a:extLst>
                </a:gridCol>
                <a:gridCol w="367559">
                  <a:extLst>
                    <a:ext uri="{9D8B030D-6E8A-4147-A177-3AD203B41FA5}">
                      <a16:colId xmlns="" xmlns:a16="http://schemas.microsoft.com/office/drawing/2014/main" val="1701735119"/>
                    </a:ext>
                  </a:extLst>
                </a:gridCol>
                <a:gridCol w="1279200">
                  <a:extLst>
                    <a:ext uri="{9D8B030D-6E8A-4147-A177-3AD203B41FA5}">
                      <a16:colId xmlns=""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Ед. изм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1820000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1820000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16580000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263000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262500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262750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312250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412500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363000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242000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462500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413000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313150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362500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7000000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1173379"/>
                  </a:ext>
                </a:extLst>
              </a:tr>
              <a:tr h="3533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Зарплата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2.1.3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Аренда помещения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4481150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2.2.1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Материалы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4450000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2926052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2.2.2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Электроэнергия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31150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ПРИБЫЛЬ ДО </a:t>
                      </a:r>
                      <a:r>
                        <a:rPr lang="ru-RU" sz="1200" b="1" u="none" strike="noStrike" dirty="0" smtClean="0">
                          <a:effectLst/>
                          <a:latin typeface="+mn-lt"/>
                        </a:rPr>
                        <a:t>НАЛОГООБЛОЖЕНИЯ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9580000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>
                          <a:effectLst/>
                          <a:latin typeface="+mn-lt"/>
                        </a:rPr>
                        <a:t>НАЛОГ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994800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8585200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8235069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>
                <a:ea typeface="MS Gothic" pitchFamily="49" charset="-128"/>
              </a:rPr>
              <a:t>Экономика проекта</a:t>
            </a:r>
            <a:br>
              <a:rPr lang="ru-RU" sz="4000">
                <a:ea typeface="MS Gothic" pitchFamily="49" charset="-128"/>
              </a:rPr>
            </a:br>
            <a:r>
              <a:rPr lang="ru-RU" sz="4000">
                <a:ea typeface="MS Gothic" pitchFamily="49" charset="-128"/>
              </a:rPr>
              <a:t/>
            </a:r>
            <a:br>
              <a:rPr lang="ru-RU" sz="4000">
                <a:ea typeface="MS Gothic" pitchFamily="49" charset="-128"/>
              </a:rPr>
            </a:br>
            <a:r>
              <a:rPr lang="en-US" sz="1400" i="1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482484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=""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=""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16580000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6507371"/>
                  </a:ext>
                </a:extLst>
              </a:tr>
              <a:tr h="2525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7000000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8585200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218400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>
                <a:ea typeface="MS Gothic" pitchFamily="49" charset="-128"/>
              </a:rPr>
              <a:t>План реализации проекта</a:t>
            </a:r>
            <a:endParaRPr sz="400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1D03003-5D84-4ADA-A7C3-6BE7F3D420A6}"/>
              </a:ext>
            </a:extLst>
          </p:cNvPr>
          <p:cNvSpPr txBox="1"/>
          <p:nvPr/>
        </p:nvSpPr>
        <p:spPr>
          <a:xfrm>
            <a:off x="772140" y="1521565"/>
            <a:ext cx="184731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ru-RU" sz="140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="" xmlns:a16="http://schemas.microsoft.com/office/drawing/2014/main" id="{DDE79B22-76DB-A4EA-8AB9-381F07E7E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278459"/>
              </p:ext>
            </p:extLst>
          </p:nvPr>
        </p:nvGraphicFramePr>
        <p:xfrm>
          <a:off x="661999" y="1035886"/>
          <a:ext cx="8753173" cy="43364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5335">
                  <a:extLst>
                    <a:ext uri="{9D8B030D-6E8A-4147-A177-3AD203B41FA5}">
                      <a16:colId xmlns="" xmlns:a16="http://schemas.microsoft.com/office/drawing/2014/main" val="2573734868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2075138058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651720790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85432224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888267980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2004771259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2362006347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2681826986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62323853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2689818615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1707104840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1617298317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3337448728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4260361772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2532485438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3586532147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482468582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3716657187"/>
                    </a:ext>
                  </a:extLst>
                </a:gridCol>
                <a:gridCol w="415991">
                  <a:extLst>
                    <a:ext uri="{9D8B030D-6E8A-4147-A177-3AD203B41FA5}">
                      <a16:colId xmlns="" xmlns:a16="http://schemas.microsoft.com/office/drawing/2014/main" val="2529947047"/>
                    </a:ext>
                  </a:extLst>
                </a:gridCol>
              </a:tblGrid>
              <a:tr h="344032"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T="0" marB="0" anchor="ctr"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2024г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2025г</a:t>
                      </a:r>
                    </a:p>
                  </a:txBody>
                  <a:tcPr marL="0" marR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="" xmlns:a16="http://schemas.microsoft.com/office/drawing/2014/main" val="186931646"/>
                  </a:ext>
                </a:extLst>
              </a:tr>
              <a:tr h="312029">
                <a:tc>
                  <a:txBody>
                    <a:bodyPr/>
                    <a:lstStyle/>
                    <a:p>
                      <a:pPr algn="l"/>
                      <a:r>
                        <a:rPr lang="ru-RU" sz="1100">
                          <a:effectLst/>
                        </a:rPr>
                        <a:t>Месяц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err="1"/>
                        <a:t>апр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май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err="1"/>
                        <a:t>июн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err="1"/>
                        <a:t>июл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err="1"/>
                        <a:t>авг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сен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err="1"/>
                        <a:t>окт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ноя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дек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err="1">
                          <a:effectLst/>
                        </a:rPr>
                        <a:t>янв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err="1">
                          <a:effectLst/>
                        </a:rPr>
                        <a:t>фев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>
                          <a:effectLst/>
                        </a:rPr>
                        <a:t>мар</a:t>
                      </a:r>
                      <a:endParaRPr lang="ru-RU" sz="1600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err="1">
                          <a:effectLst/>
                        </a:rPr>
                        <a:t>апр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май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err="1">
                          <a:effectLst/>
                        </a:rPr>
                        <a:t>июн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err="1">
                          <a:effectLst/>
                        </a:rPr>
                        <a:t>июл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err="1">
                          <a:effectLst/>
                        </a:rPr>
                        <a:t>авг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сен</a:t>
                      </a:r>
                    </a:p>
                  </a:txBody>
                  <a:tcPr marL="0" marR="0" marB="0" anchor="ctr"/>
                </a:tc>
                <a:extLst>
                  <a:ext uri="{0D108BD9-81ED-4DB2-BD59-A6C34878D82A}">
                    <a16:rowId xmlns="" xmlns:a16="http://schemas.microsoft.com/office/drawing/2014/main" val="2372422441"/>
                  </a:ext>
                </a:extLst>
              </a:tr>
              <a:tr h="3840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100" dirty="0">
                          <a:effectLst/>
                        </a:rPr>
                        <a:t>1.Согласование проекта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extLst>
                  <a:ext uri="{0D108BD9-81ED-4DB2-BD59-A6C34878D82A}">
                    <a16:rowId xmlns="" xmlns:a16="http://schemas.microsoft.com/office/drawing/2014/main" val="2226123013"/>
                  </a:ext>
                </a:extLst>
              </a:tr>
              <a:tr h="344032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effectLst/>
                        </a:rPr>
                        <a:t>2.Регистрация ИП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extLst>
                  <a:ext uri="{0D108BD9-81ED-4DB2-BD59-A6C34878D82A}">
                    <a16:rowId xmlns="" xmlns:a16="http://schemas.microsoft.com/office/drawing/2014/main" val="2954708187"/>
                  </a:ext>
                </a:extLst>
              </a:tr>
              <a:tr h="384036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effectLst/>
                        </a:rPr>
                        <a:t>3. Поиск помещения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extLst>
                  <a:ext uri="{0D108BD9-81ED-4DB2-BD59-A6C34878D82A}">
                    <a16:rowId xmlns="" xmlns:a16="http://schemas.microsoft.com/office/drawing/2014/main" val="1547458289"/>
                  </a:ext>
                </a:extLst>
              </a:tr>
              <a:tr h="384036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effectLst/>
                        </a:rPr>
                        <a:t>4. Поиск оборудования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extLst>
                  <a:ext uri="{0D108BD9-81ED-4DB2-BD59-A6C34878D82A}">
                    <a16:rowId xmlns="" xmlns:a16="http://schemas.microsoft.com/office/drawing/2014/main" val="4160096324"/>
                  </a:ext>
                </a:extLst>
              </a:tr>
              <a:tr h="344032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effectLst/>
                        </a:rPr>
                        <a:t>5.Поиск персонала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extLst>
                  <a:ext uri="{0D108BD9-81ED-4DB2-BD59-A6C34878D82A}">
                    <a16:rowId xmlns="" xmlns:a16="http://schemas.microsoft.com/office/drawing/2014/main" val="2660271494"/>
                  </a:ext>
                </a:extLst>
              </a:tr>
              <a:tr h="344032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effectLst/>
                        </a:rPr>
                        <a:t>6.Проектирование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00D5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00D5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00D5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extLst>
                  <a:ext uri="{0D108BD9-81ED-4DB2-BD59-A6C34878D82A}">
                    <a16:rowId xmlns="" xmlns:a16="http://schemas.microsoft.com/office/drawing/2014/main" val="1703111274"/>
                  </a:ext>
                </a:extLst>
              </a:tr>
              <a:tr h="384036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effectLst/>
                        </a:rPr>
                        <a:t>7. Реализация образца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extLst>
                  <a:ext uri="{0D108BD9-81ED-4DB2-BD59-A6C34878D82A}">
                    <a16:rowId xmlns="" xmlns:a16="http://schemas.microsoft.com/office/drawing/2014/main" val="944865684"/>
                  </a:ext>
                </a:extLst>
              </a:tr>
              <a:tr h="384036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effectLst/>
                        </a:rPr>
                        <a:t>8. Тестирование образца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extLst>
                  <a:ext uri="{0D108BD9-81ED-4DB2-BD59-A6C34878D82A}">
                    <a16:rowId xmlns="" xmlns:a16="http://schemas.microsoft.com/office/drawing/2014/main" val="1185385861"/>
                  </a:ext>
                </a:extLst>
              </a:tr>
              <a:tr h="384036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effectLst/>
                        </a:rPr>
                        <a:t>9.Маркетинговые коммуникации</a:t>
                      </a:r>
                      <a:endParaRPr lang="ru-RU" sz="1100" dirty="0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>
                    <a:solidFill>
                      <a:srgbClr val="804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0" marR="0" marB="0" anchor="ctr"/>
                </a:tc>
                <a:extLst>
                  <a:ext uri="{0D108BD9-81ED-4DB2-BD59-A6C34878D82A}">
                    <a16:rowId xmlns="" xmlns:a16="http://schemas.microsoft.com/office/drawing/2014/main" val="3062949264"/>
                  </a:ext>
                </a:extLst>
              </a:tr>
              <a:tr h="3440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100" dirty="0">
                          <a:effectLst/>
                        </a:rPr>
                        <a:t>10. Запуск проекта</a:t>
                      </a: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 dirty="0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/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>
                        <a:effectLst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/>
                    </a:p>
                  </a:txBody>
                  <a:tcPr marL="0" marR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/>
                    </a:p>
                  </a:txBody>
                  <a:tcPr marL="0" marR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/>
                    </a:p>
                  </a:txBody>
                  <a:tcPr marL="0" marR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/>
                    </a:p>
                  </a:txBody>
                  <a:tcPr marL="0" marR="0" marB="0" anchor="ctr"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 dirty="0"/>
                    </a:p>
                  </a:txBody>
                  <a:tcPr marL="0" marR="0" marB="0" anchor="ctr"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1582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>
                <a:ea typeface="MS Gothic" pitchFamily="49" charset="-128"/>
              </a:rPr>
              <a:t>Координаты команды проекта</a:t>
            </a:r>
            <a:endParaRPr sz="400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680006" y="4252452"/>
            <a:ext cx="2168403" cy="125684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/>
              <a:t>Трошков Кирилл, </a:t>
            </a:r>
            <a:endParaRPr lang="ru-RU"/>
          </a:p>
          <a:p>
            <a:pPr algn="ctr">
              <a:lnSpc>
                <a:spcPct val="110000"/>
              </a:lnSpc>
            </a:pPr>
            <a:r>
              <a:rPr lang="ru-RU" sz="1400"/>
              <a:t>+7912-010-31-46, </a:t>
            </a:r>
            <a:endParaRPr lang="ru-RU"/>
          </a:p>
          <a:p>
            <a:pPr algn="ctr">
              <a:lnSpc>
                <a:spcPct val="110000"/>
              </a:lnSpc>
            </a:pPr>
            <a:r>
              <a:rPr lang="ru-RU" sz="1400"/>
              <a:t>ks.troshkov7@mail.ru,</a:t>
            </a:r>
            <a:r>
              <a:rPr lang="ru-RU" sz="1400" b="1"/>
              <a:t> </a:t>
            </a:r>
          </a:p>
          <a:p>
            <a:pPr algn="ctr">
              <a:lnSpc>
                <a:spcPct val="110000"/>
              </a:lnSpc>
            </a:pPr>
            <a:r>
              <a:rPr lang="ru-RU" sz="1400">
                <a:ea typeface="+mn-lt"/>
                <a:cs typeface="+mn-lt"/>
              </a:rPr>
              <a:t>https://vk.com/galactic8</a:t>
            </a:r>
            <a:endParaRPr lang="ru-RU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/>
          </a:p>
        </p:txBody>
      </p:sp>
      <p:sp>
        <p:nvSpPr>
          <p:cNvPr id="8" name="Содержимое 2">
            <a:extLst>
              <a:ext uri="{FF2B5EF4-FFF2-40B4-BE49-F238E27FC236}">
                <a16:creationId xmlns=""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70655" y="4254373"/>
            <a:ext cx="2161180" cy="1219214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Иван Карпочев, </a:t>
            </a:r>
            <a:r>
              <a:rPr lang="ru-RU" sz="1400" dirty="0">
                <a:ea typeface="+mn-lt"/>
                <a:cs typeface="+mn-lt"/>
              </a:rPr>
              <a:t>+79962165736</a:t>
            </a:r>
            <a:r>
              <a:rPr lang="ru-RU" sz="1400" b="1" dirty="0"/>
              <a:t>, </a:t>
            </a:r>
          </a:p>
          <a:p>
            <a:pPr algn="ctr">
              <a:lnSpc>
                <a:spcPct val="110000"/>
              </a:lnSpc>
            </a:pPr>
            <a:r>
              <a:rPr lang="ru-RU" sz="1400" dirty="0">
                <a:ea typeface="+mn-lt"/>
                <a:cs typeface="+mn-lt"/>
              </a:rPr>
              <a:t>ivansekretnost773@gmail.com</a:t>
            </a:r>
            <a:r>
              <a:rPr lang="ru-RU" sz="1400" b="1" dirty="0"/>
              <a:t>, </a:t>
            </a:r>
            <a:endParaRPr lang="ru-RU" dirty="0"/>
          </a:p>
          <a:p>
            <a:pPr algn="ctr">
              <a:lnSpc>
                <a:spcPct val="110000"/>
              </a:lnSpc>
            </a:pPr>
            <a:r>
              <a:rPr lang="ru-RU" sz="1400" dirty="0">
                <a:ea typeface="+mn-lt"/>
                <a:cs typeface="+mn-lt"/>
              </a:rPr>
              <a:t>https://vk.com/lipeszad</a:t>
            </a:r>
            <a:endParaRPr lang="ru-RU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=""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969817" y="4254373"/>
            <a:ext cx="2387098" cy="1219214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Даниил Шишкин,</a:t>
            </a:r>
            <a:br>
              <a:rPr lang="ru-RU" sz="1400" b="1" dirty="0"/>
            </a:br>
            <a:r>
              <a:rPr lang="ru-RU" sz="1400" dirty="0"/>
              <a:t>+</a:t>
            </a:r>
            <a:r>
              <a:rPr lang="ru-RU" sz="1400" dirty="0">
                <a:ea typeface="+mn-lt"/>
                <a:cs typeface="+mn-lt"/>
              </a:rPr>
              <a:t>79043160055</a:t>
            </a:r>
            <a:r>
              <a:rPr lang="ru-RU" sz="1400" dirty="0"/>
              <a:t>, </a:t>
            </a:r>
          </a:p>
          <a:p>
            <a:pPr algn="ctr">
              <a:lnSpc>
                <a:spcPct val="110000"/>
              </a:lnSpc>
            </a:pPr>
            <a:r>
              <a:rPr lang="ru-RU" sz="1400" dirty="0">
                <a:ea typeface="+mn-lt"/>
                <a:cs typeface="+mn-lt"/>
              </a:rPr>
              <a:t>Spam.abobus@gmail.com</a:t>
            </a:r>
            <a:r>
              <a:rPr lang="ru-RU" sz="1400" dirty="0"/>
              <a:t>, </a:t>
            </a:r>
            <a:endParaRPr lang="ru-RU" dirty="0"/>
          </a:p>
          <a:p>
            <a:pPr algn="ctr">
              <a:lnSpc>
                <a:spcPct val="110000"/>
              </a:lnSpc>
            </a:pPr>
            <a:r>
              <a:rPr lang="ru-RU" sz="1400" dirty="0">
                <a:ea typeface="+mn-lt"/>
                <a:cs typeface="+mn-lt"/>
              </a:rPr>
              <a:t>https://vk.com/sh1t___happens</a:t>
            </a:r>
            <a:endParaRPr lang="ru-RU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cs typeface="+mn-cs"/>
            </a:endParaRPr>
          </a:p>
        </p:txBody>
      </p:sp>
      <p:pic>
        <p:nvPicPr>
          <p:cNvPr id="3" name="Рисунок 2" descr="Изображение выглядит как человек, одежда, Человеческое лицо, рукав&#10;&#10;Автоматически созданное описание">
            <a:extLst>
              <a:ext uri="{FF2B5EF4-FFF2-40B4-BE49-F238E27FC236}">
                <a16:creationId xmlns="" xmlns:a16="http://schemas.microsoft.com/office/drawing/2014/main" id="{45374BAD-360B-4692-C169-9F5B8EB82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79" y="1234678"/>
            <a:ext cx="1940068" cy="2917493"/>
          </a:xfrm>
          <a:prstGeom prst="rect">
            <a:avLst/>
          </a:prstGeom>
        </p:spPr>
      </p:pic>
      <p:pic>
        <p:nvPicPr>
          <p:cNvPr id="2" name="Рисунок 1" descr="Изображение выглядит как одежда, Человеческое лицо, человек, стена&#10;&#10;Автоматически созданное описание">
            <a:extLst>
              <a:ext uri="{FF2B5EF4-FFF2-40B4-BE49-F238E27FC236}">
                <a16:creationId xmlns="" xmlns:a16="http://schemas.microsoft.com/office/drawing/2014/main" id="{6EF7CFA9-2DD7-B7D3-8BD1-6FEDCB49B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606" y="1234679"/>
            <a:ext cx="2168944" cy="2917494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одежда, Человеческое лицо, улыб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80E2AFAB-34C1-C010-7FE3-E91E9DB66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804" y="1234678"/>
            <a:ext cx="2168944" cy="291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820</Words>
  <Application>Microsoft Office PowerPoint</Application>
  <PresentationFormat>Произвольный</PresentationFormat>
  <Paragraphs>398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Целевая аудитория проекта</vt:lpstr>
      <vt:lpstr>Роль проекта в обеспечении  технологического суверенитета страны</vt:lpstr>
      <vt:lpstr>Потенциальный объем рынка</vt:lpstr>
      <vt:lpstr>Анализ конкурентов</vt:lpstr>
      <vt:lpstr>Бизнес-модель</vt:lpstr>
      <vt:lpstr>Процесс производства товара и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Anton Gunchev</cp:lastModifiedBy>
  <cp:revision>112</cp:revision>
  <dcterms:created xsi:type="dcterms:W3CDTF">2022-10-14T10:42:52Z</dcterms:created>
  <dcterms:modified xsi:type="dcterms:W3CDTF">2023-11-08T11:49:24Z</dcterms:modified>
  <dc:language>ru-RU</dc:language>
</cp:coreProperties>
</file>