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25356A-0C28-88C0-4212-97E90FE94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92F03B-DFBF-A168-97EC-2AFB8E010D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3A2002-827E-5118-4529-213C36A8E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BB283-A2AF-421E-A059-9A96981CE79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FE00DC-503E-9848-3E82-EDE20AE93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57C1AF-79E2-8245-EA10-394594771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089C-1EC9-4307-BFA5-3D78EC29D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858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B2168-4A17-F737-CC2F-31800BEF6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52E6E7-5F5D-BDC1-4EE0-B4BE45CF0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29234B-7454-55D5-B967-78D06AA48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BB283-A2AF-421E-A059-9A96981CE79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AA21F3-A23C-961A-1A0E-674246BDD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B38F18-1A9E-A443-D33F-4DDE38303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089C-1EC9-4307-BFA5-3D78EC29D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479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A72C8E-2578-ED1C-769F-ECA36501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94930C-2CF2-9C5F-3C11-869EB3626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F038F9-6416-CA2D-3881-D1274FD43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BB283-A2AF-421E-A059-9A96981CE79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9F6A7C-4E5B-21F0-E7BA-EAC3D944F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FCF39A-3B43-930D-4C31-82138DAE8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089C-1EC9-4307-BFA5-3D78EC29D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40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A8AA87-B34B-D138-F554-ABD3C25C8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9BA25D-2CAA-6EF4-6C1F-D61BF2B8EA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60E65A-062B-DBAB-CF06-47675A6DA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700369-795D-6757-E05D-D0AA27840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BB283-A2AF-421E-A059-9A96981CE79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0EF452-52EA-78D9-8037-D2F795B07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9AD192-1B0A-8F6E-9029-32AC71799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089C-1EC9-4307-BFA5-3D78EC29D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828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B61FC5-253C-F0EA-C532-9683AF88D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6CC609-233A-03DB-7B4A-08F4AEAAC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0DD5D2-1F23-137E-FEDA-D36EB3F30A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DB51A28-8A6C-5B51-4E5A-219DA94B2C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D35404E-085C-C2C7-CD56-96A3FA3589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770D9B-F5BD-7794-0535-7706BE84D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BB283-A2AF-421E-A059-9A96981CE79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E9419E9-1CC1-BDCE-F732-9C3FD4B28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F001979-2F92-6A75-2E77-2774FAB03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089C-1EC9-4307-BFA5-3D78EC29D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192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9E3EEC-0BA7-A65C-4967-242FEB171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EEEF3DE-A211-5B92-697E-677B936D9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BB283-A2AF-421E-A059-9A96981CE79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1799869-20D8-C5FB-31E7-87E361B83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F83EB7-E7D7-5839-DFDF-7D2F6564A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089C-1EC9-4307-BFA5-3D78EC29D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349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3B1315-B6A7-7295-ADC9-3152D01E0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BB283-A2AF-421E-A059-9A96981CE79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AB454E7-F6E4-A909-50CA-C1729F6D1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7D41EB4-37C3-B1BC-161D-6726715F5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089C-1EC9-4307-BFA5-3D78EC29D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030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97A8D-20D8-463B-BC22-173B26249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46D019-C66D-4B28-A13F-865C6DCDB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D5A72B-94E0-F0AF-1790-2BFDD93DFD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32C4E10-2D56-3B76-3854-A6810B276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BB283-A2AF-421E-A059-9A96981CE79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11E862-627B-9AB2-E513-6358FF615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F56BD2-3160-77E1-5EFD-769C5186E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089C-1EC9-4307-BFA5-3D78EC29D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228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7FBA7D-317E-F4FC-3774-774A76DFB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9F71137-62A3-663B-5D69-74898ED9BD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50CE7A-67CE-6670-DEC7-592F89C30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653489-56C8-1152-7DE2-1E83E8B22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BB283-A2AF-421E-A059-9A96981CE79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D6E06C-DCD4-B439-EFAA-D6A900B92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5B2608-D6D9-0312-8594-E38302E11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089C-1EC9-4307-BFA5-3D78EC29D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076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CBDDA3-E875-B309-1695-880581604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601601-07AE-1AD1-D211-869B96ECE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DD532A-848B-4B9F-8397-27B0B03C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BB283-A2AF-421E-A059-9A96981CE79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7259C5-E6B4-AD40-0745-8FEDF5720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C04133-2EFE-48EB-1E39-B1EB720DF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089C-1EC9-4307-BFA5-3D78EC29D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76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CD1E8B9-F900-7417-6672-68E7E4545A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836BDF8-38E1-4C79-6DBF-7D1B8916D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966CC9-49BB-8785-4B70-A233B2CE6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BB283-A2AF-421E-A059-9A96981CE79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7A8C70-B728-0F36-C1B6-F096C34AD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4F10D9-2F28-8DE5-427A-F657CD6F9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089C-1EC9-4307-BFA5-3D78EC29D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407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F1E2B-C2CB-64C1-5B4F-148C8C4B1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EE56B5-1913-3CD5-459D-EAEF8864D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C61B9F-C119-9656-2F67-C91FD636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BB283-A2AF-421E-A059-9A96981CE79F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E17B0F-28A2-5073-14F2-378FBE9C83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190E20-91C4-4E1A-04AA-4BFC77C0F9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F089C-1EC9-4307-BFA5-3D78EC29D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91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A51DB3-5AFD-813C-EE88-82842B8EE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7450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ЛЕГЧЕ ПРЕДУПРЕДИТЬ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5CA460-B202-6B2C-0420-C81B9949FF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EA3E82-3AA5-8782-22D3-E9CBE0276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6872"/>
            <a:ext cx="12192000" cy="30642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721C58-4D5B-F6E8-3627-03301ADCDC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6872"/>
            <a:ext cx="12192000" cy="306425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E772FD8-E1C9-1DCD-9D5D-58DF5FE61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6872"/>
            <a:ext cx="12192000" cy="306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050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9A17F9-FC90-95D3-1713-1BAD914F9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ЭТОГО НЕ ДОЛЖНО ПОВТОРИТЬСЯ!</a:t>
            </a:r>
          </a:p>
        </p:txBody>
      </p:sp>
      <p:pic>
        <p:nvPicPr>
          <p:cNvPr id="4" name="Объект 3" descr="Picture background">
            <a:extLst>
              <a:ext uri="{FF2B5EF4-FFF2-40B4-BE49-F238E27FC236}">
                <a16:creationId xmlns:a16="http://schemas.microsoft.com/office/drawing/2014/main" id="{BBAC2EC8-CAC6-B54E-C134-F4929A6C32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5509846" cy="3099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5A1144D9-0B56-4341-2119-940560F94C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395" y="1690688"/>
            <a:ext cx="5940425" cy="3099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F020B0-6B93-8F27-6BC6-5EE7D0DBB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115" y="3772620"/>
            <a:ext cx="5607685" cy="2789384"/>
          </a:xfrm>
          <a:prstGeom prst="rect">
            <a:avLst/>
          </a:prstGeom>
          <a:noFill/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A86D613F-1E97-6097-9F54-95FA59774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1662"/>
            <a:ext cx="6096000" cy="238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646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1E6F49-66A3-BED4-47DE-62A26802A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   ПРИНЦИП ДЕЙСТВИЯ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71A103D-00B9-CDCD-8C09-5FF89DA34A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16" y="2037997"/>
            <a:ext cx="11260329" cy="3106297"/>
          </a:xfrm>
        </p:spPr>
      </p:pic>
    </p:spTree>
    <p:extLst>
      <p:ext uri="{BB962C8B-B14F-4D97-AF65-F5344CB8AC3E}">
        <p14:creationId xmlns:p14="http://schemas.microsoft.com/office/powerpoint/2010/main" val="10662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9617C7-2AD5-2989-8D36-28069CE9A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ВИД ВОЗДУШНО-ПУЗЫРЬКОВОЙ ЗАВЕСЫ    </a:t>
            </a:r>
            <a:br>
              <a:rPr lang="ru-RU" dirty="0"/>
            </a:br>
            <a:r>
              <a:rPr lang="ru-RU" dirty="0"/>
              <a:t>                на поверхности воды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74FBD8-B237-912B-879F-B47DC78EBDC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1646" y="1690687"/>
            <a:ext cx="4660086" cy="51673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Picture 10" descr="Zavesa_3">
            <a:extLst>
              <a:ext uri="{FF2B5EF4-FFF2-40B4-BE49-F238E27FC236}">
                <a16:creationId xmlns:a16="http://schemas.microsoft.com/office/drawing/2014/main" id="{BBEA5D4B-CF03-7636-4C4A-FD55ECB86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814646" y="2102035"/>
            <a:ext cx="5864149" cy="47559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9525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716675-F504-F651-206B-A5E263354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ПРИМЕРНЫЙ ВИД В.П.З. НА ДНЕ </a:t>
            </a:r>
          </a:p>
        </p:txBody>
      </p:sp>
      <p:pic>
        <p:nvPicPr>
          <p:cNvPr id="4" name="Picture 5" descr="DusenrohrSchnittF">
            <a:extLst>
              <a:ext uri="{FF2B5EF4-FFF2-40B4-BE49-F238E27FC236}">
                <a16:creationId xmlns:a16="http://schemas.microsoft.com/office/drawing/2014/main" id="{29582E1B-759C-B0CD-ABAE-3041706D31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2411" y="3937705"/>
            <a:ext cx="127177" cy="1271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Picture 5" descr="DusenrohrSchnittF">
            <a:extLst>
              <a:ext uri="{FF2B5EF4-FFF2-40B4-BE49-F238E27FC236}">
                <a16:creationId xmlns:a16="http://schemas.microsoft.com/office/drawing/2014/main" id="{77541681-4CA4-3186-2B77-72C9E3986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661423"/>
            <a:ext cx="10720753" cy="49822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073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AF11B5-536A-584D-3FBC-FAED80439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       СХЕМА РАБОТЫ В.П.З.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E945648-3193-3C55-C093-111058860D8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1169" y="1613694"/>
            <a:ext cx="7432431" cy="48517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5715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1785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C31A9E-F100-EE18-4608-812BF991C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ПРИНЦИПИАЛЬНАЯ СХЕМА УСТРОЙСТВА</a:t>
            </a:r>
            <a:br>
              <a:rPr lang="ru-RU" dirty="0"/>
            </a:br>
            <a:r>
              <a:rPr lang="ru-RU" dirty="0"/>
              <a:t>       для минимизации расхода воздуха</a:t>
            </a:r>
          </a:p>
        </p:txBody>
      </p:sp>
      <p:pic>
        <p:nvPicPr>
          <p:cNvPr id="4" name="Объект 3" descr="pic1.jpg">
            <a:extLst>
              <a:ext uri="{FF2B5EF4-FFF2-40B4-BE49-F238E27FC236}">
                <a16:creationId xmlns:a16="http://schemas.microsoft.com/office/drawing/2014/main" id="{2C4119D3-3FC4-3B7C-8462-14583A466A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637084" y="2065947"/>
            <a:ext cx="5715000" cy="18383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292929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Рисунок 4" descr="pic2.jpg">
            <a:extLst>
              <a:ext uri="{FF2B5EF4-FFF2-40B4-BE49-F238E27FC236}">
                <a16:creationId xmlns:a16="http://schemas.microsoft.com/office/drawing/2014/main" id="{BA234635-E0E6-D7DE-3CAF-580BF345B8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77859" y="4201745"/>
            <a:ext cx="8858312" cy="24063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292929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4133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37810E-3069-12F2-A6D4-92B81E775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ЭКОЛОГИЯ и ЗАЩИТА ОКРУЖАЮЩЕЙ СРЕДЫ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3BA6B-DE8A-DCA5-E712-0E388570D7FB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357188" y="6247300"/>
            <a:ext cx="11332304" cy="16750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  <p:grpSp>
        <p:nvGrpSpPr>
          <p:cNvPr id="6" name="Группа 56">
            <a:extLst>
              <a:ext uri="{FF2B5EF4-FFF2-40B4-BE49-F238E27FC236}">
                <a16:creationId xmlns:a16="http://schemas.microsoft.com/office/drawing/2014/main" id="{E89D08A7-5EFD-19EE-B5ED-A88EBE9F477C}"/>
              </a:ext>
            </a:extLst>
          </p:cNvPr>
          <p:cNvGrpSpPr>
            <a:grpSpLocks/>
          </p:cNvGrpSpPr>
          <p:nvPr/>
        </p:nvGrpSpPr>
        <p:grpSpPr bwMode="auto">
          <a:xfrm>
            <a:off x="704334" y="1853514"/>
            <a:ext cx="10243752" cy="4393786"/>
            <a:chOff x="357158" y="1752600"/>
            <a:chExt cx="8691621" cy="3248036"/>
          </a:xfrm>
        </p:grpSpPr>
        <p:sp>
          <p:nvSpPr>
            <p:cNvPr id="7" name="AutoShape 49">
              <a:extLst>
                <a:ext uri="{FF2B5EF4-FFF2-40B4-BE49-F238E27FC236}">
                  <a16:creationId xmlns:a16="http://schemas.microsoft.com/office/drawing/2014/main" id="{5C091C93-96AA-FBF5-C778-0A64C2F30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58" y="1752600"/>
              <a:ext cx="8474121" cy="67626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CECFF"/>
                </a:gs>
                <a:gs pos="100000">
                  <a:srgbClr val="FFFFFF"/>
                </a:gs>
              </a:gsLst>
              <a:lin ang="0" scaled="1"/>
            </a:gra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ru-RU" sz="1200" dirty="0">
                  <a:solidFill>
                    <a:srgbClr val="000000"/>
                  </a:solidFill>
                </a:rPr>
                <a:t>Аэрационная установка в комплексе со специальными очистными фильтрами окисляет воду экологически</a:t>
              </a:r>
            </a:p>
            <a:p>
              <a:pPr algn="ctr" eaLnBrk="0" hangingPunct="0"/>
              <a:r>
                <a:rPr lang="ru-RU" sz="1200" dirty="0">
                  <a:solidFill>
                    <a:srgbClr val="000000"/>
                  </a:solidFill>
                </a:rPr>
                <a:t> чистым методом с помощью насыщения кислородом воздуха.</a:t>
              </a:r>
              <a:r>
                <a:rPr lang="en-US" sz="1200" dirty="0">
                  <a:solidFill>
                    <a:srgbClr val="000000"/>
                  </a:solidFill>
                </a:rPr>
                <a:t> </a:t>
              </a:r>
              <a:r>
                <a:rPr lang="ru-RU" sz="1200" dirty="0">
                  <a:solidFill>
                    <a:srgbClr val="000000"/>
                  </a:solidFill>
                </a:rPr>
                <a:t>Тем самым, с водной среды удаляются </a:t>
              </a:r>
            </a:p>
            <a:p>
              <a:pPr algn="ctr" eaLnBrk="0" hangingPunct="0"/>
              <a:r>
                <a:rPr lang="ru-RU" sz="1200" dirty="0">
                  <a:solidFill>
                    <a:srgbClr val="000000"/>
                  </a:solidFill>
                </a:rPr>
                <a:t>растворённые в ней  металлы, летучие соединения,  органические загрязнения и сероводород.</a:t>
              </a:r>
            </a:p>
          </p:txBody>
        </p:sp>
        <p:grpSp>
          <p:nvGrpSpPr>
            <p:cNvPr id="8" name="Group 50">
              <a:extLst>
                <a:ext uri="{FF2B5EF4-FFF2-40B4-BE49-F238E27FC236}">
                  <a16:creationId xmlns:a16="http://schemas.microsoft.com/office/drawing/2014/main" id="{05FC102A-5F3C-E2F0-0146-44D8A8DFBE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15404" y="1928802"/>
              <a:ext cx="333375" cy="304800"/>
              <a:chOff x="2078" y="1680"/>
              <a:chExt cx="1615" cy="1615"/>
            </a:xfrm>
          </p:grpSpPr>
          <p:sp>
            <p:nvSpPr>
              <p:cNvPr id="49" name="Oval 51">
                <a:extLst>
                  <a:ext uri="{FF2B5EF4-FFF2-40B4-BE49-F238E27FC236}">
                    <a16:creationId xmlns:a16="http://schemas.microsoft.com/office/drawing/2014/main" id="{60119098-54AE-7F15-E77D-BC4056D94C1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0" name="Oval 52">
                <a:extLst>
                  <a:ext uri="{FF2B5EF4-FFF2-40B4-BE49-F238E27FC236}">
                    <a16:creationId xmlns:a16="http://schemas.microsoft.com/office/drawing/2014/main" id="{8F164C85-0109-A157-5776-257066A0621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" name="Oval 53">
                <a:extLst>
                  <a:ext uri="{FF2B5EF4-FFF2-40B4-BE49-F238E27FC236}">
                    <a16:creationId xmlns:a16="http://schemas.microsoft.com/office/drawing/2014/main" id="{077FD974-4A29-9FC7-DA2B-3023BC9F19F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255" y="1857"/>
                <a:ext cx="1261" cy="1262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2" name="Oval 54">
                <a:extLst>
                  <a:ext uri="{FF2B5EF4-FFF2-40B4-BE49-F238E27FC236}">
                    <a16:creationId xmlns:a16="http://schemas.microsoft.com/office/drawing/2014/main" id="{2E75630F-8DE8-D44F-87CF-114502CDED6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53" name="Oval 55">
                <a:extLst>
                  <a:ext uri="{FF2B5EF4-FFF2-40B4-BE49-F238E27FC236}">
                    <a16:creationId xmlns:a16="http://schemas.microsoft.com/office/drawing/2014/main" id="{68DE9591-1473-C762-C7F3-A4209FE02EC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339" y="1941"/>
                <a:ext cx="1092" cy="1093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4" name="Oval 56">
                <a:extLst>
                  <a:ext uri="{FF2B5EF4-FFF2-40B4-BE49-F238E27FC236}">
                    <a16:creationId xmlns:a16="http://schemas.microsoft.com/office/drawing/2014/main" id="{2D52DCFB-D07D-7538-9C3C-83B4111D091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7C63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</p:grpSp>
        <p:sp>
          <p:nvSpPr>
            <p:cNvPr id="9" name="AutoShape 49">
              <a:extLst>
                <a:ext uri="{FF2B5EF4-FFF2-40B4-BE49-F238E27FC236}">
                  <a16:creationId xmlns:a16="http://schemas.microsoft.com/office/drawing/2014/main" id="{979F5456-8DA7-8D97-5714-5AA755BF9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58" y="2500306"/>
              <a:ext cx="8474121" cy="42862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CECFF"/>
                </a:gs>
                <a:gs pos="100000">
                  <a:srgbClr val="FFFFFF"/>
                </a:gs>
              </a:gsLst>
              <a:lin ang="0" scaled="1"/>
            </a:gra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ru-RU" sz="1200" dirty="0">
                  <a:solidFill>
                    <a:srgbClr val="000000"/>
                  </a:solidFill>
                </a:rPr>
                <a:t>Может быть использована для защиты от загрязнения  воды в районах добычи </a:t>
              </a:r>
            </a:p>
            <a:p>
              <a:pPr algn="ctr" eaLnBrk="0" hangingPunct="0"/>
              <a:r>
                <a:rPr lang="ru-RU" sz="1200" dirty="0">
                  <a:solidFill>
                    <a:srgbClr val="000000"/>
                  </a:solidFill>
                </a:rPr>
                <a:t>нерудных полезных ископаемых.</a:t>
              </a:r>
            </a:p>
          </p:txBody>
        </p:sp>
        <p:grpSp>
          <p:nvGrpSpPr>
            <p:cNvPr id="10" name="Group 58">
              <a:extLst>
                <a:ext uri="{FF2B5EF4-FFF2-40B4-BE49-F238E27FC236}">
                  <a16:creationId xmlns:a16="http://schemas.microsoft.com/office/drawing/2014/main" id="{60FFEEA5-32AA-70F1-E966-C8D15B46F2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15404" y="2571744"/>
              <a:ext cx="333375" cy="304800"/>
              <a:chOff x="2078" y="1680"/>
              <a:chExt cx="1615" cy="1615"/>
            </a:xfrm>
          </p:grpSpPr>
          <p:sp>
            <p:nvSpPr>
              <p:cNvPr id="43" name="Oval 59">
                <a:extLst>
                  <a:ext uri="{FF2B5EF4-FFF2-40B4-BE49-F238E27FC236}">
                    <a16:creationId xmlns:a16="http://schemas.microsoft.com/office/drawing/2014/main" id="{4FCE6A2F-396D-F78E-2F1F-41FA334DAB4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" name="Oval 60">
                <a:extLst>
                  <a:ext uri="{FF2B5EF4-FFF2-40B4-BE49-F238E27FC236}">
                    <a16:creationId xmlns:a16="http://schemas.microsoft.com/office/drawing/2014/main" id="{35C470B9-057C-19BD-93AD-7EA9040D4D0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5" name="Oval 61">
                <a:extLst>
                  <a:ext uri="{FF2B5EF4-FFF2-40B4-BE49-F238E27FC236}">
                    <a16:creationId xmlns:a16="http://schemas.microsoft.com/office/drawing/2014/main" id="{3219284D-1B66-0D5C-9A5F-7DBE13D6266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255" y="1857"/>
                <a:ext cx="1261" cy="1262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6" name="Oval 62">
                <a:extLst>
                  <a:ext uri="{FF2B5EF4-FFF2-40B4-BE49-F238E27FC236}">
                    <a16:creationId xmlns:a16="http://schemas.microsoft.com/office/drawing/2014/main" id="{19AB6385-C222-60F9-3DBB-2004AAB168F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48BE67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47" name="Oval 63">
                <a:extLst>
                  <a:ext uri="{FF2B5EF4-FFF2-40B4-BE49-F238E27FC236}">
                    <a16:creationId xmlns:a16="http://schemas.microsoft.com/office/drawing/2014/main" id="{4E349625-8134-F632-FA87-C5E5C9C7113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339" y="1941"/>
                <a:ext cx="1092" cy="1093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8" name="Oval 64">
                <a:extLst>
                  <a:ext uri="{FF2B5EF4-FFF2-40B4-BE49-F238E27FC236}">
                    <a16:creationId xmlns:a16="http://schemas.microsoft.com/office/drawing/2014/main" id="{E62AF397-26FE-388B-0D28-FF233FFADC3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48BE67"/>
                  </a:gs>
                  <a:gs pos="100000">
                    <a:srgbClr val="235C32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</p:grpSp>
        <p:sp>
          <p:nvSpPr>
            <p:cNvPr id="11" name="AutoShape 49">
              <a:extLst>
                <a:ext uri="{FF2B5EF4-FFF2-40B4-BE49-F238E27FC236}">
                  <a16:creationId xmlns:a16="http://schemas.microsoft.com/office/drawing/2014/main" id="{55D93FAE-F450-7EFE-3A7F-32483304B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58" y="3000372"/>
              <a:ext cx="8474121" cy="64294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CECFF"/>
                </a:gs>
                <a:gs pos="100000">
                  <a:srgbClr val="FFFFFF"/>
                </a:gs>
              </a:gsLst>
              <a:lin ang="0" scaled="1"/>
            </a:gra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ru-RU" sz="1200">
                  <a:solidFill>
                    <a:srgbClr val="000000"/>
                  </a:solidFill>
                </a:rPr>
                <a:t>Позволяет перемешивать водяные слои</a:t>
              </a:r>
            </a:p>
            <a:p>
              <a:pPr algn="ctr" eaLnBrk="0" hangingPunct="0"/>
              <a:r>
                <a:rPr lang="ru-RU" sz="1200">
                  <a:solidFill>
                    <a:srgbClr val="000000"/>
                  </a:solidFill>
                </a:rPr>
                <a:t>и обеспечивать их постоянную циркуляцию, что полезно для отрасли рыбоводства </a:t>
              </a:r>
            </a:p>
            <a:p>
              <a:pPr algn="ctr" eaLnBrk="0" hangingPunct="0"/>
              <a:r>
                <a:rPr lang="ru-RU" sz="1200">
                  <a:solidFill>
                    <a:srgbClr val="000000"/>
                  </a:solidFill>
                </a:rPr>
                <a:t>и разрушения структур сине-зеленых водорослей.</a:t>
              </a:r>
            </a:p>
          </p:txBody>
        </p:sp>
        <p:grpSp>
          <p:nvGrpSpPr>
            <p:cNvPr id="12" name="Group 66">
              <a:extLst>
                <a:ext uri="{FF2B5EF4-FFF2-40B4-BE49-F238E27FC236}">
                  <a16:creationId xmlns:a16="http://schemas.microsoft.com/office/drawing/2014/main" id="{3460073E-1975-85A7-446F-85B447C3FC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15404" y="3143248"/>
              <a:ext cx="333375" cy="304800"/>
              <a:chOff x="2078" y="1680"/>
              <a:chExt cx="1615" cy="1615"/>
            </a:xfrm>
          </p:grpSpPr>
          <p:sp>
            <p:nvSpPr>
              <p:cNvPr id="37" name="Oval 67">
                <a:extLst>
                  <a:ext uri="{FF2B5EF4-FFF2-40B4-BE49-F238E27FC236}">
                    <a16:creationId xmlns:a16="http://schemas.microsoft.com/office/drawing/2014/main" id="{997B3BC3-34CA-2158-829C-380F8212A56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8" name="Oval 68">
                <a:extLst>
                  <a:ext uri="{FF2B5EF4-FFF2-40B4-BE49-F238E27FC236}">
                    <a16:creationId xmlns:a16="http://schemas.microsoft.com/office/drawing/2014/main" id="{0196B778-B6E0-5E22-D212-562DA26F492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9" name="Oval 69">
                <a:extLst>
                  <a:ext uri="{FF2B5EF4-FFF2-40B4-BE49-F238E27FC236}">
                    <a16:creationId xmlns:a16="http://schemas.microsoft.com/office/drawing/2014/main" id="{28C5F3DC-84D5-EC73-A078-B7832E93804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255" y="1857"/>
                <a:ext cx="1261" cy="1262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0" name="Oval 70">
                <a:extLst>
                  <a:ext uri="{FF2B5EF4-FFF2-40B4-BE49-F238E27FC236}">
                    <a16:creationId xmlns:a16="http://schemas.microsoft.com/office/drawing/2014/main" id="{3A1DBCC1-8E8D-7552-6303-0677F9D9B68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21B3E1"/>
                  </a:gs>
                  <a:gs pos="100000">
                    <a:srgbClr val="0F5368"/>
                  </a:gs>
                </a:gsLst>
                <a:lin ang="54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41" name="Oval 71">
                <a:extLst>
                  <a:ext uri="{FF2B5EF4-FFF2-40B4-BE49-F238E27FC236}">
                    <a16:creationId xmlns:a16="http://schemas.microsoft.com/office/drawing/2014/main" id="{C6DB5A2B-6491-67FB-40C1-8A81D3FCF3A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339" y="1941"/>
                <a:ext cx="1092" cy="1093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2" name="Oval 72">
                <a:extLst>
                  <a:ext uri="{FF2B5EF4-FFF2-40B4-BE49-F238E27FC236}">
                    <a16:creationId xmlns:a16="http://schemas.microsoft.com/office/drawing/2014/main" id="{414C7FFC-47E1-84F4-7F42-44095ADF41F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21B3E1"/>
                  </a:gs>
                  <a:gs pos="100000">
                    <a:srgbClr val="10576D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</p:grpSp>
        <p:sp>
          <p:nvSpPr>
            <p:cNvPr id="13" name="AutoShape 49">
              <a:extLst>
                <a:ext uri="{FF2B5EF4-FFF2-40B4-BE49-F238E27FC236}">
                  <a16:creationId xmlns:a16="http://schemas.microsoft.com/office/drawing/2014/main" id="{00F493C3-2D20-56E3-D4CD-F0E50BED3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58" y="3714752"/>
              <a:ext cx="8474121" cy="42862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CECFF"/>
                </a:gs>
                <a:gs pos="100000">
                  <a:srgbClr val="FFFFFF"/>
                </a:gs>
              </a:gsLst>
              <a:lin ang="0" scaled="1"/>
            </a:gra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ru-RU" sz="1200">
                  <a:solidFill>
                    <a:srgbClr val="000000"/>
                  </a:solidFill>
                </a:rPr>
                <a:t>Устраняет резкие перепады температуры морской  воды, как по вертикали, </a:t>
              </a:r>
            </a:p>
            <a:p>
              <a:pPr algn="ctr" eaLnBrk="0" hangingPunct="0"/>
              <a:r>
                <a:rPr lang="ru-RU" sz="1200">
                  <a:solidFill>
                    <a:srgbClr val="000000"/>
                  </a:solidFill>
                </a:rPr>
                <a:t>так и по горизонтали,  а также способствует укреплению проточности донного грунта.</a:t>
              </a:r>
            </a:p>
          </p:txBody>
        </p:sp>
        <p:grpSp>
          <p:nvGrpSpPr>
            <p:cNvPr id="14" name="Group 74">
              <a:extLst>
                <a:ext uri="{FF2B5EF4-FFF2-40B4-BE49-F238E27FC236}">
                  <a16:creationId xmlns:a16="http://schemas.microsoft.com/office/drawing/2014/main" id="{3594A922-EE81-6375-8374-3B83DEDD0C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15404" y="3786190"/>
              <a:ext cx="333375" cy="304800"/>
              <a:chOff x="2078" y="1680"/>
              <a:chExt cx="1615" cy="1615"/>
            </a:xfrm>
          </p:grpSpPr>
          <p:sp>
            <p:nvSpPr>
              <p:cNvPr id="31" name="Oval 75">
                <a:extLst>
                  <a:ext uri="{FF2B5EF4-FFF2-40B4-BE49-F238E27FC236}">
                    <a16:creationId xmlns:a16="http://schemas.microsoft.com/office/drawing/2014/main" id="{223F2D3C-A97B-8DD5-0745-F8B2972EA66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" name="Oval 76">
                <a:extLst>
                  <a:ext uri="{FF2B5EF4-FFF2-40B4-BE49-F238E27FC236}">
                    <a16:creationId xmlns:a16="http://schemas.microsoft.com/office/drawing/2014/main" id="{5682227D-0A42-3940-0135-6661347F7AC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" name="Oval 77">
                <a:extLst>
                  <a:ext uri="{FF2B5EF4-FFF2-40B4-BE49-F238E27FC236}">
                    <a16:creationId xmlns:a16="http://schemas.microsoft.com/office/drawing/2014/main" id="{56FEA21C-6C32-B418-ED48-BBBF16A12BC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255" y="1857"/>
                <a:ext cx="1261" cy="1262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4" name="Oval 78">
                <a:extLst>
                  <a:ext uri="{FF2B5EF4-FFF2-40B4-BE49-F238E27FC236}">
                    <a16:creationId xmlns:a16="http://schemas.microsoft.com/office/drawing/2014/main" id="{B2C121E3-187C-97EF-2CDB-F19924719FE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8D67E1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35" name="Oval 79">
                <a:extLst>
                  <a:ext uri="{FF2B5EF4-FFF2-40B4-BE49-F238E27FC236}">
                    <a16:creationId xmlns:a16="http://schemas.microsoft.com/office/drawing/2014/main" id="{111AA2C0-D445-8454-8855-EFF954EDD17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339" y="1941"/>
                <a:ext cx="1092" cy="1093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6" name="Oval 80">
                <a:extLst>
                  <a:ext uri="{FF2B5EF4-FFF2-40B4-BE49-F238E27FC236}">
                    <a16:creationId xmlns:a16="http://schemas.microsoft.com/office/drawing/2014/main" id="{9F1E0E67-8255-7CC7-99EC-162600B9328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8D67E1"/>
                  </a:gs>
                  <a:gs pos="100000">
                    <a:srgbClr val="45326D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</p:grpSp>
        <p:sp>
          <p:nvSpPr>
            <p:cNvPr id="15" name="AutoShape 49">
              <a:extLst>
                <a:ext uri="{FF2B5EF4-FFF2-40B4-BE49-F238E27FC236}">
                  <a16:creationId xmlns:a16="http://schemas.microsoft.com/office/drawing/2014/main" id="{1EFBCE53-64B0-7FE3-6948-B41C83340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58" y="4214818"/>
              <a:ext cx="8474121" cy="28575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CECFF"/>
                </a:gs>
                <a:gs pos="100000">
                  <a:srgbClr val="FFFFFF"/>
                </a:gs>
              </a:gsLst>
              <a:lin ang="0" scaled="1"/>
            </a:gra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ru-RU" sz="1200">
                  <a:solidFill>
                    <a:srgbClr val="000000"/>
                  </a:solidFill>
                </a:rPr>
                <a:t>Избавляет от затхлого запаха воды при недостатке кислорода на окисление органических веществ.</a:t>
              </a:r>
            </a:p>
          </p:txBody>
        </p:sp>
        <p:grpSp>
          <p:nvGrpSpPr>
            <p:cNvPr id="16" name="Group 82">
              <a:extLst>
                <a:ext uri="{FF2B5EF4-FFF2-40B4-BE49-F238E27FC236}">
                  <a16:creationId xmlns:a16="http://schemas.microsoft.com/office/drawing/2014/main" id="{3220987A-CABB-C62E-6B9C-C1D93F5AE3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15404" y="4214818"/>
              <a:ext cx="333375" cy="304800"/>
              <a:chOff x="2078" y="1680"/>
              <a:chExt cx="1615" cy="1615"/>
            </a:xfrm>
          </p:grpSpPr>
          <p:sp>
            <p:nvSpPr>
              <p:cNvPr id="25" name="Oval 83">
                <a:extLst>
                  <a:ext uri="{FF2B5EF4-FFF2-40B4-BE49-F238E27FC236}">
                    <a16:creationId xmlns:a16="http://schemas.microsoft.com/office/drawing/2014/main" id="{08948EFB-5AA2-D7A4-FB03-845B2830076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" name="Oval 84">
                <a:extLst>
                  <a:ext uri="{FF2B5EF4-FFF2-40B4-BE49-F238E27FC236}">
                    <a16:creationId xmlns:a16="http://schemas.microsoft.com/office/drawing/2014/main" id="{2FEAE2BA-9183-ABF9-688E-E0350339D59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" name="Oval 85">
                <a:extLst>
                  <a:ext uri="{FF2B5EF4-FFF2-40B4-BE49-F238E27FC236}">
                    <a16:creationId xmlns:a16="http://schemas.microsoft.com/office/drawing/2014/main" id="{50CAE07F-CFF1-8485-1BF9-91C082251C1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255" y="1857"/>
                <a:ext cx="1261" cy="1262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8" name="Oval 86">
                <a:extLst>
                  <a:ext uri="{FF2B5EF4-FFF2-40B4-BE49-F238E27FC236}">
                    <a16:creationId xmlns:a16="http://schemas.microsoft.com/office/drawing/2014/main" id="{16DBF36F-FB9E-4750-75CC-8CB6BB50662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E35E23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29" name="Oval 87">
                <a:extLst>
                  <a:ext uri="{FF2B5EF4-FFF2-40B4-BE49-F238E27FC236}">
                    <a16:creationId xmlns:a16="http://schemas.microsoft.com/office/drawing/2014/main" id="{7E5DB855-2398-E31E-DA34-6D27A401C2E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339" y="1941"/>
                <a:ext cx="1092" cy="1093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0" name="Oval 88">
                <a:extLst>
                  <a:ext uri="{FF2B5EF4-FFF2-40B4-BE49-F238E27FC236}">
                    <a16:creationId xmlns:a16="http://schemas.microsoft.com/office/drawing/2014/main" id="{0530D7AB-95E5-746B-EFC5-CD8D9E220E5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E35E23"/>
                  </a:gs>
                  <a:gs pos="100000">
                    <a:srgbClr val="6E2E11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</p:grpSp>
        <p:sp>
          <p:nvSpPr>
            <p:cNvPr id="17" name="AutoShape 49">
              <a:extLst>
                <a:ext uri="{FF2B5EF4-FFF2-40B4-BE49-F238E27FC236}">
                  <a16:creationId xmlns:a16="http://schemas.microsoft.com/office/drawing/2014/main" id="{44BC0606-93D3-8DBF-EA2A-F676703272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58" y="4572008"/>
              <a:ext cx="8474121" cy="42862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CECFF"/>
                </a:gs>
                <a:gs pos="100000">
                  <a:srgbClr val="FFFFFF"/>
                </a:gs>
              </a:gsLst>
              <a:lin ang="0" scaled="1"/>
            </a:gra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ru-RU" sz="1200" dirty="0">
                  <a:solidFill>
                    <a:srgbClr val="000000"/>
                  </a:solidFill>
                </a:rPr>
                <a:t>Может применяться для генерации горизонтальных течений для сбора поверхностных загрязнений </a:t>
              </a:r>
            </a:p>
            <a:p>
              <a:pPr algn="ctr" eaLnBrk="0" hangingPunct="0"/>
              <a:r>
                <a:rPr lang="ru-RU" sz="1200" dirty="0">
                  <a:solidFill>
                    <a:srgbClr val="000000"/>
                  </a:solidFill>
                </a:rPr>
                <a:t>при экологических катастрофах, например, разливах нефти.</a:t>
              </a:r>
            </a:p>
          </p:txBody>
        </p:sp>
        <p:grpSp>
          <p:nvGrpSpPr>
            <p:cNvPr id="18" name="Group 50">
              <a:extLst>
                <a:ext uri="{FF2B5EF4-FFF2-40B4-BE49-F238E27FC236}">
                  <a16:creationId xmlns:a16="http://schemas.microsoft.com/office/drawing/2014/main" id="{D5F191A5-94CB-6C30-E2FE-FDF979EB68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15404" y="4643446"/>
              <a:ext cx="333375" cy="304800"/>
              <a:chOff x="2078" y="1680"/>
              <a:chExt cx="1615" cy="1615"/>
            </a:xfrm>
          </p:grpSpPr>
          <p:sp>
            <p:nvSpPr>
              <p:cNvPr id="19" name="Oval 51">
                <a:extLst>
                  <a:ext uri="{FF2B5EF4-FFF2-40B4-BE49-F238E27FC236}">
                    <a16:creationId xmlns:a16="http://schemas.microsoft.com/office/drawing/2014/main" id="{CBE1253B-EBF0-FC1C-AA27-623736EBDAB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" name="Oval 52">
                <a:extLst>
                  <a:ext uri="{FF2B5EF4-FFF2-40B4-BE49-F238E27FC236}">
                    <a16:creationId xmlns:a16="http://schemas.microsoft.com/office/drawing/2014/main" id="{8AC59C97-3D26-1A28-19AB-0931AE3F075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" name="Oval 53">
                <a:extLst>
                  <a:ext uri="{FF2B5EF4-FFF2-40B4-BE49-F238E27FC236}">
                    <a16:creationId xmlns:a16="http://schemas.microsoft.com/office/drawing/2014/main" id="{E0DCE86A-1D19-591E-91CA-651E868EE45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255" y="1857"/>
                <a:ext cx="1261" cy="1262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2" name="Oval 54">
                <a:extLst>
                  <a:ext uri="{FF2B5EF4-FFF2-40B4-BE49-F238E27FC236}">
                    <a16:creationId xmlns:a16="http://schemas.microsoft.com/office/drawing/2014/main" id="{860DBC69-887F-06EE-5FA1-2BA6DD56637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23" name="Oval 55">
                <a:extLst>
                  <a:ext uri="{FF2B5EF4-FFF2-40B4-BE49-F238E27FC236}">
                    <a16:creationId xmlns:a16="http://schemas.microsoft.com/office/drawing/2014/main" id="{051067FD-2EB6-C544-84B2-E61DDB153E8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339" y="1941"/>
                <a:ext cx="1092" cy="1093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4" name="Oval 56">
                <a:extLst>
                  <a:ext uri="{FF2B5EF4-FFF2-40B4-BE49-F238E27FC236}">
                    <a16:creationId xmlns:a16="http://schemas.microsoft.com/office/drawing/2014/main" id="{8D358887-2520-C264-3F1F-74DEC33E7B7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7C63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0052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186</Words>
  <Application>Microsoft Office PowerPoint</Application>
  <PresentationFormat>Широкоэкранный</PresentationFormat>
  <Paragraphs>21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ЛЕГЧЕ ПРЕДУПРЕДИТЬ</vt:lpstr>
      <vt:lpstr>ЭТОГО НЕ ДОЛЖНО ПОВТОРИТЬСЯ!</vt:lpstr>
      <vt:lpstr>                 ПРИНЦИП ДЕЙСТВИЯ</vt:lpstr>
      <vt:lpstr> ВИД ВОЗДУШНО-ПУЗЫРЬКОВОЙ ЗАВЕСЫ                     на поверхности воды</vt:lpstr>
      <vt:lpstr>          ПРИМЕРНЫЙ ВИД В.П.З. НА ДНЕ </vt:lpstr>
      <vt:lpstr>                     СХЕМА РАБОТЫ В.П.З.</vt:lpstr>
      <vt:lpstr>   ПРИНЦИПИАЛЬНАЯ СХЕМА УСТРОЙСТВА        для минимизации расхода воздуха</vt:lpstr>
      <vt:lpstr>ЭКОЛОГИЯ и ЗАЩИТА ОКРУЖАЮЩЕЙ СРЕДЫ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Василий Чирков</dc:creator>
  <cp:lastModifiedBy>Василий Чирков</cp:lastModifiedBy>
  <cp:revision>10</cp:revision>
  <dcterms:created xsi:type="dcterms:W3CDTF">2025-02-10T21:33:21Z</dcterms:created>
  <dcterms:modified xsi:type="dcterms:W3CDTF">2025-02-10T22:37:26Z</dcterms:modified>
</cp:coreProperties>
</file>