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328468" name="Прямоугольник 1"/>
          <p:cNvSpPr/>
          <p:nvPr/>
        </p:nvSpPr>
        <p:spPr bwMode="auto">
          <a:xfrm flipH="0" flipV="0">
            <a:off x="-192745" y="-322408"/>
            <a:ext cx="13392845" cy="7262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55320026" name="Прямоугольник 1"/>
          <p:cNvSpPr/>
          <p:nvPr/>
        </p:nvSpPr>
        <p:spPr bwMode="auto">
          <a:xfrm flipH="0" flipV="0">
            <a:off x="977241" y="2451927"/>
            <a:ext cx="11052870" cy="3762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 bwMode="auto">
          <a:xfrm flipH="0" flipV="0">
            <a:off x="-2245" y="1293812"/>
            <a:ext cx="11052870" cy="37623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53323" y="2412639"/>
            <a:ext cx="7436786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Новая система пропусков</a:t>
            </a:r>
            <a:endParaRPr b="1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4104335"/>
            <a:ext cx="8892371" cy="4575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Заменить стандартные пропуска на личный QR-код студента 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475579" y="5089858"/>
            <a:ext cx="2600190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Анна Скиба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коммуникация и организация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52530" y="2415843"/>
            <a:ext cx="2611161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Артём Курпалов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Цифровик и Координатор</a:t>
            </a:r>
            <a:endParaRPr sz="160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657929" y="5694558"/>
            <a:ext cx="2670726" cy="914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>
                <a:latin typeface="Arial"/>
                <a:cs typeface="Arial"/>
              </a:rPr>
              <a:t>Антон Гаак</a:t>
            </a:r>
            <a:endParaRPr sz="1800"/>
          </a:p>
          <a:p>
            <a:pPr>
              <a:defRPr/>
            </a:pPr>
            <a:r>
              <a:rPr lang="ru-RU" sz="1800">
                <a:latin typeface="Arial"/>
                <a:cs typeface="Arial"/>
              </a:rPr>
              <a:t>Графический-дизайнер</a:t>
            </a:r>
            <a:endParaRPr lang="ru-RU" sz="1800">
              <a:latin typeface="Arial"/>
              <a:cs typeface="Arial"/>
            </a:endParaRPr>
          </a:p>
          <a:p>
            <a:pPr>
              <a:defRPr/>
            </a:pPr>
            <a:r>
              <a:rPr lang="ru-RU" sz="1800">
                <a:latin typeface="Arial"/>
                <a:cs typeface="Arial"/>
              </a:rPr>
              <a:t>керри 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595034" y="2415843"/>
            <a:ext cx="2431406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Мосейчук Виктория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Аналитик </a:t>
            </a:r>
            <a:endParaRPr sz="160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566844" y="5684765"/>
            <a:ext cx="2745167" cy="6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Елизавета Яркина</a:t>
            </a:r>
            <a:endParaRPr/>
          </a:p>
          <a:p>
            <a:pPr>
              <a:defRPr/>
            </a:pPr>
            <a:r>
              <a:rPr/>
              <a:t>Визуализатор</a:t>
            </a:r>
            <a:r>
              <a:rPr lang="ru-RU">
                <a:latin typeface="Arial"/>
                <a:cs typeface="Arial"/>
              </a:rPr>
              <a:t> и редактор</a:t>
            </a:r>
            <a:endParaRPr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10482286" y="2110320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036291" y="3633107"/>
            <a:ext cx="3001676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Быструшкина Екатерина</a:t>
            </a:r>
            <a:endParaRPr/>
          </a:p>
          <a:p>
            <a:pPr algn="ctr">
              <a:defRPr/>
            </a:pPr>
            <a:r>
              <a:rPr sz="1600">
                <a:latin typeface="Arial"/>
                <a:cs typeface="Arial"/>
              </a:rPr>
              <a:t>Контент</a:t>
            </a:r>
            <a:r>
              <a:rPr sz="1600">
                <a:latin typeface="Arial"/>
                <a:cs typeface="Arial"/>
              </a:rPr>
              <a:t>-</a:t>
            </a:r>
            <a:r>
              <a:rPr sz="1600">
                <a:latin typeface="Arial"/>
                <a:cs typeface="Arial"/>
              </a:rPr>
              <a:t>мастер</a:t>
            </a:r>
            <a:endParaRPr/>
          </a:p>
        </p:txBody>
      </p:sp>
      <p:pic>
        <p:nvPicPr>
          <p:cNvPr id="53536817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27874" y="1635759"/>
            <a:ext cx="2895598" cy="2885439"/>
          </a:xfrm>
          <a:prstGeom prst="rect">
            <a:avLst/>
          </a:prstGeom>
        </p:spPr>
      </p:pic>
      <p:pic>
        <p:nvPicPr>
          <p:cNvPr id="191263420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026021" y="612260"/>
            <a:ext cx="1864178" cy="1864178"/>
          </a:xfrm>
          <a:prstGeom prst="rect">
            <a:avLst/>
          </a:prstGeom>
        </p:spPr>
      </p:pic>
      <p:pic>
        <p:nvPicPr>
          <p:cNvPr id="201653815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789963" y="591153"/>
            <a:ext cx="1906392" cy="1906392"/>
          </a:xfrm>
          <a:prstGeom prst="rect">
            <a:avLst/>
          </a:prstGeom>
        </p:spPr>
      </p:pic>
      <p:pic>
        <p:nvPicPr>
          <p:cNvPr id="1767799494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9312011" y="1245569"/>
            <a:ext cx="2340549" cy="2340549"/>
          </a:xfrm>
          <a:prstGeom prst="rect">
            <a:avLst/>
          </a:prstGeom>
        </p:spPr>
      </p:pic>
      <p:pic>
        <p:nvPicPr>
          <p:cNvPr id="1622760419" name=""/>
          <p:cNvPicPr>
            <a:picLocks noChangeAspect="1"/>
          </p:cNvPicPr>
          <p:nvPr/>
        </p:nvPicPr>
        <p:blipFill>
          <a:blip r:embed="rId6"/>
          <a:srcRect l="0" t="7719" r="0" b="17322"/>
          <a:stretch/>
        </p:blipFill>
        <p:spPr bwMode="auto">
          <a:xfrm flipH="0" flipV="0">
            <a:off x="4036206" y="3260931"/>
            <a:ext cx="1903373" cy="2240587"/>
          </a:xfrm>
          <a:prstGeom prst="rect">
            <a:avLst/>
          </a:prstGeom>
        </p:spPr>
      </p:pic>
      <p:pic>
        <p:nvPicPr>
          <p:cNvPr id="846141412" name=""/>
          <p:cNvPicPr>
            <a:picLocks noChangeAspect="1"/>
          </p:cNvPicPr>
          <p:nvPr/>
        </p:nvPicPr>
        <p:blipFill>
          <a:blip r:embed="rId7"/>
          <a:srcRect l="1058" t="0" r="-1058" b="19635"/>
          <a:stretch/>
        </p:blipFill>
        <p:spPr bwMode="auto">
          <a:xfrm flipH="0" flipV="0">
            <a:off x="6886432" y="3260930"/>
            <a:ext cx="2105988" cy="2256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0" y="1319509"/>
            <a:ext cx="6163040" cy="448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Проблема: 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По результатам нашего опроса около 35% студентов испытывают проблемы со входом в университет. В связи с этим у них может падать успеваемость, они могут пропускать важные дисциплины и экзамены. 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Около 35% студентов хотя бы раз оставляли пропуск дома, в связи с чем не могли попасть в университет.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r>
              <a:rPr lang="ru-RU">
                <a:latin typeface="Arial"/>
                <a:cs typeface="Arial"/>
              </a:rPr>
              <a:t>Созданы специальные пропуски-браслеты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Они неэффективны, потому что браслетов ограниченное количество и они достаются не всем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 flipH="0" flipV="0">
            <a:off x="6329876" y="5173913"/>
            <a:ext cx="5389422" cy="1737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>
                <a:latin typeface="Arial"/>
                <a:cs typeface="Arial"/>
              </a:rPr>
              <a:t>Статистика «Новая система пропусков»</a:t>
            </a:r>
            <a:endParaRPr/>
          </a:p>
          <a:p>
            <a:pPr algn="r">
              <a:defRPr/>
            </a:pPr>
            <a:r>
              <a:rPr lang="ru-RU">
                <a:latin typeface="Arial"/>
                <a:cs typeface="Arial"/>
              </a:rPr>
              <a:t>Источник: Социальный опрос через google forms:</a:t>
            </a:r>
            <a:r>
              <a:rPr lang="ru-RU" sz="1800" b="0" i="0" u="none" strike="noStrike" cap="none" spc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https://docs.google.com/forms/d/1Pd06zthnO-oQbRZyZppKGtUCtef4gycjiN3lUO1G1VU/edit</a:t>
            </a:r>
            <a:endParaRPr sz="1800" b="0" i="0" u="none" strike="noStrike" cap="none" spc="0">
              <a:solidFill>
                <a:schemeClr val="accent1"/>
              </a:solidFill>
              <a:latin typeface="Arial"/>
              <a:cs typeface="Arial"/>
            </a:endParaRPr>
          </a:p>
          <a:p>
            <a:pPr algn="l">
              <a:defRPr/>
            </a:pPr>
            <a:endParaRPr lang="ru-RU">
              <a:latin typeface="Arial"/>
              <a:cs typeface="Arial"/>
            </a:endParaRPr>
          </a:p>
          <a:p>
            <a:pPr algn="l">
              <a:defRPr/>
            </a:pPr>
            <a:endParaRPr lang="ru-RU"/>
          </a:p>
        </p:txBody>
      </p:sp>
      <p:pic>
        <p:nvPicPr>
          <p:cNvPr id="862639849" name=""/>
          <p:cNvPicPr>
            <a:picLocks noChangeAspect="1"/>
          </p:cNvPicPr>
          <p:nvPr/>
        </p:nvPicPr>
        <p:blipFill>
          <a:blip r:embed="rId2"/>
          <a:srcRect l="746" t="0" r="31060" b="0"/>
          <a:stretch/>
        </p:blipFill>
        <p:spPr bwMode="auto">
          <a:xfrm flipH="0" flipV="0">
            <a:off x="6329876" y="1319509"/>
            <a:ext cx="5755821" cy="35514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137464" y="1458409"/>
            <a:ext cx="4340678" cy="387751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603271" y="2312185"/>
            <a:ext cx="6602199" cy="246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strike="noStrike" cap="none" spc="0">
                <a:solidFill>
                  <a:schemeClr val="tx1"/>
                </a:solidFill>
                <a:latin typeface="Arial"/>
                <a:cs typeface="Arial"/>
              </a:rPr>
              <a:t>Студенты и администрация Тюменского Государственного Университета. </a:t>
            </a:r>
            <a:r>
              <a:rPr lang="ru-RU" sz="2200" b="0" strike="noStrike" cap="none" spc="0">
                <a:solidFill>
                  <a:schemeClr val="tx1"/>
                </a:solidFill>
                <a:latin typeface="Arial"/>
                <a:cs typeface="Arial"/>
              </a:rPr>
              <a:t>У которых есть потребность в более доступном и удобном способе прохода в университет. </a:t>
            </a:r>
            <a:r>
              <a:rPr lang="ru-RU" sz="2200">
                <a:latin typeface="Arial"/>
                <a:cs typeface="Arial"/>
              </a:rPr>
              <a:t>Они ценят своё время и хотят находиться в более современных и комфортных условиях</a:t>
            </a:r>
            <a:endParaRPr sz="2200" b="0" strike="noStrike" cap="none" spc="0">
              <a:solidFill>
                <a:schemeClr val="tx1"/>
              </a:solidFill>
            </a:endParaRPr>
          </a:p>
          <a:p>
            <a:pPr algn="just">
              <a:defRPr/>
            </a:pPr>
            <a:endParaRPr lang="ru-RU" sz="2400">
              <a:latin typeface="Arial"/>
              <a:cs typeface="Arial"/>
            </a:endParaRPr>
          </a:p>
        </p:txBody>
      </p:sp>
      <p:pic>
        <p:nvPicPr>
          <p:cNvPr id="163471627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19106" y="2117890"/>
            <a:ext cx="4177392" cy="2784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327870" y="1641547"/>
            <a:ext cx="7349389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>
                <a:latin typeface="Arial"/>
                <a:cs typeface="Arial"/>
              </a:rPr>
              <a:t>Предлагаемая идея</a:t>
            </a:r>
            <a:r>
              <a:rPr lang="ru-RU" sz="2200">
                <a:latin typeface="Arial"/>
                <a:cs typeface="Arial"/>
              </a:rPr>
              <a:t>:</a:t>
            </a:r>
            <a:endParaRPr sz="2200"/>
          </a:p>
          <a:p>
            <a:pPr>
              <a:defRPr/>
            </a:pPr>
            <a:r>
              <a:rPr lang="ru-RU" sz="2200">
                <a:latin typeface="Arial"/>
                <a:cs typeface="Arial"/>
              </a:rPr>
              <a:t>Заменить карточно-пропускную систему на онлайн систему пропуска путём использования личных QR-кодов привязанных к каждому отдельному студенту.</a:t>
            </a:r>
            <a:endParaRPr lang="ru-RU" sz="2200">
              <a:latin typeface="Arial"/>
              <a:cs typeface="Arial"/>
            </a:endParaRPr>
          </a:p>
          <a:p>
            <a:pPr>
              <a:defRPr/>
            </a:pPr>
            <a:endParaRPr lang="ru-RU" sz="2200">
              <a:latin typeface="Arial"/>
              <a:cs typeface="Arial"/>
            </a:endParaRPr>
          </a:p>
          <a:p>
            <a:pPr>
              <a:defRPr/>
            </a:pPr>
            <a:endParaRPr lang="ru-RU" sz="2200">
              <a:latin typeface="Arial"/>
              <a:cs typeface="Arial"/>
            </a:endParaRPr>
          </a:p>
          <a:p>
            <a:pPr>
              <a:defRPr/>
            </a:pPr>
            <a:endParaRPr lang="ru-RU" sz="2200">
              <a:latin typeface="Arial"/>
              <a:cs typeface="Arial"/>
            </a:endParaRPr>
          </a:p>
          <a:p>
            <a:pPr>
              <a:defRPr/>
            </a:pPr>
            <a:r>
              <a:rPr lang="ru-RU" sz="2200" b="1">
                <a:solidFill>
                  <a:schemeClr val="tx1"/>
                </a:solidFill>
                <a:latin typeface="Arial"/>
                <a:cs typeface="Arial"/>
              </a:rPr>
              <a:t>Мы сможем </a:t>
            </a:r>
            <a:r>
              <a:rPr lang="ru-RU" sz="2200">
                <a:solidFill>
                  <a:schemeClr val="tx1"/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sz="2200">
                <a:solidFill>
                  <a:schemeClr val="tx1"/>
                </a:solidFill>
                <a:latin typeface="Arial"/>
                <a:cs typeface="Arial"/>
              </a:rPr>
              <a:t>ублей, силами нашей команды.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77101329" name=""/>
          <p:cNvSpPr/>
          <p:nvPr/>
        </p:nvSpPr>
        <p:spPr bwMode="auto">
          <a:xfrm rot="5399976" flipH="0" flipV="0">
            <a:off x="7743857" y="2163152"/>
            <a:ext cx="4027714" cy="2340428"/>
          </a:xfrm>
          <a:prstGeom prst="roundRect">
            <a:avLst>
              <a:gd name="adj" fmla="val 16667"/>
            </a:avLst>
          </a:prstGeom>
          <a:noFill/>
          <a:ln w="1270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73460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745534" y="2394856"/>
            <a:ext cx="2024359" cy="2024359"/>
          </a:xfrm>
          <a:prstGeom prst="rect">
            <a:avLst/>
          </a:prstGeom>
        </p:spPr>
      </p:pic>
      <p:sp>
        <p:nvSpPr>
          <p:cNvPr id="1969241339" name=""/>
          <p:cNvSpPr txBox="1"/>
          <p:nvPr/>
        </p:nvSpPr>
        <p:spPr bwMode="auto">
          <a:xfrm flipH="0" flipV="0">
            <a:off x="7607245" y="5734774"/>
            <a:ext cx="4301656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200" b="1">
                <a:solidFill>
                  <a:srgbClr val="00B0F0"/>
                </a:solidFill>
                <a:latin typeface="DejaVu Sans Mono"/>
                <a:ea typeface="DejaVu Sans Mono"/>
                <a:cs typeface="DejaVu Sans Mono"/>
              </a:rPr>
              <a:t>Исследование о QR-кодах</a:t>
            </a:r>
            <a:endParaRPr b="1">
              <a:solidFill>
                <a:srgbClr val="00B0F0"/>
              </a:solidFill>
              <a:latin typeface="DejaVu Sans Mono"/>
              <a:cs typeface="DejaVu Sans Mon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9118320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11012" y="1703396"/>
            <a:ext cx="4902505" cy="2773353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72655" y="1416843"/>
            <a:ext cx="5179218" cy="3464718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5321817" y="960841"/>
            <a:ext cx="6668330" cy="5364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Модуль для сайта vmeste, который генерирует QR-коды, а также отслеживает активность в стенах университета.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ТЮМГУ.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-отслеживание активности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-предоставление аналитики пребывания в ВУЗе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-генерация QR-кода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(можно изобразить в виде схемы на отдельном слайде)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Войти в портал vmeste под своей учетной записью, открыть раздел с QR кодом, поднести его к сканеру и войти предварительно посмотрев на свой сценарий пар.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1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1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285408" y="913124"/>
            <a:ext cx="11417862" cy="2844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of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Things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): 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-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 2</a:t>
            </a:r>
            <a:endParaRPr lang="en-US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3541978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7015698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42606668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30091076" name="TextBox 3"/>
            <p:cNvSpPr txBox="1"/>
            <p:nvPr/>
          </p:nvSpPr>
          <p:spPr bwMode="auto">
            <a:xfrm>
              <a:off x="542745" y="402363"/>
              <a:ext cx="198644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81054278" name="TextBox 20"/>
          <p:cNvSpPr txBox="1"/>
          <p:nvPr/>
        </p:nvSpPr>
        <p:spPr bwMode="auto">
          <a:xfrm flipH="0" flipV="0">
            <a:off x="166609" y="913126"/>
            <a:ext cx="12035107" cy="490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en-US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Производительность:</a:t>
            </a:r>
            <a:endParaRPr sz="22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Эффективность генерации QR-кодов</a:t>
            </a:r>
            <a:endParaRPr lang="en-US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lang="en-US" sz="2200" b="1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Скорость:</a:t>
            </a:r>
            <a:endParaRPr sz="2200" b="1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Время, необходимое для сканирования QR-кода при входе или проверке пропуска.</a:t>
            </a:r>
            <a:endParaRPr lang="en-US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Время загрузки модуля и предоставления QR-кода</a:t>
            </a:r>
            <a:endParaRPr lang="en-US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</a:t>
            </a:r>
            <a:r>
              <a:rPr lang="en-US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Безопасность: 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обеспечение безопасности передаваемых данных, таких как уникальные идентификаторы студентов и параметры доступа, чтобы предотвратить возможность подделки пропусков.</a:t>
            </a:r>
            <a:endParaRPr lang="en-US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lang="en-US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Пользовательский интерфейс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en-US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en-US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Хранение данных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Использовать базу данных для хранения информации о студентах, пропусках и правах доступа, чтобы обеспечить надежность и масштабируемость системы.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442964" y="930275"/>
          <a:ext cx="11163663" cy="4978095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643169"/>
                <a:gridCol w="1585690"/>
                <a:gridCol w="1585690"/>
                <a:gridCol w="1585690"/>
                <a:gridCol w="1585690"/>
                <a:gridCol w="1585690"/>
                <a:gridCol w="1585690"/>
              </a:tblGrid>
              <a:tr h="81766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sz="20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2000">
                          <a:solidFill>
                            <a:schemeClr val="bg1"/>
                          </a:solidFill>
                        </a:rPr>
                        <a:t>НСП</a:t>
                      </a:r>
                      <a:endParaRPr sz="20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Студенческий</a:t>
                      </a:r>
                      <a:endParaRPr lang="ru-RU" sz="16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билет</a:t>
                      </a:r>
                      <a:endParaRPr lang="ru-RU" sz="16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Пропускная</a:t>
                      </a:r>
                      <a:endParaRPr lang="ru-RU" sz="1600" b="1" i="0" u="none" strike="noStrike" cap="none" spc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система</a:t>
                      </a:r>
                      <a:endParaRPr sz="16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Face id</a:t>
                      </a:r>
                      <a:endParaRPr sz="16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Браслет</a:t>
                      </a:r>
                      <a:endParaRPr sz="16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Стикер</a:t>
                      </a:r>
                      <a:endParaRPr sz="20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60262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  <a:endParaRPr sz="20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в твоем кармане, можно воспользоваться в любое время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Легко потерять/оставить</a:t>
                      </a:r>
                      <a:endParaRPr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6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Легко потерять/оставить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при тебе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твоей руке, однако может растегнуться/потеряться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Наклеено на телефон, сложно потерять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364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Срок службы</a:t>
                      </a:r>
                      <a:endParaRPr sz="20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период обучения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Ежегодно требует 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продления 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период обучения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период обучения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период обучения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период обучения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6354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Удобство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Исключен факт утери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Исключен факт утери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Низкая вероятность утери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Низкая вероятность утери</a:t>
                      </a:r>
                      <a:endParaRPr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6354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 внедрения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1млн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&gt;5млн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1.5млн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1.5млн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992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</a:t>
                      </a:r>
                      <a:endParaRPr lang="ru-RU" sz="14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 flipH="0" flipV="0">
            <a:off x="442964" y="6024597"/>
            <a:ext cx="11244040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800">
                <a:latin typeface="Arial"/>
                <a:cs typeface="Arial"/>
              </a:rPr>
              <a:t>Уникальность нашего проекта заключается в большом анализе данных студента, разработке сценарии учебной практики, а также в высокой мобильности в стенах  университета.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178559"/>
            <a:ext cx="5767422" cy="481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 sz="20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НСП для студентов ТЮМГУ будет предоставлять более удобный вход в здания университета.* Предлагаемая система сократит время потраченное на пропуск, и  процент забывания пропусков станет меньше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sz="20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Соц. опрос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около 100 респондентов с разных курсов и с разных направлений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241392" y="1310636"/>
            <a:ext cx="4927344" cy="2834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Были ли у вас проблема со входом в университет?*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2.Считаете ли вы удобной нынешнюю пропускную систему?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Как вы считаете, стоит ли ввести новую пропускную систему?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4.Пользовались ли вы QR кодом?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5.Какая по вашему мнению система пропуска в университет более совершена?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7" y="777872"/>
            <a:ext cx="9455397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Статистика на пропускные системы через QR-код показывает рост, согласно отчету исследовательской компании «Индикаторы рынка» в 2020 году объем рынка QR-кодов на территории России составил 120млрд рублей. Это на 20% больше чем в 2019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отчету исследовательской компании «Индикаторы рынка», прогнозируется, что к 2023 году объем рынка QR-кодов на территории России достигнет 180 млрд рублей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рынке пропускных систем главенствует компания sigur, занимает около 90%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рынке QR-кодов конкурентами являются ГосУслуги, предоставляющие QR-коды в качестве паспортов и документов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планируем охватить первоначально 3% за счёт более удобной системы пропусков для ТюмГУ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761157" cy="2560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Единовременная выплата от заказчика за установку оборудования, и ежемесячная оплата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Единовременна выплата - 1млн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ежемесячная оплата - 100тыс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сбыта:Портал ВМесте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19" y="3861119"/>
            <a:ext cx="6749278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предложение:Мы гарантируем, что вы сможете попасть в институт в любое рабочее время если будете пользоваться нашей системой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Группы университета в ВКонтакте, Телеграм. Портал ВМесте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6" y="2992365"/>
            <a:ext cx="4302117" cy="91476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Компании которые хотят получить рекламу через QR-код</a:t>
            </a:r>
            <a:endParaRPr b="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3" y="6239356"/>
            <a:ext cx="427891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4 месяца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419314" y="1127760"/>
          <a:ext cx="11404881" cy="404824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160000"/>
                <a:gridCol w="1080000"/>
                <a:gridCol w="1080000"/>
                <a:gridCol w="1170000"/>
                <a:gridCol w="990000"/>
                <a:gridCol w="810000"/>
                <a:gridCol w="900000"/>
                <a:gridCol w="720000"/>
                <a:gridCol w="720000"/>
                <a:gridCol w="720000"/>
                <a:gridCol w="720000"/>
                <a:gridCol w="548049"/>
              </a:tblGrid>
              <a:tr h="90635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16-22 октября </a:t>
                      </a:r>
                      <a:endParaRPr/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23-29 октября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30-5 октября ноября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13-19 ноября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20-26 ноября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27-3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/>
                        <a:t>ноября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4-10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/>
                        <a:t>декабря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декабрь-январь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Анна С.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800" b="0" i="0" u="none" strike="noStrike" cap="none" spc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Calibri"/>
                        <a:cs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33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Анна С.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Закупка оборудования/комадны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 Я.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8603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Усовершенствование портала ВМесте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Артём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Установка оборудования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Антон Г.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 Б.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отчёта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Виктория М.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Заключение договора с заказчиком, обсуждение условий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5970494"/>
            <a:ext cx="570070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1 миллион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6 месяца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19314" y="1069856"/>
          <a:ext cx="11335806" cy="461697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066687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-750тыс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-1млн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-800тыс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-400тыс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600тыс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923156" cy="448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1.Средняя оценка пользователей выше 4.1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2.Посещаемость института выросла на 5%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3.60% студентов оценивают работу НПС на оценку выше 4 из5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4.Доходность нашей компании за месяц выросла на 50%*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5.Количество установленных пропускных систем 30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1.Повышение удовлетворенности студентов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2.Эффективность работы университета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3.Повышение интереса среди других потребителей пропускных систем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4.Повышение коммуникативных навыков между сотрудниками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5.Полное удовлетворение запросов нашего заказчика(ТюмГУ)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610867" y="1614623"/>
            <a:ext cx="6913077" cy="344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 sz="200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Улучшит учет посещаемости</a:t>
            </a:r>
            <a:endParaRPr sz="200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Поможет легче передвигаться по университету</a:t>
            </a:r>
            <a:endParaRPr sz="200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Даст желание обучаться студентам</a:t>
            </a:r>
            <a:endParaRPr sz="20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освоить проект во всех корпусах ТюмГу, а так же внедрить его в другие государственные университеты города Тюмени.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/>
          </a:p>
        </p:txBody>
      </p:sp>
      <p:sp>
        <p:nvSpPr>
          <p:cNvPr id="151746652" name=""/>
          <p:cNvSpPr/>
          <p:nvPr/>
        </p:nvSpPr>
        <p:spPr bwMode="auto">
          <a:xfrm flipH="0" flipV="0">
            <a:off x="10479124" y="1571625"/>
            <a:ext cx="587374" cy="3127374"/>
          </a:xfrm>
          <a:prstGeom prst="rect">
            <a:avLst/>
          </a:prstGeom>
          <a:noFill/>
          <a:ln w="1270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8669348" name=""/>
          <p:cNvSpPr/>
          <p:nvPr/>
        </p:nvSpPr>
        <p:spPr bwMode="auto">
          <a:xfrm flipH="0" flipV="0">
            <a:off x="9383749" y="1974848"/>
            <a:ext cx="619124" cy="2724149"/>
          </a:xfrm>
          <a:prstGeom prst="rect">
            <a:avLst/>
          </a:prstGeom>
          <a:noFill/>
          <a:ln w="1270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508808" name=""/>
          <p:cNvSpPr/>
          <p:nvPr/>
        </p:nvSpPr>
        <p:spPr bwMode="auto">
          <a:xfrm flipH="0" flipV="0">
            <a:off x="8369337" y="2539999"/>
            <a:ext cx="587374" cy="2158999"/>
          </a:xfrm>
          <a:prstGeom prst="rect">
            <a:avLst/>
          </a:prstGeom>
          <a:noFill/>
          <a:ln w="1270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0" name=""/>
          <p:cNvCxnSpPr>
            <a:cxnSpLocks/>
          </p:cNvCxnSpPr>
          <p:nvPr/>
        </p:nvCxnSpPr>
        <p:spPr bwMode="auto">
          <a:xfrm rot="10799989" flipH="0" flipV="0">
            <a:off x="11637999" y="730249"/>
            <a:ext cx="0" cy="4063999"/>
          </a:xfrm>
          <a:prstGeom prst="line">
            <a:avLst/>
          </a:prstGeom>
          <a:ln w="76199" cap="flat" cmpd="sng" algn="ctr">
            <a:solidFill>
              <a:srgbClr val="00B0F0"/>
            </a:solidFill>
            <a:prstDash val="solid"/>
            <a:miter lim="800000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7367451" name=""/>
          <p:cNvCxnSpPr>
            <a:cxnSpLocks/>
          </p:cNvCxnSpPr>
          <p:nvPr/>
        </p:nvCxnSpPr>
        <p:spPr bwMode="auto">
          <a:xfrm rot="16199969" flipH="0" flipV="0">
            <a:off x="9605999" y="3184524"/>
            <a:ext cx="0" cy="4063999"/>
          </a:xfrm>
          <a:prstGeom prst="line">
            <a:avLst/>
          </a:prstGeom>
          <a:ln w="76199" cap="flat" cmpd="sng" algn="ctr">
            <a:solidFill>
              <a:srgbClr val="00B0F0"/>
            </a:solidFill>
            <a:prstDash val="solid"/>
            <a:miter lim="800000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Стандартная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Екатерина Быструшкина</cp:lastModifiedBy>
  <cp:revision>60</cp:revision>
  <dcterms:created xsi:type="dcterms:W3CDTF">2023-09-23T09:41:00Z</dcterms:created>
  <dcterms:modified xsi:type="dcterms:W3CDTF">2023-10-23T19:04:25Z</dcterms:modified>
  <cp:category/>
  <cp:contentStatus/>
  <cp:version/>
</cp:coreProperties>
</file>