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3" r:id="rId1"/>
  </p:sldMasterIdLst>
  <p:notesMasterIdLst>
    <p:notesMasterId r:id="rId15"/>
  </p:notesMasterIdLst>
  <p:sldIdLst>
    <p:sldId id="257" r:id="rId2"/>
    <p:sldId id="258" r:id="rId3"/>
    <p:sldId id="265" r:id="rId4"/>
    <p:sldId id="259" r:id="rId5"/>
    <p:sldId id="263" r:id="rId6"/>
    <p:sldId id="275" r:id="rId7"/>
    <p:sldId id="273" r:id="rId8"/>
    <p:sldId id="269" r:id="rId9"/>
    <p:sldId id="270" r:id="rId10"/>
    <p:sldId id="272" r:id="rId11"/>
    <p:sldId id="271" r:id="rId12"/>
    <p:sldId id="274" r:id="rId13"/>
    <p:sldId id="262" r:id="rId14"/>
  </p:sldIdLst>
  <p:sldSz cx="9144000" cy="5143500" type="screen16x9"/>
  <p:notesSz cx="6858000" cy="9144000"/>
  <p:embeddedFontLst>
    <p:embeddedFont>
      <p:font typeface="Gilroy" panose="020B0604020202020204" charset="-52"/>
      <p:bold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Century Gothic" panose="020B0502020202020204" pitchFamily="34" charset="0"/>
      <p:regular r:id="rId21"/>
      <p:bold r:id="rId22"/>
      <p:italic r:id="rId23"/>
      <p:boldItalic r:id="rId24"/>
    </p:embeddedFont>
    <p:embeddedFont>
      <p:font typeface="Wingdings 3" panose="05040102010807070707" pitchFamily="18" charset="2"/>
      <p:regular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8182" autoAdjust="0"/>
  </p:normalViewPr>
  <p:slideViewPr>
    <p:cSldViewPr snapToGrid="0">
      <p:cViewPr varScale="1">
        <p:scale>
          <a:sx n="79" d="100"/>
          <a:sy n="79" d="100"/>
        </p:scale>
        <p:origin x="1570" y="6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8029623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65023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fe49c100d1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fe49c100d1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104063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fe49c100d1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fe49c100d1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163325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fe49c100d1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fe49c100d1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674009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3159" y="514350"/>
            <a:ext cx="6000750" cy="2228851"/>
          </a:xfrm>
        </p:spPr>
        <p:txBody>
          <a:bodyPr anchor="b">
            <a:normAutofit/>
          </a:bodyPr>
          <a:lstStyle>
            <a:lvl1pPr algn="l">
              <a:defRPr sz="36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3159" y="2882900"/>
            <a:ext cx="4800600" cy="1460500"/>
          </a:xfrm>
        </p:spPr>
        <p:txBody>
          <a:bodyPr anchor="t">
            <a:normAutofit/>
          </a:bodyPr>
          <a:lstStyle>
            <a:lvl1pPr marL="0" indent="0" algn="l">
              <a:buNone/>
              <a:defRPr sz="1575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11/23/2023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6171009" y="6350"/>
            <a:ext cx="2857500" cy="28575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581128" y="68659"/>
            <a:ext cx="4560491" cy="45604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5426869" y="171450"/>
            <a:ext cx="3714750" cy="371475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5501878" y="24209"/>
            <a:ext cx="3639742" cy="3639742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5884070" y="457201"/>
            <a:ext cx="3257549" cy="325754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636496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smtClean="0"/>
              <a:t>11/23/2023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40615735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59" y="1504950"/>
            <a:ext cx="6400801" cy="1711200"/>
          </a:xfrm>
        </p:spPr>
        <p:txBody>
          <a:bodyPr anchor="b">
            <a:normAutofit/>
          </a:bodyPr>
          <a:lstStyle>
            <a:lvl1pPr algn="l">
              <a:defRPr sz="27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60" y="3371850"/>
            <a:ext cx="6400800" cy="112395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11/23/2023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364921990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3159" y="514351"/>
            <a:ext cx="3703241" cy="271145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56100" y="514351"/>
            <a:ext cx="3700859" cy="271145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smtClean="0"/>
              <a:t>11/23/2023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410292080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061" y="514350"/>
            <a:ext cx="3487340" cy="432197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3159" y="952897"/>
            <a:ext cx="3703241" cy="2272904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59299" y="514350"/>
            <a:ext cx="3498851" cy="432197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54909" y="946546"/>
            <a:ext cx="3696891" cy="2272904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smtClean="0"/>
              <a:t>11/23/2023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096902913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smtClean="0"/>
              <a:t>11/23/2023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714348675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smtClean="0"/>
              <a:t>11/23/2023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5115302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3759" y="514350"/>
            <a:ext cx="2743200" cy="1028700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159" y="514350"/>
            <a:ext cx="4457701" cy="398145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3759" y="1657350"/>
            <a:ext cx="2743200" cy="156845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smtClean="0"/>
              <a:t>11/23/2023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482357351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109" y="1085850"/>
            <a:ext cx="4514850" cy="857250"/>
          </a:xfrm>
        </p:spPr>
        <p:txBody>
          <a:bodyPr anchor="b">
            <a:normAutofit/>
          </a:bodyPr>
          <a:lstStyle>
            <a:lvl1pPr algn="l">
              <a:defRPr sz="21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1759" y="685800"/>
            <a:ext cx="2460731" cy="3429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109" y="2082800"/>
            <a:ext cx="4516041" cy="1536700"/>
          </a:xfrm>
        </p:spPr>
        <p:txBody>
          <a:bodyPr anchor="t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B0DB6-F5C7-45FB-8CF3-31B45F9C2DAC}" type="datetimeFigureOut">
              <a:rPr lang="en-US" smtClean="0"/>
              <a:t>11/23/2023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418612281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14350" y="400050"/>
            <a:ext cx="8114109" cy="234315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85801" y="2882900"/>
            <a:ext cx="6228158" cy="3429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200"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11/23/2023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506398728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60" y="514350"/>
            <a:ext cx="7543800" cy="2057400"/>
          </a:xfrm>
        </p:spPr>
        <p:txBody>
          <a:bodyPr anchor="ctr">
            <a:normAutofit/>
          </a:bodyPr>
          <a:lstStyle>
            <a:lvl1pPr algn="l">
              <a:defRPr sz="2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3086100"/>
            <a:ext cx="6401991" cy="1409700"/>
          </a:xfrm>
        </p:spPr>
        <p:txBody>
          <a:bodyPr anchor="ctr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11/23/2023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360043531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9" y="514350"/>
            <a:ext cx="6858001" cy="2057400"/>
          </a:xfrm>
        </p:spPr>
        <p:txBody>
          <a:bodyPr anchor="ctr">
            <a:normAutofit/>
          </a:bodyPr>
          <a:lstStyle>
            <a:lvl1pPr algn="l">
              <a:defRPr sz="24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84659" y="2571750"/>
            <a:ext cx="6400800" cy="28575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60" y="3225801"/>
            <a:ext cx="6400800" cy="1263649"/>
          </a:xfrm>
        </p:spPr>
        <p:txBody>
          <a:bodyPr anchor="ctr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11/23/2023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  <p:sp>
        <p:nvSpPr>
          <p:cNvPr id="14" name="TextBox 13"/>
          <p:cNvSpPr txBox="1"/>
          <p:nvPr/>
        </p:nvSpPr>
        <p:spPr>
          <a:xfrm>
            <a:off x="398859" y="60916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14059" y="207645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69902431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59" y="2571750"/>
            <a:ext cx="6400800" cy="1273050"/>
          </a:xfrm>
        </p:spPr>
        <p:txBody>
          <a:bodyPr anchor="b">
            <a:normAutofit/>
          </a:bodyPr>
          <a:lstStyle>
            <a:lvl1pPr algn="l">
              <a:defRPr sz="2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8" y="3849736"/>
            <a:ext cx="6401993" cy="645300"/>
          </a:xfrm>
        </p:spPr>
        <p:txBody>
          <a:bodyPr anchor="t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11/23/2023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74470488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514350"/>
            <a:ext cx="6858000" cy="2057400"/>
          </a:xfrm>
        </p:spPr>
        <p:txBody>
          <a:bodyPr anchor="ctr">
            <a:normAutofit/>
          </a:bodyPr>
          <a:lstStyle>
            <a:lvl1pPr algn="l">
              <a:defRPr sz="24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3159" y="2946400"/>
            <a:ext cx="6400801" cy="7874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8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3733800"/>
            <a:ext cx="6400801" cy="76200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11/23/2023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  <p:sp>
        <p:nvSpPr>
          <p:cNvPr id="11" name="TextBox 10"/>
          <p:cNvSpPr txBox="1"/>
          <p:nvPr/>
        </p:nvSpPr>
        <p:spPr>
          <a:xfrm>
            <a:off x="398859" y="60916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14059" y="207645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56414510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60" y="514350"/>
            <a:ext cx="7543800" cy="20574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3159" y="2946401"/>
            <a:ext cx="6400800" cy="62865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8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3575049"/>
            <a:ext cx="6400801" cy="92075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11/23/2023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487555072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smtClean="0"/>
              <a:t>11/23/2023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168793338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3909" y="514350"/>
            <a:ext cx="1543050" cy="3429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4350" y="514350"/>
            <a:ext cx="5867400" cy="398145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smtClean="0"/>
              <a:t>11/23/2023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111360356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93719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905227" y="2222500"/>
            <a:ext cx="2236394" cy="2406650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3159" y="3365499"/>
            <a:ext cx="6400800" cy="11303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514351"/>
            <a:ext cx="6400800" cy="27114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28309" y="4629150"/>
            <a:ext cx="1200150" cy="27384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5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1160EA64-D806-43AC-9DF2-F8C432F32B4C}" type="datetimeFigureOut">
              <a:rPr lang="en-US" smtClean="0"/>
              <a:t>11/23/2023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3159" y="4629150"/>
            <a:ext cx="5657850" cy="27384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75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2400" y="4183857"/>
            <a:ext cx="856684" cy="50244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4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90690734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90" r:id="rId17"/>
    <p:sldLayoutId id="2147483691" r:id="rId18"/>
  </p:sldLayoutIdLst>
  <p:hf sldNum="0" hdr="0" ftr="0" dt="0"/>
  <p:txStyles>
    <p:titleStyle>
      <a:lvl1pPr algn="l" defTabSz="342900" rtl="0" eaLnBrk="1" latinLnBrk="0" hangingPunct="1">
        <a:spcBef>
          <a:spcPct val="0"/>
        </a:spcBef>
        <a:buNone/>
        <a:defRPr sz="27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143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5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3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9001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2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1572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15001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507015" y="1965174"/>
            <a:ext cx="6022373" cy="1297588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b" anchorCtr="0">
            <a:normAutofit fontScale="90000"/>
          </a:bodyPr>
          <a:lstStyle/>
          <a:p>
            <a:r>
              <a:rPr lang="ru-RU" b="1" dirty="0"/>
              <a:t/>
            </a:r>
            <a:br>
              <a:rPr lang="ru-RU" b="1" dirty="0"/>
            </a:br>
            <a:r>
              <a:rPr lang="en-US" sz="4000" b="1" dirty="0" err="1" smtClean="0"/>
              <a:t>CarryCat</a:t>
            </a:r>
            <a:r>
              <a:rPr lang="en-US" sz="4000" b="1" dirty="0" smtClean="0"/>
              <a:t>-</a:t>
            </a:r>
            <a:r>
              <a:rPr lang="ru-RU" sz="4000" b="1" dirty="0" smtClean="0"/>
              <a:t>переноска-фиксатор для кошек</a:t>
            </a:r>
            <a:endParaRPr sz="4000" dirty="0">
              <a:highlight>
                <a:srgbClr val="FFFF00"/>
              </a:highlight>
              <a:latin typeface="Gilroy" panose="00000A00000000000000" pitchFamily="2" charset="-52"/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4572001" y="3262763"/>
            <a:ext cx="4463542" cy="766312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Наставник</a:t>
            </a:r>
            <a:r>
              <a:rPr lang="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Сивкова Татьяна Николаевна </a:t>
            </a:r>
            <a:endParaRPr sz="2400" b="1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Google Shape;60;p14"/>
          <p:cNvSpPr txBox="1">
            <a:spLocks/>
          </p:cNvSpPr>
          <p:nvPr/>
        </p:nvSpPr>
        <p:spPr>
          <a:xfrm>
            <a:off x="716135" y="1029435"/>
            <a:ext cx="5298981" cy="736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2400" dirty="0">
                <a:solidFill>
                  <a:schemeClr val="accent4"/>
                </a:solidFill>
                <a:latin typeface="Gilroy" panose="00000A00000000000000" pitchFamily="2" charset="-52"/>
              </a:rPr>
              <a:t>Акселератор</a:t>
            </a:r>
          </a:p>
          <a:p>
            <a:r>
              <a:rPr lang="ru-RU" sz="2400" dirty="0" err="1">
                <a:solidFill>
                  <a:schemeClr val="accent4"/>
                </a:solidFill>
                <a:latin typeface="Gilroy" panose="00000A00000000000000" pitchFamily="2" charset="-52"/>
              </a:rPr>
              <a:t>АгроТехноУнивер</a:t>
            </a:r>
            <a:r>
              <a:rPr lang="ru-RU" sz="2400" dirty="0">
                <a:solidFill>
                  <a:schemeClr val="accent4"/>
                </a:solidFill>
                <a:latin typeface="Gilroy" panose="00000A00000000000000" pitchFamily="2" charset="-52"/>
              </a:rPr>
              <a:t>. </a:t>
            </a:r>
            <a:r>
              <a:rPr lang="ru-RU" sz="2400" dirty="0" smtClean="0">
                <a:solidFill>
                  <a:schemeClr val="accent4"/>
                </a:solidFill>
                <a:latin typeface="Gilroy" panose="00000A00000000000000" pitchFamily="2" charset="-52"/>
              </a:rPr>
              <a:t>Осень </a:t>
            </a:r>
            <a:r>
              <a:rPr lang="ru-RU" sz="2400" dirty="0">
                <a:solidFill>
                  <a:schemeClr val="accent4"/>
                </a:solidFill>
                <a:latin typeface="Gilroy" panose="00000A00000000000000" pitchFamily="2" charset="-52"/>
              </a:rPr>
              <a:t>2023</a:t>
            </a:r>
          </a:p>
        </p:txBody>
      </p:sp>
      <p:sp>
        <p:nvSpPr>
          <p:cNvPr id="5" name="Google Shape;61;p14"/>
          <p:cNvSpPr txBox="1">
            <a:spLocks/>
          </p:cNvSpPr>
          <p:nvPr/>
        </p:nvSpPr>
        <p:spPr>
          <a:xfrm>
            <a:off x="0" y="4029074"/>
            <a:ext cx="9144000" cy="1114425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/>
            <a:r>
              <a:rPr lang="ru-RU" dirty="0">
                <a:solidFill>
                  <a:schemeClr val="bg2">
                    <a:lumMod val="75000"/>
                  </a:schemeClr>
                </a:solidFill>
              </a:rPr>
              <a:t>Технологическое </a:t>
            </a:r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направление: </a:t>
            </a:r>
          </a:p>
          <a:p>
            <a:pPr marL="0" indent="0" algn="l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Биомедицинские </a:t>
            </a:r>
            <a:r>
              <a:rPr lang="ru-RU" dirty="0">
                <a:solidFill>
                  <a:schemeClr val="bg2">
                    <a:lumMod val="75000"/>
                  </a:schemeClr>
                </a:solidFill>
              </a:rPr>
              <a:t>и ветеринарные </a:t>
            </a:r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технологии.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Пользователи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540000" algn="just"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-Владельцы домашних животных</a:t>
            </a:r>
          </a:p>
          <a:p>
            <a:pPr marL="0" lvl="0" indent="540000" algn="just">
              <a:buNone/>
            </a:pPr>
            <a:endParaRPr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Все ветеринарные клиники Москвы: цены и отзывы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191" y="2354211"/>
            <a:ext cx="3939945" cy="2214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Наличие домашних животных оказалось полезным для поддержания когнитивных  функций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2263" y="2354211"/>
            <a:ext cx="3943910" cy="2214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Кошки после хирургических вмешательств очень чувствительны и уязвимы, поэтому при неправильной транспортировке есть риск получения трав и осложнений.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Уход за кошкой после операции: уход за швами, пита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056" y="2675848"/>
            <a:ext cx="3181012" cy="212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Послеоперационные проблемы у домашних животных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5463" y="2675848"/>
            <a:ext cx="3855329" cy="212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38988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-Решением проблемы может послужить переноска-фиксатор, которая обеспечит безопасную и удобную перевозку животного.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-Переноска-фиксатор-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специальное устройство, которое позволяет поддерживать и фиксировать животное в правильном положении во время транспортировки после хирургических вмешательств. Она предназначена для того, чтобы обеспечить комфорт и безопасность кошки, а также предотвратить возможные осложнения, связанные с её движением во время перевозки.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 переноски-фиксатора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11700" y="1152475"/>
            <a:ext cx="8725296" cy="373081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Комфорт: п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ереноска-фиксатор обеспечивает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комфортное положение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кошки во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транспортировки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так как она не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может двигаться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не испытывает стресса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тряски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дороге.</a:t>
            </a:r>
            <a:b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Безопасность: п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ереноска-фиксатор имеет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мягкую подкладку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ремни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безопасности, что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обеспечивает безопасность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кошки во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движения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Удобство для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владельца: переноска-фиксатор позволяет владельцу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легко и быстро</a:t>
            </a:r>
            <a:b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транспортировать кошку,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требуя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дополнительных усилий и приспособлений.</a:t>
            </a:r>
            <a:b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Защита от травм: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кoшки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перенесшие операцию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могут быть очень чувствительны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движению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тряске, поэтому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переноска-фиксатор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может помочь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защитить их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возможных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травм.</a:t>
            </a:r>
            <a:b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Удобство в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использовании: переноска-фиксатор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легко открывается и позволяет безопасно извлечь животное. Это делает её удобной для использования как в домашних условиях, так и в ветеринарной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клинике.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71105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 проекте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Переноска-фиксатор представляет собой текстильную сумку с твердым основанием. </a:t>
            </a: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Каркас переноски пластиковый, что наделяет ее большей жесткостью.</a:t>
            </a: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Внутри переноски находится фиксирующий аппарат, который позволяет надежно закрепить животное. Он представлен твердым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основанием, которое покрыто материалов, который легко моется и дезинфицируется. Фиксирующий аппарат легко извлекается из переноски.</a:t>
            </a:r>
          </a:p>
          <a:p>
            <a:pPr marL="114300" indent="0"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фиксации используются ремни с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фастексом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(полуавтоматическая застежка для соединения ремней)</a:t>
            </a:r>
          </a:p>
          <a:p>
            <a:pPr marL="114300" indent="0"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Также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переноска оснащена вентиляционными отверстиями, которые обеспечивают циркуляцию воздуха.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04544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              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https://sun9-80.userapi.com/impg/qrsD1o5GN154uGYbPwsmVAVv5vFZU139VAj7hQ/cfFV-lCkg18.jpg?size=604x503&amp;quality=96&amp;sign=e8eadbdc26210e2d8ac3e6a324d30d77&amp;type=album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36" b="6031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un9-63.userapi.com/impg/OWk1PHRSqrMWaXE5HA7fBqVJeBHpLqbqSM0mLQ/OXiRpPGYMyE.jpg?size=1000x1000&amp;quality=95&amp;sign=3166e9ecdf6e14747616fdf4eddb1952&amp;type=album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" t="10850" r="1175" b="11873"/>
          <a:stretch/>
        </p:blipFill>
        <p:spPr bwMode="auto">
          <a:xfrm>
            <a:off x="0" y="3109772"/>
            <a:ext cx="2185164" cy="1715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sun9-29.userapi.com/impg/urmyIkYtMO9htUa3PHLC3-mesqbirD0A6dwmzg/85JMT-5LUeo.jpg?size=400x345&amp;quality=95&amp;sign=70ddced68b511fe3cb6b4e9f87685232&amp;type=alb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3" y="301059"/>
            <a:ext cx="1974297" cy="1702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sun9-60.userapi.com/impg/XSBNuLmiDhhWLg1SDQ--HUKwHMNTrrojZNzIpA/25e25l5r1QU.jpg?size=600x600&amp;quality=95&amp;sign=6b3319e1e8245677f6f0306f21c2a20a&amp;type=album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1" t="10037" r="2240" b="10878"/>
          <a:stretch/>
        </p:blipFill>
        <p:spPr bwMode="auto">
          <a:xfrm>
            <a:off x="6760516" y="3109772"/>
            <a:ext cx="2227634" cy="1844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sun9-58.userapi.com/impg/8yskIZ492HkWGekaTaiq6oVGScwhjfwevbPOEg/XKcFP6VtSEM.jpg?size=1000x1000&amp;quality=95&amp;sign=5899a2ab2db90b83028c112eee03d342&amp;type=album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1324" y="301059"/>
            <a:ext cx="1842662" cy="1842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Прямая со стрелкой 5"/>
          <p:cNvCxnSpPr/>
          <p:nvPr/>
        </p:nvCxnSpPr>
        <p:spPr>
          <a:xfrm flipH="1" flipV="1">
            <a:off x="3219855" y="896431"/>
            <a:ext cx="1527243" cy="854548"/>
          </a:xfrm>
          <a:prstGeom prst="straightConnector1">
            <a:avLst/>
          </a:prstGeom>
          <a:ln w="57150"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H="1">
            <a:off x="6143795" y="1624519"/>
            <a:ext cx="1550784" cy="1296498"/>
          </a:xfrm>
          <a:prstGeom prst="straightConnector1">
            <a:avLst/>
          </a:prstGeom>
          <a:ln w="57150"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H="1" flipV="1">
            <a:off x="4501324" y="3715966"/>
            <a:ext cx="3153929" cy="299038"/>
          </a:xfrm>
          <a:prstGeom prst="straightConnector1">
            <a:avLst/>
          </a:prstGeom>
          <a:ln w="57150"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1459149" y="3843026"/>
            <a:ext cx="1167319" cy="284471"/>
          </a:xfrm>
          <a:prstGeom prst="straightConnector1">
            <a:avLst/>
          </a:prstGeom>
          <a:ln w="57150"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00667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9226542"/>
              </p:ext>
            </p:extLst>
          </p:nvPr>
        </p:nvGraphicFramePr>
        <p:xfrm>
          <a:off x="0" y="-3"/>
          <a:ext cx="9144000" cy="5143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929211958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1781357359"/>
                    </a:ext>
                  </a:extLst>
                </a:gridCol>
              </a:tblGrid>
              <a:tr h="656323"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Формулирование рынка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7906981"/>
                  </a:ext>
                </a:extLst>
              </a:tr>
              <a:tr h="656323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Отрасль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Конечный потребитель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4132713"/>
                  </a:ext>
                </a:extLst>
              </a:tr>
              <a:tr h="656323">
                <a:tc>
                  <a:txBody>
                    <a:bodyPr/>
                    <a:lstStyle/>
                    <a:p>
                      <a:r>
                        <a:rPr lang="ru-RU" dirty="0" smtClean="0"/>
                        <a:t>Ветеринария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Владельцы домашних животных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9333669"/>
                  </a:ext>
                </a:extLst>
              </a:tr>
              <a:tr h="656323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География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Конечный продукт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190509"/>
                  </a:ext>
                </a:extLst>
              </a:tr>
              <a:tr h="1205567">
                <a:tc>
                  <a:txBody>
                    <a:bodyPr/>
                    <a:lstStyle/>
                    <a:p>
                      <a:r>
                        <a:rPr lang="ru-RU" dirty="0" smtClean="0"/>
                        <a:t>Россия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Переноска-фиксатор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071508"/>
                  </a:ext>
                </a:extLst>
              </a:tr>
              <a:tr h="656323"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Назвать рынок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4658287"/>
                  </a:ext>
                </a:extLst>
              </a:tr>
              <a:tr h="656323"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Зоомагазины, ветеринарные клиники, </a:t>
                      </a:r>
                      <a:r>
                        <a:rPr lang="ru-RU" dirty="0" err="1" smtClean="0"/>
                        <a:t>маркетплейсы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059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9179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8791148"/>
              </p:ext>
            </p:extLst>
          </p:nvPr>
        </p:nvGraphicFramePr>
        <p:xfrm>
          <a:off x="0" y="0"/>
          <a:ext cx="9144000" cy="51435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68021">
                  <a:extLst>
                    <a:ext uri="{9D8B030D-6E8A-4147-A177-3AD203B41FA5}">
                      <a16:colId xmlns:a16="http://schemas.microsoft.com/office/drawing/2014/main" val="4208530277"/>
                    </a:ext>
                  </a:extLst>
                </a:gridCol>
                <a:gridCol w="4575979">
                  <a:extLst>
                    <a:ext uri="{9D8B030D-6E8A-4147-A177-3AD203B41FA5}">
                      <a16:colId xmlns:a16="http://schemas.microsoft.com/office/drawing/2014/main" val="1098456351"/>
                    </a:ext>
                  </a:extLst>
                </a:gridCol>
              </a:tblGrid>
              <a:tr h="266751"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Методы оценки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895671"/>
                  </a:ext>
                </a:extLst>
              </a:tr>
              <a:tr h="266751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Сверху-вниз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Снизу-вверх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8544320"/>
                  </a:ext>
                </a:extLst>
              </a:tr>
              <a:tr h="266751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ТАМ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ТАМ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2214418"/>
                  </a:ext>
                </a:extLst>
              </a:tr>
              <a:tr h="1224317">
                <a:tc>
                  <a:txBody>
                    <a:bodyPr/>
                    <a:lstStyle/>
                    <a:p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Объем оказанных ветеринарных услуг для мелких домашних животных в России составляет 30 миллиардов рублей в год.</a:t>
                      </a:r>
                    </a:p>
                    <a:p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Из них 30%-операции кошкам, которым потребуется </a:t>
                      </a:r>
                      <a:r>
                        <a:rPr lang="ru-RU" sz="10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доп.фиксация</a:t>
                      </a: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(наша переноска).</a:t>
                      </a:r>
                    </a:p>
                    <a:p>
                      <a:pPr marL="0" marR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Итого TAM= 30x0.3=9 млрд рублей</a:t>
                      </a: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lang="ru-RU" sz="10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россии</a:t>
                      </a: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111,7 миллионов (76% от населения РФ) людей пользуются платными </a:t>
                      </a:r>
                      <a:r>
                        <a:rPr lang="ru-RU" sz="10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вет.услугами</a:t>
                      </a: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(Росстат). Из них 5 млн пользуются услугами операций кошкам. Это все, кто потенциально могут пользоваться нашим решением.</a:t>
                      </a:r>
                    </a:p>
                    <a:p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Средний чек = 2000 рублей</a:t>
                      </a:r>
                    </a:p>
                    <a:p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TAM = 2000 </a:t>
                      </a:r>
                      <a:r>
                        <a:rPr lang="ru-RU" sz="1000" b="1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руб</a:t>
                      </a:r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x 10 млн чел = 10 млрд рублей</a:t>
                      </a:r>
                    </a:p>
                    <a:p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2483133"/>
                  </a:ext>
                </a:extLst>
              </a:tr>
              <a:tr h="266751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SAM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SAM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22792"/>
                  </a:ext>
                </a:extLst>
              </a:tr>
              <a:tr h="1224317">
                <a:tc>
                  <a:txBody>
                    <a:bodyPr/>
                    <a:lstStyle/>
                    <a:p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Возьмем 20% владельцев, которые готовы приобрести переноску. </a:t>
                      </a:r>
                    </a:p>
                    <a:p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Итого </a:t>
                      </a:r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SAM=0,2x9 млрд=1,8 млрд рублей </a:t>
                      </a: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— столько можем зарабатывать на продаже переносок.</a:t>
                      </a:r>
                    </a:p>
                    <a:p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Теперь отрезаем от всего рынка часть, релевантную для нашей идеи. Находим статистику использования переносок. Около 70 % населения пользуются переносками. Около 60% населения пользуются </a:t>
                      </a:r>
                      <a:r>
                        <a:rPr lang="ru-RU" sz="10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вет.услугами</a:t>
                      </a: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 </a:t>
                      </a:r>
                    </a:p>
                    <a:p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Итого </a:t>
                      </a:r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SAM = 10 млрд x 0,7 x 0,6 = 4,2 млрд</a:t>
                      </a:r>
                    </a:p>
                    <a:p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7903620"/>
                  </a:ext>
                </a:extLst>
              </a:tr>
              <a:tr h="266751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SOM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SOM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4413054"/>
                  </a:ext>
                </a:extLst>
              </a:tr>
              <a:tr h="1361113">
                <a:tc>
                  <a:txBody>
                    <a:bodyPr/>
                    <a:lstStyle/>
                    <a:p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Дальше надо понять, какую часть этого рынка сможем взять мы. Если не учитывать конкуренцию, 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SOM</a:t>
                      </a: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составит также 1,8 млрд руб.</a:t>
                      </a:r>
                    </a:p>
                    <a:p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 учете конкуренции: существует около 10 видов обычных переносок, делим SAM на 10 компаний на рынке, получаем </a:t>
                      </a:r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SOM=180 млн рублей</a:t>
                      </a: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Столько можно заработать, не сильно потеснив аналогичные сервисы. </a:t>
                      </a:r>
                    </a:p>
                    <a:p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Средний ценник -2000 рублей. Наша комиссия — 200 рублей. Мы сможем использовать базу пользователей (30 000 человек) и параллельно привлекать 10 тысяч пользователей в месяц. </a:t>
                      </a:r>
                    </a:p>
                    <a:p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SOM = (30 000 чел база + (10000 чел х 12 </a:t>
                      </a:r>
                      <a:r>
                        <a:rPr lang="ru-RU" sz="1000" b="1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мес</a:t>
                      </a:r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)) x 200 р  = 60 млн </a:t>
                      </a:r>
                      <a:r>
                        <a:rPr lang="ru-RU" sz="1000" b="1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руб</a:t>
                      </a:r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/год.</a:t>
                      </a:r>
                    </a:p>
                    <a:p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8676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5267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9815488"/>
              </p:ext>
            </p:extLst>
          </p:nvPr>
        </p:nvGraphicFramePr>
        <p:xfrm>
          <a:off x="0" y="-2"/>
          <a:ext cx="9144000" cy="51435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3524771166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2538812053"/>
                    </a:ext>
                  </a:extLst>
                </a:gridCol>
              </a:tblGrid>
              <a:tr h="740198">
                <a:tc>
                  <a:txBody>
                    <a:bodyPr/>
                    <a:lstStyle/>
                    <a:p>
                      <a:r>
                        <a:rPr lang="ru-RU" dirty="0" smtClean="0"/>
                        <a:t>Кто клиент?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Владельцы домашних животных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3589938"/>
                  </a:ext>
                </a:extLst>
              </a:tr>
              <a:tr h="669262">
                <a:tc>
                  <a:txBody>
                    <a:bodyPr/>
                    <a:lstStyle/>
                    <a:p>
                      <a:r>
                        <a:rPr lang="ru-RU" sz="135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Ключевые виды деятельности</a:t>
                      </a:r>
                      <a:br>
                        <a:rPr lang="ru-RU" sz="135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Продажа переносок-фиксаторов.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6618834"/>
                  </a:ext>
                </a:extLst>
              </a:tr>
              <a:tr h="2388860">
                <a:tc>
                  <a:txBody>
                    <a:bodyPr/>
                    <a:lstStyle/>
                    <a:p>
                      <a:pPr rtl="0"/>
                      <a:r>
                        <a:rPr lang="ru-RU" sz="135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Структура издержек, из которой складывается себестоимость вашего решения</a:t>
                      </a:r>
                      <a:endParaRPr lang="ru-RU" b="0" dirty="0" smtClean="0">
                        <a:effectLst/>
                      </a:endParaRPr>
                    </a:p>
                    <a:p>
                      <a:r>
                        <a:rPr lang="ru-RU" dirty="0" smtClean="0"/>
                        <a:t/>
                      </a:r>
                      <a:br>
                        <a:rPr lang="ru-RU" dirty="0" smtClean="0"/>
                      </a:b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35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Стоимость</a:t>
                      </a:r>
                      <a:r>
                        <a:rPr lang="ru-RU" sz="135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5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материалов;</a:t>
                      </a:r>
                    </a:p>
                    <a:p>
                      <a:pPr fontAlgn="base"/>
                      <a:r>
                        <a:rPr lang="ru-RU" sz="135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Расходы на топливо и подготовка производства;</a:t>
                      </a:r>
                    </a:p>
                    <a:p>
                      <a:pPr fontAlgn="base"/>
                      <a:r>
                        <a:rPr lang="ru-RU" sz="135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Траты на эксплуатацию и содержание необходимой техники;</a:t>
                      </a:r>
                    </a:p>
                    <a:p>
                      <a:pPr fontAlgn="base"/>
                      <a:r>
                        <a:rPr lang="ru-RU" sz="135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Заработная плата сотрудников предприятия и страховые взносы на неё;</a:t>
                      </a:r>
                    </a:p>
                    <a:p>
                      <a:pPr fontAlgn="base"/>
                      <a:r>
                        <a:rPr lang="ru-RU" sz="135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Коммерческие, общехозяйственные и общепроизводственные расходы.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7938417"/>
                  </a:ext>
                </a:extLst>
              </a:tr>
              <a:tr h="1345183">
                <a:tc>
                  <a:txBody>
                    <a:bodyPr/>
                    <a:lstStyle/>
                    <a:p>
                      <a:pPr rtl="0"/>
                      <a:r>
                        <a:rPr lang="ru-RU" sz="135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Как вы будете продавать свой продукт/услугу потребителям? </a:t>
                      </a:r>
                      <a:endParaRPr lang="ru-RU" b="0" dirty="0" smtClean="0">
                        <a:effectLst/>
                      </a:endParaRPr>
                    </a:p>
                    <a:p>
                      <a:pPr rtl="0"/>
                      <a:endParaRPr lang="ru-RU" b="0" dirty="0" smtClean="0">
                        <a:effectLst/>
                      </a:endParaRPr>
                    </a:p>
                    <a:p>
                      <a:pPr rtl="0"/>
                      <a:r>
                        <a:rPr lang="ru-RU" sz="135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Каналы сбыта и распространения, маркетинг</a:t>
                      </a:r>
                      <a:endParaRPr lang="ru-RU" b="0" dirty="0" smtClean="0">
                        <a:effectLst/>
                      </a:endParaRPr>
                    </a:p>
                    <a:p>
                      <a:r>
                        <a:rPr lang="ru-RU" dirty="0" smtClean="0"/>
                        <a:t/>
                      </a:r>
                      <a:br>
                        <a:rPr lang="ru-RU" dirty="0" smtClean="0"/>
                      </a:b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Продажа в зоомагазинах,</a:t>
                      </a:r>
                      <a:r>
                        <a:rPr lang="ru-RU" baseline="0" dirty="0" smtClean="0"/>
                        <a:t> ветеринарных клиниках, на </a:t>
                      </a:r>
                      <a:r>
                        <a:rPr lang="ru-RU" baseline="0" dirty="0" err="1" smtClean="0"/>
                        <a:t>маркетплейсах</a:t>
                      </a:r>
                      <a:r>
                        <a:rPr lang="ru-RU" baseline="0" dirty="0" smtClean="0"/>
                        <a:t>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7317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7279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Что мы сейчас посчитали?</a:t>
            </a:r>
            <a:br>
              <a:rPr lang="ru-RU" dirty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TAM — российский рынок потребления платных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вет.услуг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кошек;</a:t>
            </a:r>
          </a:p>
          <a:p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 — российский рынок потребления защитных средств (переносок);</a:t>
            </a:r>
          </a:p>
          <a:p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SOM — наша доля в продажах переносок.</a:t>
            </a:r>
          </a:p>
          <a:p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Подводим итоги</a:t>
            </a:r>
          </a:p>
          <a:p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TAM = 10 млрд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Выбрали наибольшее значение из имеющихся, потому что верим в рост рынка.</a:t>
            </a:r>
          </a:p>
          <a:p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 = 3 млрд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(взяли среднее двух значений, так как получили существенное расхождение в результатах сверху-вниз и снизу-вверх.).</a:t>
            </a:r>
          </a:p>
          <a:p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SOM = 60 млн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(самое реалистичное значение).</a:t>
            </a:r>
          </a:p>
          <a:p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59484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Ценностное предложение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Наша переноска-фиксатор помогает владельцам домашних животных комфортно и безопасно перевозить своих питомцев, которые перенесли хирургические вмешательства.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44380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" name="Google Shape;92;p19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5123193"/>
              </p:ext>
            </p:extLst>
          </p:nvPr>
        </p:nvGraphicFramePr>
        <p:xfrm>
          <a:off x="311698" y="1152476"/>
          <a:ext cx="8520600" cy="35195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04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4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4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04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04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580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Колупаева Алёна Александровна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Кучева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Екатерина Николаевна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Кучина Екатерина Германовна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Сивкова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Татьяна Николаевна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Тетерин Вадим Игоревич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15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Студент 4 курса ПГАТУ факультета ветеринарной медицины и </a:t>
                      </a:r>
                      <a:r>
                        <a:rPr lang="ru-RU" sz="16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зоотехнологий</a:t>
                      </a:r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направления </a:t>
                      </a:r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Ветеринария</a:t>
                      </a: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Студент 4 курса ПГАТУ факультета ветеринарной медицины и </a:t>
                      </a:r>
                      <a:r>
                        <a:rPr lang="ru-RU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зоотехнологии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направления Ветеринария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Студент 4 курса ПГАТУ факультета ветеринарной медицины и </a:t>
                      </a:r>
                      <a:r>
                        <a:rPr lang="ru-RU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зоотехнологии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направления Ветеринария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Профессор кафедры инфекционных болезней ПГАТУ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Наставник проекта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Наставник проекта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392</TotalTime>
  <Words>702</Words>
  <Application>Microsoft Office PowerPoint</Application>
  <PresentationFormat>Экран (16:9)</PresentationFormat>
  <Paragraphs>102</Paragraphs>
  <Slides>13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Gilroy</vt:lpstr>
      <vt:lpstr>Times New Roman</vt:lpstr>
      <vt:lpstr>Calibri</vt:lpstr>
      <vt:lpstr>Century Gothic</vt:lpstr>
      <vt:lpstr>Wingdings 3</vt:lpstr>
      <vt:lpstr>Сектор</vt:lpstr>
      <vt:lpstr> CarryCat-переноска-фиксатор для кошек</vt:lpstr>
      <vt:lpstr>Пользователи</vt:lpstr>
      <vt:lpstr>Проблема</vt:lpstr>
      <vt:lpstr>Решение</vt:lpstr>
      <vt:lpstr>Преимущества переноски-фиксатора</vt:lpstr>
      <vt:lpstr>О проекте</vt:lpstr>
      <vt:lpstr>                </vt:lpstr>
      <vt:lpstr>Презентация PowerPoint</vt:lpstr>
      <vt:lpstr>Презентация PowerPoint</vt:lpstr>
      <vt:lpstr>Презентация PowerPoint</vt:lpstr>
      <vt:lpstr>Что мы сейчас посчитали? </vt:lpstr>
      <vt:lpstr>Ценностное предложение</vt:lpstr>
      <vt:lpstr>Команда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Vadim</dc:creator>
  <cp:lastModifiedBy>Пользователь</cp:lastModifiedBy>
  <cp:revision>45</cp:revision>
  <dcterms:modified xsi:type="dcterms:W3CDTF">2023-11-23T15:06:36Z</dcterms:modified>
</cp:coreProperties>
</file>