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1" r:id="rId9"/>
    <p:sldId id="27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63E78C-1E40-42E2-AFED-B662B3FD1357}">
  <a:tblStyle styleId="{DD63E78C-1E40-42E2-AFED-B662B3FD1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88" d="100"/>
          <a:sy n="88" d="100"/>
        </p:scale>
        <p:origin x="816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4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289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33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911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554400" y="2242125"/>
            <a:ext cx="5534464" cy="4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47500" lnSpcReduction="20000"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ПРОЕКТ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200" dirty="0">
                <a:solidFill>
                  <a:srgbClr val="8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6000" b="1" dirty="0">
                <a:solidFill>
                  <a:srgbClr val="8F00FF"/>
                </a:solidFill>
                <a:latin typeface="+mj-lt"/>
                <a:ea typeface="Times New Roman"/>
                <a:cs typeface="Arial Narrow" panose="020B0604020202020204" pitchFamily="34" charset="0"/>
                <a:sym typeface="Times New Roman"/>
              </a:rPr>
              <a:t>«Разработка экспертно-диагностической системы с целью улучшения контроля качества мясного производства с использованием нейронных сетей»</a:t>
            </a:r>
            <a:endParaRPr sz="6000" b="1" dirty="0">
              <a:solidFill>
                <a:srgbClr val="8F00FF"/>
              </a:solidFill>
              <a:latin typeface="+mj-lt"/>
              <a:ea typeface="Times New Roman"/>
              <a:cs typeface="Arial Narrow" panose="020B0604020202020204" pitchFamily="34" charset="0"/>
              <a:sym typeface="Times New Roman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rgbClr val="8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Акселератор</a:t>
            </a:r>
            <a:r>
              <a:rPr lang="ru-RU" sz="6400" dirty="0">
                <a:solidFill>
                  <a:srgbClr val="8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6400" dirty="0">
              <a:solidFill>
                <a:srgbClr val="8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2100" dirty="0">
                <a:solidFill>
                  <a:srgbClr val="1B1B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МГУТУ им. К.Г. Разумовского (ПКУ)</a:t>
            </a:r>
            <a:endParaRPr sz="2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3000" y="317088"/>
            <a:ext cx="2617012" cy="209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l="30278" t="19656" r="33808" b="11340"/>
          <a:stretch/>
        </p:blipFill>
        <p:spPr>
          <a:xfrm>
            <a:off x="1025647" y="327974"/>
            <a:ext cx="1360041" cy="20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6102320" y="2345381"/>
            <a:ext cx="6089680" cy="4529333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6103137" y="-2"/>
            <a:ext cx="2713362" cy="2345384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6101107" y="5359336"/>
            <a:ext cx="6089680" cy="1514425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8163612" y="2340817"/>
            <a:ext cx="4028388" cy="4533897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8163612" y="-1364"/>
            <a:ext cx="4028400" cy="23481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/>
        </p:nvSpPr>
        <p:spPr>
          <a:xfrm>
            <a:off x="411430" y="105301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АНАЛИЗ РЫНКА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83" name="Google Shape;183;p18"/>
          <p:cNvGrpSpPr/>
          <p:nvPr/>
        </p:nvGrpSpPr>
        <p:grpSpPr>
          <a:xfrm>
            <a:off x="0" y="577364"/>
            <a:ext cx="3057487" cy="97077"/>
            <a:chOff x="0" y="692501"/>
            <a:chExt cx="2624903" cy="97077"/>
          </a:xfrm>
        </p:grpSpPr>
        <p:sp>
          <p:nvSpPr>
            <p:cNvPr id="184" name="Google Shape;184;p18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8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90" name="Google Shape;190;p18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" name="Google Shape;192;p18"/>
          <p:cNvPicPr preferRelativeResize="0"/>
          <p:nvPr/>
        </p:nvPicPr>
        <p:blipFill rotWithShape="1">
          <a:blip r:embed="rId3">
            <a:alphaModFix/>
          </a:blip>
          <a:srcRect t="10152"/>
          <a:stretch/>
        </p:blipFill>
        <p:spPr>
          <a:xfrm>
            <a:off x="6992388" y="3629025"/>
            <a:ext cx="5094925" cy="2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4">
            <a:alphaModFix/>
          </a:blip>
          <a:srcRect t="4477" r="3484" b="5245"/>
          <a:stretch/>
        </p:blipFill>
        <p:spPr>
          <a:xfrm>
            <a:off x="135200" y="975851"/>
            <a:ext cx="6795226" cy="485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8705" y="749800"/>
            <a:ext cx="4249488" cy="26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 txBox="1"/>
          <p:nvPr/>
        </p:nvSpPr>
        <p:spPr>
          <a:xfrm>
            <a:off x="7718700" y="187525"/>
            <a:ext cx="4368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Суммарное производство основных</a:t>
            </a:r>
            <a:b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видов мяса в России в I квартале 2022 г.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6810300" y="6117725"/>
            <a:ext cx="5381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производства основных видов мяса в</a:t>
            </a:r>
            <a:b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России в I квартале 2022 года по видам хозяйствования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/>
          <p:nvPr/>
        </p:nvSpPr>
        <p:spPr>
          <a:xfrm>
            <a:off x="420918" y="186101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КОНКУРЕНТЫ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02" name="Google Shape;202;p19"/>
          <p:cNvGrpSpPr/>
          <p:nvPr/>
        </p:nvGrpSpPr>
        <p:grpSpPr>
          <a:xfrm>
            <a:off x="0" y="666750"/>
            <a:ext cx="3790885" cy="163847"/>
            <a:chOff x="0" y="692501"/>
            <a:chExt cx="2624903" cy="97077"/>
          </a:xfrm>
        </p:grpSpPr>
        <p:sp>
          <p:nvSpPr>
            <p:cNvPr id="203" name="Google Shape;203;p19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9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09" name="Google Shape;209;p19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9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1" name="Google Shape;21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9936" y="-564690"/>
            <a:ext cx="5307726" cy="750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 rotWithShape="1">
          <a:blip r:embed="rId4">
            <a:alphaModFix/>
          </a:blip>
          <a:srcRect l="5704" t="22621" b="24893"/>
          <a:stretch/>
        </p:blipFill>
        <p:spPr>
          <a:xfrm>
            <a:off x="535475" y="4607575"/>
            <a:ext cx="5030360" cy="132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 rotWithShape="1">
          <a:blip r:embed="rId5">
            <a:alphaModFix/>
          </a:blip>
          <a:srcRect l="12099" t="4540" r="21086" b="13195"/>
          <a:stretch/>
        </p:blipFill>
        <p:spPr>
          <a:xfrm>
            <a:off x="761775" y="1832336"/>
            <a:ext cx="2590726" cy="17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88" y="4788600"/>
            <a:ext cx="5063576" cy="1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 rotWithShape="1">
          <a:blip r:embed="rId7">
            <a:alphaModFix/>
          </a:blip>
          <a:srcRect l="25772" t="19717" r="19648" b="1912"/>
          <a:stretch/>
        </p:blipFill>
        <p:spPr>
          <a:xfrm>
            <a:off x="8902550" y="1046875"/>
            <a:ext cx="2694225" cy="24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 rotWithShape="1">
          <a:blip r:embed="rId8">
            <a:alphaModFix/>
          </a:blip>
          <a:srcRect t="23557" b="23146"/>
          <a:stretch/>
        </p:blipFill>
        <p:spPr>
          <a:xfrm>
            <a:off x="4099800" y="876576"/>
            <a:ext cx="4131850" cy="13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 rotWithShape="1">
          <a:blip r:embed="rId9">
            <a:alphaModFix/>
          </a:blip>
          <a:srcRect l="4177" t="28013" r="4205" b="22016"/>
          <a:stretch/>
        </p:blipFill>
        <p:spPr>
          <a:xfrm>
            <a:off x="4801737" y="2463618"/>
            <a:ext cx="3247976" cy="177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 txBox="1"/>
          <p:nvPr/>
        </p:nvSpPr>
        <p:spPr>
          <a:xfrm>
            <a:off x="402030" y="123751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ЦЕЛЕВАЯ АУДИТОРИЯ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23" name="Google Shape;223;p20"/>
          <p:cNvGrpSpPr/>
          <p:nvPr/>
        </p:nvGrpSpPr>
        <p:grpSpPr>
          <a:xfrm>
            <a:off x="0" y="585435"/>
            <a:ext cx="3398199" cy="134626"/>
            <a:chOff x="0" y="692501"/>
            <a:chExt cx="2624903" cy="97077"/>
          </a:xfrm>
        </p:grpSpPr>
        <p:sp>
          <p:nvSpPr>
            <p:cNvPr id="224" name="Google Shape;224;p20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0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30" name="Google Shape;230;p20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0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4261" y="-649865"/>
            <a:ext cx="5307727" cy="750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65350"/>
            <a:ext cx="4392425" cy="31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3612" y="2355162"/>
            <a:ext cx="3631324" cy="30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 rotWithShape="1">
          <a:blip r:embed="rId6">
            <a:alphaModFix/>
          </a:blip>
          <a:srcRect l="3791" r="11015"/>
          <a:stretch/>
        </p:blipFill>
        <p:spPr>
          <a:xfrm>
            <a:off x="8444763" y="2336663"/>
            <a:ext cx="3588725" cy="29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0"/>
          <p:cNvSpPr txBox="1"/>
          <p:nvPr/>
        </p:nvSpPr>
        <p:spPr>
          <a:xfrm>
            <a:off x="4118825" y="1186450"/>
            <a:ext cx="41793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Контролирующие организации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351425" y="136021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Производители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20"/>
          <p:cNvSpPr txBox="1"/>
          <p:nvPr/>
        </p:nvSpPr>
        <p:spPr>
          <a:xfrm>
            <a:off x="8298113" y="1259750"/>
            <a:ext cx="38820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Научные и пищевые лаборатории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 txBox="1"/>
          <p:nvPr/>
        </p:nvSpPr>
        <p:spPr>
          <a:xfrm>
            <a:off x="154055" y="50051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БИЗНЕС-МОДЕЛЬ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44" name="Google Shape;244;p21"/>
          <p:cNvGrpSpPr/>
          <p:nvPr/>
        </p:nvGrpSpPr>
        <p:grpSpPr>
          <a:xfrm rot="10800000" flipH="1">
            <a:off x="-6775" y="457186"/>
            <a:ext cx="3378560" cy="84628"/>
            <a:chOff x="0" y="692501"/>
            <a:chExt cx="2624940" cy="97263"/>
          </a:xfrm>
        </p:grpSpPr>
        <p:sp>
          <p:nvSpPr>
            <p:cNvPr id="245" name="Google Shape;245;p21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1"/>
            <p:cNvSpPr/>
            <p:nvPr/>
          </p:nvSpPr>
          <p:spPr>
            <a:xfrm>
              <a:off x="665241" y="692564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1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51" name="Google Shape;251;p21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4261" y="-649865"/>
            <a:ext cx="5307727" cy="750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 rotWithShape="1">
          <a:blip r:embed="rId4">
            <a:alphaModFix/>
          </a:blip>
          <a:srcRect l="28592" t="24783" r="11975" b="14099"/>
          <a:stretch/>
        </p:blipFill>
        <p:spPr>
          <a:xfrm>
            <a:off x="723500" y="713600"/>
            <a:ext cx="10374552" cy="600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/>
        </p:nvSpPr>
        <p:spPr>
          <a:xfrm>
            <a:off x="316180" y="134876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ВОЗМОЖНОСТИ И РИСКИ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60" name="Google Shape;260;p22"/>
          <p:cNvGrpSpPr/>
          <p:nvPr/>
        </p:nvGrpSpPr>
        <p:grpSpPr>
          <a:xfrm>
            <a:off x="0" y="568826"/>
            <a:ext cx="3705313" cy="78875"/>
            <a:chOff x="0" y="692501"/>
            <a:chExt cx="2624903" cy="97077"/>
          </a:xfrm>
        </p:grpSpPr>
        <p:sp>
          <p:nvSpPr>
            <p:cNvPr id="261" name="Google Shape;261;p22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2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67" name="Google Shape;267;p22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2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9" name="Google Shape;2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3786" y="-649865"/>
            <a:ext cx="5307726" cy="750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025" y="3492275"/>
            <a:ext cx="4369900" cy="30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2"/>
          <p:cNvSpPr txBox="1"/>
          <p:nvPr/>
        </p:nvSpPr>
        <p:spPr>
          <a:xfrm>
            <a:off x="316175" y="1527025"/>
            <a:ext cx="5455800" cy="194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      1. Автоматизация процессов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2. 	Высокая точность и надежность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3. 	Объемный анализ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4. 	Улучшение безопасности пищевых продуктов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6379100" y="1527025"/>
            <a:ext cx="5455800" cy="244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      </a:t>
            </a: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1. Технические ограничения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2. 	Сложность обучения и адаптации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3. 	Интеграция существующих процессов</a:t>
            </a:r>
            <a:endParaRPr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4. 	Несмотря на высокую точность систем машинного зрения, всегда существует вероятность возникновения непредвиденных аномалий и ошибок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409575" y="760650"/>
            <a:ext cx="3819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50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Возможности:</a:t>
            </a:r>
            <a:endParaRPr sz="350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7467675" y="7528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Риски:</a:t>
            </a:r>
            <a:endParaRPr sz="3600"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75" name="Google Shape;275;p22"/>
          <p:cNvCxnSpPr/>
          <p:nvPr/>
        </p:nvCxnSpPr>
        <p:spPr>
          <a:xfrm>
            <a:off x="5838825" y="800100"/>
            <a:ext cx="19200" cy="603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6" name="Google Shape;276;p22"/>
          <p:cNvPicPr preferRelativeResize="0"/>
          <p:nvPr/>
        </p:nvPicPr>
        <p:blipFill rotWithShape="1">
          <a:blip r:embed="rId5">
            <a:alphaModFix/>
          </a:blip>
          <a:srcRect b="11707"/>
          <a:stretch/>
        </p:blipFill>
        <p:spPr>
          <a:xfrm>
            <a:off x="6445775" y="3874375"/>
            <a:ext cx="5147375" cy="25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 txBox="1"/>
          <p:nvPr/>
        </p:nvSpPr>
        <p:spPr>
          <a:xfrm>
            <a:off x="278080" y="192026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КОМАНДА ПРОЕКТА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82" name="Google Shape;282;p23"/>
          <p:cNvGrpSpPr/>
          <p:nvPr/>
        </p:nvGrpSpPr>
        <p:grpSpPr>
          <a:xfrm>
            <a:off x="0" y="692514"/>
            <a:ext cx="3257505" cy="97077"/>
            <a:chOff x="0" y="692501"/>
            <a:chExt cx="2624903" cy="97077"/>
          </a:xfrm>
        </p:grpSpPr>
        <p:sp>
          <p:nvSpPr>
            <p:cNvPr id="283" name="Google Shape;283;p2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3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89" name="Google Shape;289;p2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3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4261" y="-649865"/>
            <a:ext cx="5307727" cy="75078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2" name="Google Shape;292;p23"/>
          <p:cNvGraphicFramePr/>
          <p:nvPr>
            <p:extLst>
              <p:ext uri="{D42A27DB-BD31-4B8C-83A1-F6EECF244321}">
                <p14:modId xmlns:p14="http://schemas.microsoft.com/office/powerpoint/2010/main" val="1734346949"/>
              </p:ext>
            </p:extLst>
          </p:nvPr>
        </p:nvGraphicFramePr>
        <p:xfrm>
          <a:off x="472475" y="1364925"/>
          <a:ext cx="9081100" cy="2923701"/>
        </p:xfrm>
        <a:graphic>
          <a:graphicData uri="http://schemas.openxmlformats.org/drawingml/2006/table">
            <a:tbl>
              <a:tblPr>
                <a:noFill/>
                <a:tableStyleId>{DD63E78C-1E40-42E2-AFED-B662B3FD1357}</a:tableStyleId>
              </a:tblPr>
              <a:tblGrid>
                <a:gridCol w="294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2550">
                <a:tc>
                  <a:txBody>
                    <a:bodyPr/>
                    <a:lstStyle/>
                    <a:p>
                      <a:pPr marL="139700" lvl="0" indent="-762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Семибратов Иван Сергеевич</a:t>
                      </a:r>
                      <a:endParaRPr sz="1000" b="1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 - Лидер стартап-проекта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139700" lvl="0" indent="-7620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- студент 4 курса  МГУТУ им. Разумовского  по направлению “Информатика и вычислительная техника ”</a:t>
                      </a:r>
                      <a:endParaRPr sz="100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50">
                <a:tc>
                  <a:txBody>
                    <a:bodyPr/>
                    <a:lstStyle/>
                    <a:p>
                      <a:pPr marL="139700" lvl="0" indent="-762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Рыбнов Ярослав 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4290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eorgia"/>
                        <a:buChar char="-"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студент 4 курса  МГУТУ им. Разумовского  по направлению “Информатика и вычислительная техника ”</a:t>
                      </a:r>
                      <a:endParaRPr sz="1800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4"/>
          <p:cNvGrpSpPr/>
          <p:nvPr/>
        </p:nvGrpSpPr>
        <p:grpSpPr>
          <a:xfrm>
            <a:off x="0" y="436359"/>
            <a:ext cx="2624903" cy="150625"/>
            <a:chOff x="0" y="692501"/>
            <a:chExt cx="2624903" cy="97077"/>
          </a:xfrm>
        </p:grpSpPr>
        <p:sp>
          <p:nvSpPr>
            <p:cNvPr id="104" name="Google Shape;104;p14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10" name="Google Shape;110;p14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" name="Google Shape;112;p14"/>
          <p:cNvPicPr preferRelativeResize="0"/>
          <p:nvPr/>
        </p:nvPicPr>
        <p:blipFill rotWithShape="1">
          <a:blip r:embed="rId3">
            <a:alphaModFix/>
          </a:blip>
          <a:srcRect l="26739" t="11797" r="27222" b="7945"/>
          <a:stretch/>
        </p:blipFill>
        <p:spPr>
          <a:xfrm>
            <a:off x="1125925" y="1775900"/>
            <a:ext cx="4465613" cy="430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>
            <a:off x="238050" y="797538"/>
            <a:ext cx="11715900" cy="8829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150" y="1891000"/>
            <a:ext cx="5318000" cy="42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/>
        </p:nvSpPr>
        <p:spPr>
          <a:xfrm>
            <a:off x="535475" y="6080450"/>
            <a:ext cx="1135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3A465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lang="ru-RU" sz="1600">
                <a:solidFill>
                  <a:srgbClr val="3A4651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ru-RU" i="1">
                <a:solidFill>
                  <a:srgbClr val="3A4651"/>
                </a:solidFill>
                <a:latin typeface="Georgia"/>
                <a:ea typeface="Georgia"/>
                <a:cs typeface="Georgia"/>
                <a:sym typeface="Georgia"/>
              </a:rPr>
              <a:t>За 2022 год в ходе проведенных проверок органами Роспотребнадзора по субъектам РФ было забраковано и изъято из оборота 1202 партии недоброкачественного сырья и мясной продукции в объеме 46,8 тонн, в том числе 0,13 тонн импортируемой.</a:t>
            </a:r>
            <a:endParaRPr sz="1300"/>
          </a:p>
        </p:txBody>
      </p:sp>
      <p:sp>
        <p:nvSpPr>
          <p:cNvPr id="116" name="Google Shape;116;p14"/>
          <p:cNvSpPr txBox="1"/>
          <p:nvPr/>
        </p:nvSpPr>
        <p:spPr>
          <a:xfrm>
            <a:off x="264351" y="563688"/>
            <a:ext cx="11353500" cy="1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 Актуальность проекта заключается </a:t>
            </a:r>
            <a:r>
              <a:rPr lang="ru-RU" sz="1500" dirty="0">
                <a:solidFill>
                  <a:srgbClr val="24292F"/>
                </a:solidFill>
                <a:latin typeface="Georgia"/>
                <a:ea typeface="Georgia"/>
                <a:cs typeface="Georgia"/>
                <a:sym typeface="Georgia"/>
              </a:rPr>
              <a:t>в повышенной потребности  безопасности и качестве пищевых продуктов, эффективности и точности анализа на  раннем обнаружении патогенных микроорганизмов  и других примесей в мясных образцах, а также оптимизации затрат и ресурсов в пищевой промышленности</a:t>
            </a:r>
            <a:endParaRPr sz="1500" dirty="0">
              <a:solidFill>
                <a:srgbClr val="24292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238050" y="109265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АКТУАЛЬНОСТЬ</a:t>
            </a:r>
            <a:endParaRPr sz="180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/>
        </p:nvSpPr>
        <p:spPr>
          <a:xfrm>
            <a:off x="369622" y="128100"/>
            <a:ext cx="107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ПРОБЛЕМЫ , КОТОРЫЕ МОЖЕТ РЕШИТЬ ПРОЕКТ </a:t>
            </a:r>
            <a:endParaRPr sz="18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22" name="Google Shape;122;p15"/>
          <p:cNvGrpSpPr/>
          <p:nvPr/>
        </p:nvGrpSpPr>
        <p:grpSpPr>
          <a:xfrm>
            <a:off x="-6775" y="579745"/>
            <a:ext cx="7802524" cy="108124"/>
            <a:chOff x="0" y="692501"/>
            <a:chExt cx="2624903" cy="97077"/>
          </a:xfrm>
        </p:grpSpPr>
        <p:sp>
          <p:nvSpPr>
            <p:cNvPr id="123" name="Google Shape;123;p15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29" name="Google Shape;129;p15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1" name="Google Shape;1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4011" y="-635690"/>
            <a:ext cx="5307726" cy="750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4">
            <a:alphaModFix/>
          </a:blip>
          <a:srcRect l="16936" t="13449" r="28076" b="23467"/>
          <a:stretch/>
        </p:blipFill>
        <p:spPr>
          <a:xfrm>
            <a:off x="369625" y="985575"/>
            <a:ext cx="5452474" cy="35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/>
          <p:nvPr/>
        </p:nvSpPr>
        <p:spPr>
          <a:xfrm>
            <a:off x="369625" y="4713175"/>
            <a:ext cx="5343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Он предоставляет автоматизированную систему с машинным зрением для точного анализа пищевых образцов, что помогает обеспечить безопасность и качество пищевых продуктов.</a:t>
            </a:r>
            <a:endParaRPr sz="22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6324125" y="985575"/>
            <a:ext cx="56466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Продукт решает проблему  обнаружения дефектов, обеспечением стабильного контроля качества продуктов. </a:t>
            </a:r>
            <a:endParaRPr sz="1600" dirty="0"/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9289" y="2451096"/>
            <a:ext cx="5738398" cy="383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/>
          <p:nvPr/>
        </p:nvSpPr>
        <p:spPr>
          <a:xfrm>
            <a:off x="279155" y="182326"/>
            <a:ext cx="65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41" name="Google Shape;141;p16"/>
          <p:cNvGrpSpPr/>
          <p:nvPr/>
        </p:nvGrpSpPr>
        <p:grpSpPr>
          <a:xfrm>
            <a:off x="-6775" y="626250"/>
            <a:ext cx="5047688" cy="95300"/>
            <a:chOff x="0" y="692501"/>
            <a:chExt cx="2624903" cy="97077"/>
          </a:xfrm>
        </p:grpSpPr>
        <p:sp>
          <p:nvSpPr>
            <p:cNvPr id="142" name="Google Shape;142;p16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6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48" name="Google Shape;148;p16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6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061" y="-635690"/>
            <a:ext cx="5307726" cy="750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100" y="1106300"/>
            <a:ext cx="5406599" cy="36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/>
          <p:nvPr/>
        </p:nvSpPr>
        <p:spPr>
          <a:xfrm>
            <a:off x="349100" y="4917675"/>
            <a:ext cx="54897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1.  Сбор исследуемого продукта для микроскопического анализа 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5975075" y="5256600"/>
            <a:ext cx="59445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2. Использование машинного и компьютерного зрения для обработки изображений, получаемых с целью анализа пищевых образцов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551" y="1902888"/>
            <a:ext cx="5653547" cy="327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0" y="600031"/>
            <a:ext cx="5896057" cy="149372"/>
            <a:chOff x="0" y="692501"/>
            <a:chExt cx="2624903" cy="97077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7"/>
          <p:cNvSpPr txBox="1"/>
          <p:nvPr/>
        </p:nvSpPr>
        <p:spPr>
          <a:xfrm>
            <a:off x="225875" y="71850"/>
            <a:ext cx="525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CAA5D-C3F8-03B5-F97B-B1305E6A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5" y="918679"/>
            <a:ext cx="10659739" cy="5600527"/>
          </a:xfrm>
          <a:prstGeom prst="rect">
            <a:avLst/>
          </a:prstGeom>
        </p:spPr>
      </p:pic>
      <p:grpSp>
        <p:nvGrpSpPr>
          <p:cNvPr id="165" name="Google Shape;165;p17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66" name="Google Shape;166;p17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0" y="600031"/>
            <a:ext cx="5896057" cy="149372"/>
            <a:chOff x="0" y="692501"/>
            <a:chExt cx="2624903" cy="97077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7"/>
          <p:cNvSpPr txBox="1"/>
          <p:nvPr/>
        </p:nvSpPr>
        <p:spPr>
          <a:xfrm>
            <a:off x="225875" y="71850"/>
            <a:ext cx="525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5" name="Google Shape;165;p17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66" name="Google Shape;166;p17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764A7-7DE0-8B21-41EF-26732243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75" y="815884"/>
            <a:ext cx="7772400" cy="60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0" y="600031"/>
            <a:ext cx="5896057" cy="149372"/>
            <a:chOff x="0" y="692501"/>
            <a:chExt cx="2624903" cy="97077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7"/>
          <p:cNvSpPr txBox="1"/>
          <p:nvPr/>
        </p:nvSpPr>
        <p:spPr>
          <a:xfrm>
            <a:off x="225875" y="71850"/>
            <a:ext cx="525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5" name="Google Shape;165;p17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66" name="Google Shape;166;p17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4312C5-6EB9-4CB9-66C1-F8F9F7E9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94" y="1320620"/>
            <a:ext cx="9458812" cy="5397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55E41A-A0A2-0BF4-20BC-AA193913DD64}"/>
              </a:ext>
            </a:extLst>
          </p:cNvPr>
          <p:cNvSpPr txBox="1"/>
          <p:nvPr/>
        </p:nvSpPr>
        <p:spPr>
          <a:xfrm>
            <a:off x="1366594" y="1104767"/>
            <a:ext cx="9693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Влияние посредников на результаты принятия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77863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0" y="600031"/>
            <a:ext cx="5896057" cy="149372"/>
            <a:chOff x="0" y="692501"/>
            <a:chExt cx="2624903" cy="97077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7"/>
          <p:cNvSpPr txBox="1"/>
          <p:nvPr/>
        </p:nvSpPr>
        <p:spPr>
          <a:xfrm>
            <a:off x="225875" y="71850"/>
            <a:ext cx="525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5" name="Google Shape;165;p17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66" name="Google Shape;166;p17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F3718-AFBC-EB41-2B10-2B57D1EFC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16" y="457244"/>
            <a:ext cx="9983683" cy="6400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14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0" y="600031"/>
            <a:ext cx="5896057" cy="149372"/>
            <a:chOff x="0" y="692501"/>
            <a:chExt cx="2624903" cy="97077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7"/>
          <p:cNvSpPr txBox="1"/>
          <p:nvPr/>
        </p:nvSpPr>
        <p:spPr>
          <a:xfrm>
            <a:off x="225875" y="71850"/>
            <a:ext cx="525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ОПИСАНИЕ ПРОДУКТА И ТЕХНОЛОГИИ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5" name="Google Shape;165;p17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66" name="Google Shape;166;p17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666E5D-72F2-27F2-C4FE-989A6F397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5" y="1633163"/>
            <a:ext cx="6494239" cy="4152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A9FC56-08C7-8AEE-FB46-27D0CA37F29E}"/>
              </a:ext>
            </a:extLst>
          </p:cNvPr>
          <p:cNvSpPr txBox="1"/>
          <p:nvPr/>
        </p:nvSpPr>
        <p:spPr>
          <a:xfrm>
            <a:off x="6680200" y="1401104"/>
            <a:ext cx="55118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Завершено в TRL 6:</a:t>
            </a:r>
          </a:p>
          <a:p>
            <a:r>
              <a:rPr lang="ru-RU" dirty="0"/>
              <a:t>Разработана и интегрирована </a:t>
            </a:r>
            <a:r>
              <a:rPr lang="ru-RU" dirty="0" err="1"/>
              <a:t>мультиагентная</a:t>
            </a:r>
            <a:r>
              <a:rPr lang="ru-RU" dirty="0"/>
              <a:t> система.</a:t>
            </a:r>
          </a:p>
          <a:p>
            <a:r>
              <a:rPr lang="ru-RU" dirty="0"/>
              <a:t>Протестирована и </a:t>
            </a:r>
            <a:r>
              <a:rPr lang="ru-RU" dirty="0" err="1"/>
              <a:t>валидирована</a:t>
            </a:r>
            <a:r>
              <a:rPr lang="ru-RU" dirty="0"/>
              <a:t> в лабораторных условиях.</a:t>
            </a:r>
          </a:p>
          <a:p>
            <a:r>
              <a:rPr lang="ru-RU" dirty="0"/>
              <a:t>Экспертная проверка точности системы.</a:t>
            </a:r>
          </a:p>
          <a:p>
            <a:endParaRPr lang="ru-RU" dirty="0"/>
          </a:p>
          <a:p>
            <a:r>
              <a:rPr lang="ru-RU" dirty="0"/>
              <a:t>Сроки перехода с TRL 6 на TRL 9</a:t>
            </a:r>
          </a:p>
          <a:p>
            <a:r>
              <a:rPr lang="ru-RU" dirty="0"/>
              <a:t>Период с 6 по 7 июля 2024 г. по март 2025 г. (9 месяцев) </a:t>
            </a:r>
          </a:p>
          <a:p>
            <a:r>
              <a:rPr lang="ru-RU" dirty="0"/>
              <a:t>    Тестирование системы в реальных производственных условиях.  </a:t>
            </a:r>
          </a:p>
          <a:p>
            <a:r>
              <a:rPr lang="ru-RU" dirty="0"/>
              <a:t>    Масштабирование для обработки больших объемов данных.  </a:t>
            </a:r>
          </a:p>
          <a:p>
            <a:r>
              <a:rPr lang="ru-RU" dirty="0"/>
              <a:t>    Оценка производительности в режиме реального времени.</a:t>
            </a:r>
          </a:p>
          <a:p>
            <a:r>
              <a:rPr lang="ru-RU" dirty="0"/>
              <a:t>Период с 7 по 8 апреля 2025 г. по декабрь 2025 г. (9 месяцев) </a:t>
            </a:r>
          </a:p>
          <a:p>
            <a:r>
              <a:rPr lang="ru-RU" dirty="0"/>
              <a:t>   Оптимизация системы на основе результатов тестирования.  </a:t>
            </a:r>
          </a:p>
          <a:p>
            <a:r>
              <a:rPr lang="ru-RU" dirty="0"/>
              <a:t>   Внедрение на опытных производственных площадках.  </a:t>
            </a:r>
          </a:p>
          <a:p>
            <a:r>
              <a:rPr lang="ru-RU" dirty="0"/>
              <a:t>   Постоянный мониторинг и повышение надежности.</a:t>
            </a:r>
          </a:p>
          <a:p>
            <a:r>
              <a:rPr lang="ru-RU" dirty="0"/>
              <a:t>Период с 8 по 9 января 2026 г. по июнь 2027 г. (18 месяцев)</a:t>
            </a:r>
          </a:p>
          <a:p>
            <a:r>
              <a:rPr lang="ru-RU" dirty="0"/>
              <a:t>   Полномасштабное внедрение на всех производственных объектах.  </a:t>
            </a:r>
          </a:p>
          <a:p>
            <a:r>
              <a:rPr lang="ru-RU" dirty="0"/>
              <a:t>   Долгосрочная оценка эффективности и корректировки.  </a:t>
            </a:r>
          </a:p>
          <a:p>
            <a:r>
              <a:rPr lang="ru-RU" dirty="0"/>
              <a:t>   Окончательная настройка для обеспечения стабильной и надежной работы в реальных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165698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536</Words>
  <Application>Microsoft Macintosh PowerPoint</Application>
  <PresentationFormat>Широкоэкранный</PresentationFormat>
  <Paragraphs>77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Ivan SEMIBRATOV</cp:lastModifiedBy>
  <cp:revision>2</cp:revision>
  <dcterms:modified xsi:type="dcterms:W3CDTF">2024-10-29T16:26:27Z</dcterms:modified>
</cp:coreProperties>
</file>