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24"/>
  </p:notesMasterIdLst>
  <p:handoutMasterIdLst>
    <p:handoutMasterId r:id="rId25"/>
  </p:handoutMasterIdLst>
  <p:sldIdLst>
    <p:sldId id="400" r:id="rId5"/>
    <p:sldId id="401" r:id="rId6"/>
    <p:sldId id="414" r:id="rId7"/>
    <p:sldId id="403" r:id="rId8"/>
    <p:sldId id="402" r:id="rId9"/>
    <p:sldId id="404" r:id="rId10"/>
    <p:sldId id="422" r:id="rId11"/>
    <p:sldId id="405" r:id="rId12"/>
    <p:sldId id="408" r:id="rId13"/>
    <p:sldId id="421" r:id="rId14"/>
    <p:sldId id="424" r:id="rId15"/>
    <p:sldId id="409" r:id="rId16"/>
    <p:sldId id="411" r:id="rId17"/>
    <p:sldId id="423" r:id="rId18"/>
    <p:sldId id="420" r:id="rId19"/>
    <p:sldId id="418" r:id="rId20"/>
    <p:sldId id="419" r:id="rId21"/>
    <p:sldId id="410" r:id="rId22"/>
    <p:sldId id="412" r:id="rId2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3D024-909B-3BC2-1496-FEEAB652808A}" name="Sher Dionisio" initials="" userId="S::Sher.Dionisio@teksystemsgs.com::02daa716-9709-4d47-a153-1943ce1675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201"/>
    <a:srgbClr val="8FC7E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76" autoAdjust="0"/>
    <p:restoredTop sz="95862" autoAdjust="0"/>
  </p:normalViewPr>
  <p:slideViewPr>
    <p:cSldViewPr snapToGrid="0">
      <p:cViewPr varScale="1">
        <p:scale>
          <a:sx n="114" d="100"/>
          <a:sy n="114" d="100"/>
        </p:scale>
        <p:origin x="192" y="224"/>
      </p:cViewPr>
      <p:guideLst/>
    </p:cSldViewPr>
  </p:slideViewPr>
  <p:outlineViewPr>
    <p:cViewPr>
      <p:scale>
        <a:sx n="33" d="100"/>
        <a:sy n="33" d="100"/>
      </p:scale>
      <p:origin x="0" y="-39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106" d="100"/>
          <a:sy n="106" d="100"/>
        </p:scale>
        <p:origin x="4134" y="1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54ACDB4-642F-4F82-9C8D-2DC384BF8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BB06E6-7341-4F07-8285-8B35565B99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41CC4456-0E88-4EB2-8FDA-8240F984B54A}" type="datetimeFigureOut">
              <a:rPr lang="ru-RU" smtClean="0"/>
              <a:t>01.11.2024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C88C94-6E7C-4506-82BE-23DAD04DC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A5C082-911A-46EA-8DF6-A63F9F9E0A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DC3086C9-2826-46AE-BD8E-F12CB3F9C8B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91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AE5E9994-CBF9-4364-B2D1-761774B9F53C}" type="datetimeFigureOut">
              <a:rPr lang="ru-RU" smtClean="0"/>
              <a:t>01.11.2024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0FAD0BC5-116C-42CF-8B28-245F66D506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81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74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047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914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727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470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43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/>
              <a:t>Проведя опрос целевой аудитории мы пришли к выводу, что, несмотря на значительную заинтересованность в детском научно-популярном туризме, и родители, и туристические организации сталкиваются со сложностями в процессе поиска и бронирования таких туров, а также с проблемой наличия исчерпывающей информации об объектах и предлагаемых программах</a:t>
            </a:r>
            <a:endParaRPr lang="ru-RU" sz="8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FAD0BC5-116C-42CF-8B28-245F66D5066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061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654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7075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A32D-D39F-DA2B-D573-510D0389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B4B2671-6C61-6498-AE8E-7FCE8CC8A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4011FAC-E798-7E64-575E-856F6E375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C97E1C-D011-890F-5507-BF2EC9534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658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D252C-5FAD-DCC3-AEE1-9B5906280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9DEC18C-3283-27BB-8E9F-22C75C4E7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D320FB1-4555-F72B-63F2-6CEE9E51E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F404F6-F7D0-C5F4-95BC-AD603A4283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753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848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018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8D8D3-7EF9-463B-DD75-95701985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62575F7-FE24-1E23-4D83-2EC4F7848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E084C6A-078A-AFD1-0D98-4373572F7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387CA2-F9FD-ECDD-A4B4-9AD823C6E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894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1659-E24E-5E94-2491-9A6988DE1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0C9E69-067F-5450-7041-D7EC67044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28B6B90-D9A9-D4BD-B22B-A60E9A24C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7BD4C5-1A32-65CE-EB0A-2AE89C16C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530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A45B7-8399-62EA-D1E4-91EE18FC9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0A67E79-44BA-0CB6-265A-1E789FFB36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B15B43F-5B1B-2442-028C-5E2A12162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E49634-063C-61EB-7AB0-98A4B8012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349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E0709-D0B5-7DD7-54ED-050EF8FB6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E647E35-793A-8DA5-AC41-FA2FFE3ED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E7C6489-89A8-9EF3-54FA-12BF19CB6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75F2F5-9244-972F-A469-EDA61695B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126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233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FAD0BC5-116C-42CF-8B28-245F66D50665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251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Графический объект 5">
            <a:extLst>
              <a:ext uri="{FF2B5EF4-FFF2-40B4-BE49-F238E27FC236}">
                <a16:creationId xmlns:a16="http://schemas.microsoft.com/office/drawing/2014/main" id="{3E68AC08-60AB-59E0-DA8F-498C9F26A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393" t="46146"/>
          <a:stretch>
            <a:fillRect/>
          </a:stretch>
        </p:blipFill>
        <p:spPr>
          <a:xfrm rot="10431885">
            <a:off x="8397863" y="4155450"/>
            <a:ext cx="3961007" cy="2910382"/>
          </a:xfrm>
          <a:custGeom>
            <a:avLst/>
            <a:gdLst>
              <a:gd name="connsiteX0" fmla="*/ 0 w 3961007"/>
              <a:gd name="connsiteY0" fmla="*/ 2910382 h 2910382"/>
              <a:gd name="connsiteX1" fmla="*/ 312841 w 3961007"/>
              <a:gd name="connsiteY1" fmla="*/ 0 h 2910382"/>
              <a:gd name="connsiteX2" fmla="*/ 3961007 w 3961007"/>
              <a:gd name="connsiteY2" fmla="*/ 392147 h 2910382"/>
              <a:gd name="connsiteX3" fmla="*/ 3961007 w 3961007"/>
              <a:gd name="connsiteY3" fmla="*/ 2910382 h 291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1007" h="2910382">
                <a:moveTo>
                  <a:pt x="0" y="2910382"/>
                </a:moveTo>
                <a:lnTo>
                  <a:pt x="312841" y="0"/>
                </a:lnTo>
                <a:lnTo>
                  <a:pt x="3961007" y="392147"/>
                </a:lnTo>
                <a:lnTo>
                  <a:pt x="3961007" y="2910382"/>
                </a:lnTo>
                <a:close/>
              </a:path>
            </a:pathLst>
          </a:custGeom>
        </p:spPr>
      </p:pic>
      <p:pic>
        <p:nvPicPr>
          <p:cNvPr id="7" name="Графический объект 6">
            <a:extLst>
              <a:ext uri="{FF2B5EF4-FFF2-40B4-BE49-F238E27FC236}">
                <a16:creationId xmlns:a16="http://schemas.microsoft.com/office/drawing/2014/main" id="{2CCAAD79-0F28-E27E-3415-F91C82E2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30" r="12599" b="51253"/>
          <a:stretch>
            <a:fillRect/>
          </a:stretch>
        </p:blipFill>
        <p:spPr>
          <a:xfrm rot="13235627">
            <a:off x="6807312" y="-837779"/>
            <a:ext cx="7519564" cy="3715398"/>
          </a:xfrm>
          <a:custGeom>
            <a:avLst/>
            <a:gdLst>
              <a:gd name="connsiteX0" fmla="*/ 7519564 w 7519564"/>
              <a:gd name="connsiteY0" fmla="*/ 0 h 3715398"/>
              <a:gd name="connsiteX1" fmla="*/ 3183782 w 7519564"/>
              <a:gd name="connsiteY1" fmla="*/ 3715398 h 3715398"/>
              <a:gd name="connsiteX2" fmla="*/ 0 w 7519564"/>
              <a:gd name="connsiteY2" fmla="*/ 0 h 3715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19564" h="3715398">
                <a:moveTo>
                  <a:pt x="7519564" y="0"/>
                </a:moveTo>
                <a:lnTo>
                  <a:pt x="3183782" y="371539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841BBD38-60F1-DEF8-CA7D-5DB3E2D5E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80069"/>
          <a:stretch>
            <a:fillRect/>
          </a:stretch>
        </p:blipFill>
        <p:spPr>
          <a:xfrm rot="10800000">
            <a:off x="-238765" y="5718856"/>
            <a:ext cx="7493958" cy="1151336"/>
          </a:xfrm>
          <a:custGeom>
            <a:avLst/>
            <a:gdLst>
              <a:gd name="connsiteX0" fmla="*/ 7493958 w 7493958"/>
              <a:gd name="connsiteY0" fmla="*/ 1151336 h 1151336"/>
              <a:gd name="connsiteX1" fmla="*/ 0 w 7493958"/>
              <a:gd name="connsiteY1" fmla="*/ 1151336 h 1151336"/>
              <a:gd name="connsiteX2" fmla="*/ 0 w 7493958"/>
              <a:gd name="connsiteY2" fmla="*/ 0 h 1151336"/>
              <a:gd name="connsiteX3" fmla="*/ 7493958 w 7493958"/>
              <a:gd name="connsiteY3" fmla="*/ 0 h 115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958" h="1151336">
                <a:moveTo>
                  <a:pt x="7493958" y="1151336"/>
                </a:moveTo>
                <a:lnTo>
                  <a:pt x="0" y="1151336"/>
                </a:lnTo>
                <a:lnTo>
                  <a:pt x="0" y="0"/>
                </a:lnTo>
                <a:lnTo>
                  <a:pt x="7493958" y="0"/>
                </a:lnTo>
                <a:close/>
              </a:path>
            </a:pathLst>
          </a:custGeom>
        </p:spPr>
      </p:pic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CEE6B663-76A9-99E3-003F-54C0C9C75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22607" b="41886"/>
          <a:stretch>
            <a:fillRect/>
          </a:stretch>
        </p:blipFill>
        <p:spPr>
          <a:xfrm rot="7076154">
            <a:off x="-2918822" y="602036"/>
            <a:ext cx="7976987" cy="4617239"/>
          </a:xfrm>
          <a:custGeom>
            <a:avLst/>
            <a:gdLst>
              <a:gd name="connsiteX0" fmla="*/ 0 w 7976987"/>
              <a:gd name="connsiteY0" fmla="*/ 999998 h 4617239"/>
              <a:gd name="connsiteX1" fmla="*/ 0 w 7976987"/>
              <a:gd name="connsiteY1" fmla="*/ 0 h 4617239"/>
              <a:gd name="connsiteX2" fmla="*/ 7232280 w 7976987"/>
              <a:gd name="connsiteY2" fmla="*/ 0 h 4617239"/>
              <a:gd name="connsiteX3" fmla="*/ 7976987 w 7976987"/>
              <a:gd name="connsiteY3" fmla="*/ 1404379 h 4617239"/>
              <a:gd name="connsiteX4" fmla="*/ 1918134 w 7976987"/>
              <a:gd name="connsiteY4" fmla="*/ 4617239 h 461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6987" h="4617239">
                <a:moveTo>
                  <a:pt x="0" y="999998"/>
                </a:moveTo>
                <a:lnTo>
                  <a:pt x="0" y="0"/>
                </a:lnTo>
                <a:lnTo>
                  <a:pt x="7232280" y="0"/>
                </a:lnTo>
                <a:lnTo>
                  <a:pt x="7976987" y="1404379"/>
                </a:lnTo>
                <a:lnTo>
                  <a:pt x="1918134" y="4617239"/>
                </a:lnTo>
                <a:close/>
              </a:path>
            </a:pathLst>
          </a:custGeom>
        </p:spPr>
      </p:pic>
      <p:sp>
        <p:nvSpPr>
          <p:cNvPr id="10" name="Полилиния 8">
            <a:extLst>
              <a:ext uri="{FF2B5EF4-FFF2-40B4-BE49-F238E27FC236}">
                <a16:creationId xmlns:a16="http://schemas.microsoft.com/office/drawing/2014/main" id="{94A85E6B-D9D6-122C-BE65-44FDAEAF0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67895" y="0"/>
            <a:ext cx="2938406" cy="614238"/>
          </a:xfrm>
          <a:custGeom>
            <a:avLst/>
            <a:gdLst>
              <a:gd name="connsiteX0" fmla="*/ 0 w 2938406"/>
              <a:gd name="connsiteY0" fmla="*/ 0 h 614238"/>
              <a:gd name="connsiteX1" fmla="*/ 2938406 w 2938406"/>
              <a:gd name="connsiteY1" fmla="*/ 0 h 614238"/>
              <a:gd name="connsiteX2" fmla="*/ 2930135 w 2938406"/>
              <a:gd name="connsiteY2" fmla="*/ 9100 h 614238"/>
              <a:gd name="connsiteX3" fmla="*/ 1469203 w 2938406"/>
              <a:gd name="connsiteY3" fmla="*/ 614238 h 614238"/>
              <a:gd name="connsiteX4" fmla="*/ 8271 w 2938406"/>
              <a:gd name="connsiteY4" fmla="*/ 9100 h 61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8406" h="614238">
                <a:moveTo>
                  <a:pt x="0" y="0"/>
                </a:moveTo>
                <a:lnTo>
                  <a:pt x="2938406" y="0"/>
                </a:lnTo>
                <a:lnTo>
                  <a:pt x="2930135" y="9100"/>
                </a:lnTo>
                <a:cubicBezTo>
                  <a:pt x="2556250" y="382985"/>
                  <a:pt x="2039733" y="614238"/>
                  <a:pt x="1469203" y="614238"/>
                </a:cubicBezTo>
                <a:cubicBezTo>
                  <a:pt x="898674" y="614238"/>
                  <a:pt x="382156" y="382985"/>
                  <a:pt x="8271" y="91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Арка из кубиков 11">
            <a:extLst>
              <a:ext uri="{FF2B5EF4-FFF2-40B4-BE49-F238E27FC236}">
                <a16:creationId xmlns:a16="http://schemas.microsoft.com/office/drawing/2014/main" id="{F0363563-C230-8255-8A77-C6F5DC02E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76131-1AAA-1028-5EA8-E8A5703C39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5924" y="1463040"/>
            <a:ext cx="10360152" cy="4471416"/>
          </a:xfrm>
        </p:spPr>
        <p:txBody>
          <a:bodyPr rtlCol="0">
            <a:noAutofit/>
          </a:bodyPr>
          <a:lstStyle>
            <a:lvl1pPr algn="ctr">
              <a:lnSpc>
                <a:spcPct val="75000"/>
              </a:lnSpc>
              <a:defRPr lang="ru-RU" sz="5400" cap="all" spc="6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4237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дн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олилиния: Фигура 11">
            <a:extLst>
              <a:ext uri="{FF2B5EF4-FFF2-40B4-BE49-F238E27FC236}">
                <a16:creationId xmlns:a16="http://schemas.microsoft.com/office/drawing/2014/main" id="{5E99B326-A023-FA69-54A8-41EDB1276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2304754"/>
            <a:ext cx="2954761" cy="4553246"/>
          </a:xfrm>
          <a:custGeom>
            <a:avLst/>
            <a:gdLst>
              <a:gd name="connsiteX0" fmla="*/ 0 w 2954761"/>
              <a:gd name="connsiteY0" fmla="*/ 0 h 4553246"/>
              <a:gd name="connsiteX1" fmla="*/ 117233 w 2954761"/>
              <a:gd name="connsiteY1" fmla="*/ 82668 h 4553246"/>
              <a:gd name="connsiteX2" fmla="*/ 730843 w 2954761"/>
              <a:gd name="connsiteY2" fmla="*/ 1827598 h 4553246"/>
              <a:gd name="connsiteX3" fmla="*/ 868972 w 2954761"/>
              <a:gd name="connsiteY3" fmla="*/ 2174038 h 4553246"/>
              <a:gd name="connsiteX4" fmla="*/ 1502761 w 2954761"/>
              <a:gd name="connsiteY4" fmla="*/ 2758135 h 4553246"/>
              <a:gd name="connsiteX5" fmla="*/ 2954466 w 2954761"/>
              <a:gd name="connsiteY5" fmla="*/ 4460522 h 4553246"/>
              <a:gd name="connsiteX6" fmla="*/ 2954761 w 2954761"/>
              <a:gd name="connsiteY6" fmla="*/ 4553246 h 4553246"/>
              <a:gd name="connsiteX7" fmla="*/ 0 w 2954761"/>
              <a:gd name="connsiteY7" fmla="*/ 4553246 h 455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4761" h="4553246">
                <a:moveTo>
                  <a:pt x="0" y="0"/>
                </a:moveTo>
                <a:lnTo>
                  <a:pt x="117233" y="82668"/>
                </a:lnTo>
                <a:cubicBezTo>
                  <a:pt x="705921" y="563578"/>
                  <a:pt x="630379" y="1460513"/>
                  <a:pt x="730843" y="1827598"/>
                </a:cubicBezTo>
                <a:cubicBezTo>
                  <a:pt x="761151" y="1950602"/>
                  <a:pt x="807625" y="2067161"/>
                  <a:pt x="868972" y="2174038"/>
                </a:cubicBezTo>
                <a:cubicBezTo>
                  <a:pt x="1016204" y="2430540"/>
                  <a:pt x="1160257" y="2594499"/>
                  <a:pt x="1502761" y="2758135"/>
                </a:cubicBezTo>
                <a:cubicBezTo>
                  <a:pt x="2178883" y="3079569"/>
                  <a:pt x="2895559" y="3693004"/>
                  <a:pt x="2954466" y="4460522"/>
                </a:cubicBezTo>
                <a:lnTo>
                  <a:pt x="2954761" y="4553246"/>
                </a:lnTo>
                <a:lnTo>
                  <a:pt x="0" y="45532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723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5044668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cap="all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911850" y="2343150"/>
            <a:ext cx="5568950" cy="4364038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5110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7">
            <a:extLst>
              <a:ext uri="{FF2B5EF4-FFF2-40B4-BE49-F238E27FC236}">
                <a16:creationId xmlns:a16="http://schemas.microsoft.com/office/drawing/2014/main" id="{0AE23B93-BC49-29E1-B798-915A07D7A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51328" y="0"/>
            <a:ext cx="1740673" cy="2452455"/>
          </a:xfrm>
          <a:custGeom>
            <a:avLst/>
            <a:gdLst>
              <a:gd name="connsiteX0" fmla="*/ 9752 w 1740673"/>
              <a:gd name="connsiteY0" fmla="*/ 0 h 2452455"/>
              <a:gd name="connsiteX1" fmla="*/ 1740673 w 1740673"/>
              <a:gd name="connsiteY1" fmla="*/ 0 h 2452455"/>
              <a:gd name="connsiteX2" fmla="*/ 1740673 w 1740673"/>
              <a:gd name="connsiteY2" fmla="*/ 2452455 h 2452455"/>
              <a:gd name="connsiteX3" fmla="*/ 1641792 w 1740673"/>
              <a:gd name="connsiteY3" fmla="*/ 2253927 h 2452455"/>
              <a:gd name="connsiteX4" fmla="*/ 1168412 w 1740673"/>
              <a:gd name="connsiteY4" fmla="*/ 1679772 h 2452455"/>
              <a:gd name="connsiteX5" fmla="*/ 63 w 1740673"/>
              <a:gd name="connsiteY5" fmla="*/ 135821 h 245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0673" h="2452455">
                <a:moveTo>
                  <a:pt x="9752" y="0"/>
                </a:moveTo>
                <a:lnTo>
                  <a:pt x="1740673" y="0"/>
                </a:lnTo>
                <a:lnTo>
                  <a:pt x="1740673" y="2452455"/>
                </a:lnTo>
                <a:lnTo>
                  <a:pt x="1641792" y="2253927"/>
                </a:lnTo>
                <a:cubicBezTo>
                  <a:pt x="1523030" y="2044952"/>
                  <a:pt x="1373754" y="1845991"/>
                  <a:pt x="1168412" y="1679772"/>
                </a:cubicBezTo>
                <a:cubicBezTo>
                  <a:pt x="742644" y="1335088"/>
                  <a:pt x="-7886" y="949509"/>
                  <a:pt x="63" y="135821"/>
                </a:cubicBezTo>
                <a:close/>
              </a:path>
            </a:pathLst>
          </a:custGeom>
          <a:solidFill>
            <a:schemeClr val="accent1"/>
          </a:solidFill>
          <a:ln w="1678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Графический объект 6">
            <a:extLst>
              <a:ext uri="{FF2B5EF4-FFF2-40B4-BE49-F238E27FC236}">
                <a16:creationId xmlns:a16="http://schemas.microsoft.com/office/drawing/2014/main" id="{E48F560B-EB0A-0B8F-398E-F722EDBBB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715"/>
          <a:stretch>
            <a:fillRect/>
          </a:stretch>
        </p:blipFill>
        <p:spPr>
          <a:xfrm rot="10800000" flipV="1">
            <a:off x="4605276" y="0"/>
            <a:ext cx="7493958" cy="1807198"/>
          </a:xfrm>
          <a:custGeom>
            <a:avLst/>
            <a:gdLst>
              <a:gd name="connsiteX0" fmla="*/ 7493958 w 7493958"/>
              <a:gd name="connsiteY0" fmla="*/ 0 h 1807198"/>
              <a:gd name="connsiteX1" fmla="*/ 0 w 7493958"/>
              <a:gd name="connsiteY1" fmla="*/ 0 h 1807198"/>
              <a:gd name="connsiteX2" fmla="*/ 0 w 7493958"/>
              <a:gd name="connsiteY2" fmla="*/ 1807198 h 1807198"/>
              <a:gd name="connsiteX3" fmla="*/ 7493958 w 7493958"/>
              <a:gd name="connsiteY3" fmla="*/ 1807198 h 18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958" h="1807198">
                <a:moveTo>
                  <a:pt x="7493958" y="0"/>
                </a:moveTo>
                <a:lnTo>
                  <a:pt x="0" y="0"/>
                </a:lnTo>
                <a:lnTo>
                  <a:pt x="0" y="1807198"/>
                </a:lnTo>
                <a:lnTo>
                  <a:pt x="7493958" y="1807198"/>
                </a:lnTo>
                <a:close/>
              </a:path>
            </a:pathLst>
          </a:custGeom>
        </p:spPr>
      </p:pic>
      <p:sp>
        <p:nvSpPr>
          <p:cNvPr id="8" name="Полилиния 24">
            <a:extLst>
              <a:ext uri="{FF2B5EF4-FFF2-40B4-BE49-F238E27FC236}">
                <a16:creationId xmlns:a16="http://schemas.microsoft.com/office/drawing/2014/main" id="{50E14D9C-F921-BC70-06C5-A5EA5B6D0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580429" y="5885690"/>
            <a:ext cx="3501038" cy="972311"/>
          </a:xfrm>
          <a:custGeom>
            <a:avLst/>
            <a:gdLst>
              <a:gd name="connsiteX0" fmla="*/ 1750519 w 3501038"/>
              <a:gd name="connsiteY0" fmla="*/ 972311 h 972311"/>
              <a:gd name="connsiteX1" fmla="*/ 3463737 w 3501038"/>
              <a:gd name="connsiteY1" fmla="*/ 61401 h 972311"/>
              <a:gd name="connsiteX2" fmla="*/ 3501038 w 3501038"/>
              <a:gd name="connsiteY2" fmla="*/ 0 h 972311"/>
              <a:gd name="connsiteX3" fmla="*/ 0 w 3501038"/>
              <a:gd name="connsiteY3" fmla="*/ 0 h 972311"/>
              <a:gd name="connsiteX4" fmla="*/ 37301 w 3501038"/>
              <a:gd name="connsiteY4" fmla="*/ 61401 h 972311"/>
              <a:gd name="connsiteX5" fmla="*/ 1750519 w 3501038"/>
              <a:gd name="connsiteY5" fmla="*/ 972311 h 97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1038" h="972311">
                <a:moveTo>
                  <a:pt x="1750519" y="972311"/>
                </a:moveTo>
                <a:cubicBezTo>
                  <a:pt x="2463681" y="972311"/>
                  <a:pt x="3092449" y="610979"/>
                  <a:pt x="3463737" y="61401"/>
                </a:cubicBezTo>
                <a:lnTo>
                  <a:pt x="3501038" y="0"/>
                </a:lnTo>
                <a:lnTo>
                  <a:pt x="0" y="0"/>
                </a:lnTo>
                <a:lnTo>
                  <a:pt x="37301" y="61401"/>
                </a:lnTo>
                <a:cubicBezTo>
                  <a:pt x="408589" y="610979"/>
                  <a:pt x="1037357" y="972311"/>
                  <a:pt x="1750519" y="9723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олилиния: фигура 10">
            <a:extLst>
              <a:ext uri="{FF2B5EF4-FFF2-40B4-BE49-F238E27FC236}">
                <a16:creationId xmlns:a16="http://schemas.microsoft.com/office/drawing/2014/main" id="{9052D5D9-AE58-DD9D-727D-1C56CD81B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58800" y="4948819"/>
            <a:ext cx="3633200" cy="1909181"/>
          </a:xfrm>
          <a:custGeom>
            <a:avLst/>
            <a:gdLst>
              <a:gd name="connsiteX0" fmla="*/ 3633200 w 3633200"/>
              <a:gd name="connsiteY0" fmla="*/ 0 h 1909181"/>
              <a:gd name="connsiteX1" fmla="*/ 3633200 w 3633200"/>
              <a:gd name="connsiteY1" fmla="*/ 1909181 h 1909181"/>
              <a:gd name="connsiteX2" fmla="*/ 0 w 3633200"/>
              <a:gd name="connsiteY2" fmla="*/ 1909181 h 1909181"/>
              <a:gd name="connsiteX3" fmla="*/ 93750 w 3633200"/>
              <a:gd name="connsiteY3" fmla="*/ 1811399 h 1909181"/>
              <a:gd name="connsiteX4" fmla="*/ 1924918 w 3633200"/>
              <a:gd name="connsiteY4" fmla="*/ 1263638 h 1909181"/>
              <a:gd name="connsiteX5" fmla="*/ 2756912 w 3633200"/>
              <a:gd name="connsiteY5" fmla="*/ 1038610 h 1909181"/>
              <a:gd name="connsiteX6" fmla="*/ 3039524 w 3633200"/>
              <a:gd name="connsiteY6" fmla="*/ 795240 h 1909181"/>
              <a:gd name="connsiteX7" fmla="*/ 3627562 w 3633200"/>
              <a:gd name="connsiteY7" fmla="*/ 5818 h 190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200" h="1909181">
                <a:moveTo>
                  <a:pt x="3633200" y="0"/>
                </a:moveTo>
                <a:lnTo>
                  <a:pt x="3633200" y="1909181"/>
                </a:lnTo>
                <a:lnTo>
                  <a:pt x="0" y="1909181"/>
                </a:lnTo>
                <a:lnTo>
                  <a:pt x="93750" y="1811399"/>
                </a:lnTo>
                <a:cubicBezTo>
                  <a:pt x="559335" y="1384673"/>
                  <a:pt x="1301474" y="1240755"/>
                  <a:pt x="1924918" y="1263638"/>
                </a:cubicBezTo>
                <a:cubicBezTo>
                  <a:pt x="2304271" y="1276833"/>
                  <a:pt x="2507796" y="1198020"/>
                  <a:pt x="2756912" y="1038610"/>
                </a:cubicBezTo>
                <a:cubicBezTo>
                  <a:pt x="2860710" y="972190"/>
                  <a:pt x="2955795" y="890308"/>
                  <a:pt x="3039524" y="795240"/>
                </a:cubicBezTo>
                <a:cubicBezTo>
                  <a:pt x="3187383" y="635762"/>
                  <a:pt x="3364245" y="296298"/>
                  <a:pt x="3627562" y="5818"/>
                </a:cubicBezTo>
                <a:close/>
              </a:path>
            </a:pathLst>
          </a:custGeom>
          <a:solidFill>
            <a:schemeClr val="accent5"/>
          </a:solidFill>
          <a:ln w="31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олилиния: Фигура 11">
            <a:extLst>
              <a:ext uri="{FF2B5EF4-FFF2-40B4-BE49-F238E27FC236}">
                <a16:creationId xmlns:a16="http://schemas.microsoft.com/office/drawing/2014/main" id="{4AA1832A-296F-F6EB-4898-71502D9A3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991252" cy="4572104"/>
          </a:xfrm>
          <a:custGeom>
            <a:avLst/>
            <a:gdLst>
              <a:gd name="connsiteX0" fmla="*/ 0 w 1991252"/>
              <a:gd name="connsiteY0" fmla="*/ 2138799 h 4572104"/>
              <a:gd name="connsiteX1" fmla="*/ 6705 w 1991252"/>
              <a:gd name="connsiteY1" fmla="*/ 2143576 h 4572104"/>
              <a:gd name="connsiteX2" fmla="*/ 516530 w 1991252"/>
              <a:gd name="connsiteY2" fmla="*/ 2534582 h 4572104"/>
              <a:gd name="connsiteX3" fmla="*/ 685548 w 1991252"/>
              <a:gd name="connsiteY3" fmla="*/ 3451134 h 4572104"/>
              <a:gd name="connsiteX4" fmla="*/ 60148 w 1991252"/>
              <a:gd name="connsiteY4" fmla="*/ 4521457 h 4572104"/>
              <a:gd name="connsiteX5" fmla="*/ 0 w 1991252"/>
              <a:gd name="connsiteY5" fmla="*/ 4572104 h 4572104"/>
              <a:gd name="connsiteX6" fmla="*/ 0 w 1991252"/>
              <a:gd name="connsiteY6" fmla="*/ 0 h 4572104"/>
              <a:gd name="connsiteX7" fmla="*/ 1991252 w 1991252"/>
              <a:gd name="connsiteY7" fmla="*/ 0 h 4572104"/>
              <a:gd name="connsiteX8" fmla="*/ 1947397 w 1991252"/>
              <a:gd name="connsiteY8" fmla="*/ 93155 h 4572104"/>
              <a:gd name="connsiteX9" fmla="*/ 1818489 w 1991252"/>
              <a:gd name="connsiteY9" fmla="*/ 279679 h 4572104"/>
              <a:gd name="connsiteX10" fmla="*/ 763951 w 1991252"/>
              <a:gd name="connsiteY10" fmla="*/ 856979 h 4572104"/>
              <a:gd name="connsiteX11" fmla="*/ 44441 w 1991252"/>
              <a:gd name="connsiteY11" fmla="*/ 1105345 h 4572104"/>
              <a:gd name="connsiteX12" fmla="*/ 0 w 1991252"/>
              <a:gd name="connsiteY12" fmla="*/ 1133371 h 457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1252" h="4572104">
                <a:moveTo>
                  <a:pt x="0" y="2138799"/>
                </a:moveTo>
                <a:lnTo>
                  <a:pt x="6705" y="2143576"/>
                </a:lnTo>
                <a:cubicBezTo>
                  <a:pt x="195773" y="2267705"/>
                  <a:pt x="406581" y="2377529"/>
                  <a:pt x="516530" y="2534582"/>
                </a:cubicBezTo>
                <a:cubicBezTo>
                  <a:pt x="696394" y="2804803"/>
                  <a:pt x="754748" y="3134725"/>
                  <a:pt x="685548" y="3451134"/>
                </a:cubicBezTo>
                <a:cubicBezTo>
                  <a:pt x="607573" y="3849685"/>
                  <a:pt x="375193" y="4238508"/>
                  <a:pt x="60148" y="4521457"/>
                </a:cubicBezTo>
                <a:lnTo>
                  <a:pt x="0" y="4572104"/>
                </a:lnTo>
                <a:close/>
                <a:moveTo>
                  <a:pt x="0" y="0"/>
                </a:moveTo>
                <a:lnTo>
                  <a:pt x="1991252" y="0"/>
                </a:lnTo>
                <a:lnTo>
                  <a:pt x="1947397" y="93155"/>
                </a:lnTo>
                <a:cubicBezTo>
                  <a:pt x="1909773" y="158891"/>
                  <a:pt x="1866874" y="221286"/>
                  <a:pt x="1818489" y="279679"/>
                </a:cubicBezTo>
                <a:cubicBezTo>
                  <a:pt x="1586623" y="558208"/>
                  <a:pt x="1093740" y="786286"/>
                  <a:pt x="763951" y="856979"/>
                </a:cubicBezTo>
                <a:cubicBezTo>
                  <a:pt x="588836" y="892826"/>
                  <a:pt x="291439" y="973000"/>
                  <a:pt x="44441" y="1105345"/>
                </a:cubicBezTo>
                <a:lnTo>
                  <a:pt x="0" y="113337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83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Арка из кубиков 10">
            <a:extLst>
              <a:ext uri="{FF2B5EF4-FFF2-40B4-BE49-F238E27FC236}">
                <a16:creationId xmlns:a16="http://schemas.microsoft.com/office/drawing/2014/main" id="{BEF5AD5C-8D5B-14F6-F688-592B02282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43CA5-4CA0-41D9-7ED0-D8D9D96A1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5924" y="914400"/>
            <a:ext cx="10360152" cy="3657600"/>
          </a:xfrm>
        </p:spPr>
        <p:txBody>
          <a:bodyPr rtlCol="0" anchor="b">
            <a:noAutofit/>
          </a:bodyPr>
          <a:lstStyle>
            <a:lvl1pPr algn="ctr">
              <a:lnSpc>
                <a:spcPct val="75000"/>
              </a:lnSpc>
              <a:defRPr lang="ru-RU" sz="5400" cap="all" spc="6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FFB058F7-2BE2-A189-1B03-F472C55108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30363" y="5006113"/>
            <a:ext cx="8931275" cy="1720850"/>
          </a:xfrm>
        </p:spPr>
        <p:txBody>
          <a:bodyPr rtlCol="0"/>
          <a:lstStyle>
            <a:lvl1pPr marL="0" indent="0" algn="ctr">
              <a:buNone/>
              <a:defRPr lang="ru-RU"/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2641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11">
            <a:extLst>
              <a:ext uri="{FF2B5EF4-FFF2-40B4-BE49-F238E27FC236}">
                <a16:creationId xmlns:a16="http://schemas.microsoft.com/office/drawing/2014/main" id="{ACDE134D-DD43-3620-325A-4A99219D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413576"/>
            <a:ext cx="2600243" cy="2444424"/>
          </a:xfrm>
          <a:custGeom>
            <a:avLst/>
            <a:gdLst>
              <a:gd name="connsiteX0" fmla="*/ 458924 w 2600243"/>
              <a:gd name="connsiteY0" fmla="*/ 637 h 2444424"/>
              <a:gd name="connsiteX1" fmla="*/ 562733 w 2600243"/>
              <a:gd name="connsiteY1" fmla="*/ 8107 h 2444424"/>
              <a:gd name="connsiteX2" fmla="*/ 1359862 w 2600243"/>
              <a:gd name="connsiteY2" fmla="*/ 869200 h 2444424"/>
              <a:gd name="connsiteX3" fmla="*/ 1443944 w 2600243"/>
              <a:gd name="connsiteY3" fmla="*/ 1395455 h 2444424"/>
              <a:gd name="connsiteX4" fmla="*/ 1892284 w 2600243"/>
              <a:gd name="connsiteY4" fmla="*/ 1603510 h 2444424"/>
              <a:gd name="connsiteX5" fmla="*/ 2589282 w 2600243"/>
              <a:gd name="connsiteY5" fmla="*/ 2338245 h 2444424"/>
              <a:gd name="connsiteX6" fmla="*/ 2600243 w 2600243"/>
              <a:gd name="connsiteY6" fmla="*/ 2444424 h 2444424"/>
              <a:gd name="connsiteX7" fmla="*/ 0 w 2600243"/>
              <a:gd name="connsiteY7" fmla="*/ 2444424 h 2444424"/>
              <a:gd name="connsiteX8" fmla="*/ 0 w 2600243"/>
              <a:gd name="connsiteY8" fmla="*/ 70818 h 2444424"/>
              <a:gd name="connsiteX9" fmla="*/ 49869 w 2600243"/>
              <a:gd name="connsiteY9" fmla="*/ 53717 h 2444424"/>
              <a:gd name="connsiteX10" fmla="*/ 458924 w 2600243"/>
              <a:gd name="connsiteY10" fmla="*/ 637 h 244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0243" h="2444424">
                <a:moveTo>
                  <a:pt x="458924" y="637"/>
                </a:moveTo>
                <a:cubicBezTo>
                  <a:pt x="493548" y="1725"/>
                  <a:pt x="528182" y="4210"/>
                  <a:pt x="562733" y="8107"/>
                </a:cubicBezTo>
                <a:cubicBezTo>
                  <a:pt x="1012449" y="72734"/>
                  <a:pt x="1311790" y="431204"/>
                  <a:pt x="1359862" y="869200"/>
                </a:cubicBezTo>
                <a:cubicBezTo>
                  <a:pt x="1377560" y="1029024"/>
                  <a:pt x="1339048" y="1256941"/>
                  <a:pt x="1443944" y="1395455"/>
                </a:cubicBezTo>
                <a:cubicBezTo>
                  <a:pt x="1541160" y="1521546"/>
                  <a:pt x="1747337" y="1549218"/>
                  <a:pt x="1892284" y="1603510"/>
                </a:cubicBezTo>
                <a:cubicBezTo>
                  <a:pt x="2201784" y="1722676"/>
                  <a:pt x="2528982" y="2001668"/>
                  <a:pt x="2589282" y="2338245"/>
                </a:cubicBezTo>
                <a:lnTo>
                  <a:pt x="2600243" y="2444424"/>
                </a:lnTo>
                <a:lnTo>
                  <a:pt x="0" y="2444424"/>
                </a:lnTo>
                <a:lnTo>
                  <a:pt x="0" y="70818"/>
                </a:lnTo>
                <a:lnTo>
                  <a:pt x="49869" y="53717"/>
                </a:lnTo>
                <a:cubicBezTo>
                  <a:pt x="182087" y="14283"/>
                  <a:pt x="320427" y="-3717"/>
                  <a:pt x="458924" y="637"/>
                </a:cubicBezTo>
                <a:close/>
              </a:path>
            </a:pathLst>
          </a:custGeom>
          <a:solidFill>
            <a:schemeClr val="accent6"/>
          </a:solidFill>
          <a:ln w="12762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cap="all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52607" y="2343150"/>
            <a:ext cx="8828193" cy="4359402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330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+ заголовок + содержимое 1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9">
            <a:extLst>
              <a:ext uri="{FF2B5EF4-FFF2-40B4-BE49-F238E27FC236}">
                <a16:creationId xmlns:a16="http://schemas.microsoft.com/office/drawing/2014/main" id="{30948FD6-EB3A-E209-9FB2-BA50C6FFA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3385345" cy="492455"/>
          </a:xfrm>
          <a:custGeom>
            <a:avLst/>
            <a:gdLst>
              <a:gd name="connsiteX0" fmla="*/ 0 w 3385345"/>
              <a:gd name="connsiteY0" fmla="*/ 0 h 492455"/>
              <a:gd name="connsiteX1" fmla="*/ 3385345 w 3385345"/>
              <a:gd name="connsiteY1" fmla="*/ 0 h 492455"/>
              <a:gd name="connsiteX2" fmla="*/ 3348503 w 3385345"/>
              <a:gd name="connsiteY2" fmla="*/ 44581 h 492455"/>
              <a:gd name="connsiteX3" fmla="*/ 967215 w 3385345"/>
              <a:gd name="connsiteY3" fmla="*/ 241508 h 492455"/>
              <a:gd name="connsiteX4" fmla="*/ 108843 w 3385345"/>
              <a:gd name="connsiteY4" fmla="*/ 163732 h 492455"/>
              <a:gd name="connsiteX5" fmla="*/ 0 w 3385345"/>
              <a:gd name="connsiteY5" fmla="*/ 195744 h 49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5345" h="492455">
                <a:moveTo>
                  <a:pt x="0" y="0"/>
                </a:moveTo>
                <a:lnTo>
                  <a:pt x="3385345" y="0"/>
                </a:lnTo>
                <a:lnTo>
                  <a:pt x="3348503" y="44581"/>
                </a:lnTo>
                <a:cubicBezTo>
                  <a:pt x="2752694" y="665259"/>
                  <a:pt x="1716966" y="550750"/>
                  <a:pt x="967215" y="241508"/>
                </a:cubicBezTo>
                <a:cubicBezTo>
                  <a:pt x="616031" y="97448"/>
                  <a:pt x="397804" y="100710"/>
                  <a:pt x="108843" y="163732"/>
                </a:cubicBezTo>
                <a:lnTo>
                  <a:pt x="0" y="195744"/>
                </a:lnTo>
                <a:close/>
              </a:path>
            </a:pathLst>
          </a:custGeom>
          <a:solidFill>
            <a:schemeClr val="accent6"/>
          </a:solidFill>
          <a:ln w="348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0" name="Полилиния: Фигура 4">
            <a:extLst>
              <a:ext uri="{FF2B5EF4-FFF2-40B4-BE49-F238E27FC236}">
                <a16:creationId xmlns:a16="http://schemas.microsoft.com/office/drawing/2014/main" id="{1FF07184-0225-A61B-4E28-216D83D9F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404026"/>
            <a:ext cx="1948461" cy="1453974"/>
          </a:xfrm>
          <a:custGeom>
            <a:avLst/>
            <a:gdLst>
              <a:gd name="connsiteX0" fmla="*/ 0 w 1948461"/>
              <a:gd name="connsiteY0" fmla="*/ 0 h 1453974"/>
              <a:gd name="connsiteX1" fmla="*/ 32434 w 1948461"/>
              <a:gd name="connsiteY1" fmla="*/ 41394 h 1453974"/>
              <a:gd name="connsiteX2" fmla="*/ 611626 w 1948461"/>
              <a:gd name="connsiteY2" fmla="*/ 508597 h 1453974"/>
              <a:gd name="connsiteX3" fmla="*/ 1902163 w 1948461"/>
              <a:gd name="connsiteY3" fmla="*/ 1370646 h 1453974"/>
              <a:gd name="connsiteX4" fmla="*/ 1948461 w 1948461"/>
              <a:gd name="connsiteY4" fmla="*/ 1453974 h 1453974"/>
              <a:gd name="connsiteX5" fmla="*/ 0 w 1948461"/>
              <a:gd name="connsiteY5" fmla="*/ 1453974 h 145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8461" h="1453974">
                <a:moveTo>
                  <a:pt x="0" y="0"/>
                </a:moveTo>
                <a:lnTo>
                  <a:pt x="32434" y="41394"/>
                </a:lnTo>
                <a:cubicBezTo>
                  <a:pt x="190803" y="222210"/>
                  <a:pt x="377048" y="387079"/>
                  <a:pt x="611626" y="508597"/>
                </a:cubicBezTo>
                <a:cubicBezTo>
                  <a:pt x="1000743" y="710195"/>
                  <a:pt x="1598725" y="895624"/>
                  <a:pt x="1902163" y="1370646"/>
                </a:cubicBezTo>
                <a:lnTo>
                  <a:pt x="1948461" y="1453974"/>
                </a:lnTo>
                <a:lnTo>
                  <a:pt x="0" y="1453974"/>
                </a:lnTo>
                <a:close/>
              </a:path>
            </a:pathLst>
          </a:custGeom>
          <a:solidFill>
            <a:schemeClr val="accent5"/>
          </a:solidFill>
          <a:ln w="150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8" name="Полилиния 20">
            <a:extLst>
              <a:ext uri="{FF2B5EF4-FFF2-40B4-BE49-F238E27FC236}">
                <a16:creationId xmlns:a16="http://schemas.microsoft.com/office/drawing/2014/main" id="{6AEDCC27-3D2D-8BF3-A3A5-7B4D71810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V="1">
            <a:off x="10995246" y="0"/>
            <a:ext cx="1218019" cy="1324951"/>
          </a:xfrm>
          <a:custGeom>
            <a:avLst/>
            <a:gdLst>
              <a:gd name="connsiteX0" fmla="*/ 1218019 w 1218019"/>
              <a:gd name="connsiteY0" fmla="*/ 0 h 1324951"/>
              <a:gd name="connsiteX1" fmla="*/ 0 w 1218019"/>
              <a:gd name="connsiteY1" fmla="*/ 0 h 1324951"/>
              <a:gd name="connsiteX2" fmla="*/ 0 w 1218019"/>
              <a:gd name="connsiteY2" fmla="*/ 1324951 h 1324951"/>
              <a:gd name="connsiteX3" fmla="*/ 44025 w 1218019"/>
              <a:gd name="connsiteY3" fmla="*/ 1308837 h 1324951"/>
              <a:gd name="connsiteX4" fmla="*/ 1213001 w 1218019"/>
              <a:gd name="connsiteY4" fmla="*/ 19515 h 13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019" h="1324951">
                <a:moveTo>
                  <a:pt x="1218019" y="0"/>
                </a:moveTo>
                <a:lnTo>
                  <a:pt x="0" y="0"/>
                </a:lnTo>
                <a:lnTo>
                  <a:pt x="0" y="1324951"/>
                </a:lnTo>
                <a:lnTo>
                  <a:pt x="44025" y="1308837"/>
                </a:lnTo>
                <a:cubicBezTo>
                  <a:pt x="600182" y="1073602"/>
                  <a:pt x="1031901" y="601768"/>
                  <a:pt x="1213001" y="1951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9" name="Полилиния 21">
            <a:extLst>
              <a:ext uri="{FF2B5EF4-FFF2-40B4-BE49-F238E27FC236}">
                <a16:creationId xmlns:a16="http://schemas.microsoft.com/office/drawing/2014/main" id="{958ACB73-92C2-C4E9-8121-A1F481E78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67686" y="6369613"/>
            <a:ext cx="2355305" cy="488389"/>
          </a:xfrm>
          <a:custGeom>
            <a:avLst/>
            <a:gdLst>
              <a:gd name="connsiteX0" fmla="*/ 1090338 w 2355305"/>
              <a:gd name="connsiteY0" fmla="*/ 249 h 488389"/>
              <a:gd name="connsiteX1" fmla="*/ 1849675 w 2355305"/>
              <a:gd name="connsiteY1" fmla="*/ 151843 h 488389"/>
              <a:gd name="connsiteX2" fmla="*/ 2295970 w 2355305"/>
              <a:gd name="connsiteY2" fmla="*/ 431858 h 488389"/>
              <a:gd name="connsiteX3" fmla="*/ 2355305 w 2355305"/>
              <a:gd name="connsiteY3" fmla="*/ 488389 h 488389"/>
              <a:gd name="connsiteX4" fmla="*/ 0 w 2355305"/>
              <a:gd name="connsiteY4" fmla="*/ 488389 h 488389"/>
              <a:gd name="connsiteX5" fmla="*/ 136773 w 2355305"/>
              <a:gd name="connsiteY5" fmla="*/ 341166 h 488389"/>
              <a:gd name="connsiteX6" fmla="*/ 350829 w 2355305"/>
              <a:gd name="connsiteY6" fmla="*/ 189936 h 488389"/>
              <a:gd name="connsiteX7" fmla="*/ 1090338 w 2355305"/>
              <a:gd name="connsiteY7" fmla="*/ 249 h 488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5305" h="488389">
                <a:moveTo>
                  <a:pt x="1090338" y="249"/>
                </a:moveTo>
                <a:cubicBezTo>
                  <a:pt x="1350361" y="-4090"/>
                  <a:pt x="1613690" y="48451"/>
                  <a:pt x="1849675" y="151843"/>
                </a:cubicBezTo>
                <a:cubicBezTo>
                  <a:pt x="2012239" y="223978"/>
                  <a:pt x="2163046" y="317800"/>
                  <a:pt x="2295970" y="431858"/>
                </a:cubicBezTo>
                <a:lnTo>
                  <a:pt x="2355305" y="488389"/>
                </a:lnTo>
                <a:lnTo>
                  <a:pt x="0" y="488389"/>
                </a:lnTo>
                <a:lnTo>
                  <a:pt x="136773" y="341166"/>
                </a:lnTo>
                <a:cubicBezTo>
                  <a:pt x="197432" y="287686"/>
                  <a:pt x="267562" y="237210"/>
                  <a:pt x="350829" y="189936"/>
                </a:cubicBezTo>
                <a:cubicBezTo>
                  <a:pt x="573595" y="65807"/>
                  <a:pt x="830314" y="4588"/>
                  <a:pt x="1090338" y="249"/>
                </a:cubicBezTo>
                <a:close/>
              </a:path>
            </a:pathLst>
          </a:custGeom>
          <a:solidFill>
            <a:schemeClr val="accent2"/>
          </a:solidFill>
          <a:ln w="29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600" y="914400"/>
            <a:ext cx="5843016" cy="3822192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>
              <a:lnSpc>
                <a:spcPct val="75000"/>
              </a:lnSpc>
              <a:defRPr lang="ru-RU" sz="5400" cap="all" spc="0" baseline="0"/>
            </a:lvl1pPr>
          </a:lstStyle>
          <a:p>
            <a:pPr rtl="0"/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268F3615-70B1-95E3-FD7B-A65D25151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3475" cy="6858000"/>
          </a:xfrm>
          <a:custGeom>
            <a:avLst/>
            <a:gdLst>
              <a:gd name="connsiteX0" fmla="*/ 0 w 4943475"/>
              <a:gd name="connsiteY0" fmla="*/ 0 h 6858000"/>
              <a:gd name="connsiteX1" fmla="*/ 4943475 w 4943475"/>
              <a:gd name="connsiteY1" fmla="*/ 0 h 6858000"/>
              <a:gd name="connsiteX2" fmla="*/ 4943475 w 4943475"/>
              <a:gd name="connsiteY2" fmla="*/ 6858000 h 6858000"/>
              <a:gd name="connsiteX3" fmla="*/ 1948462 w 4943475"/>
              <a:gd name="connsiteY3" fmla="*/ 6858000 h 6858000"/>
              <a:gd name="connsiteX4" fmla="*/ 1902164 w 4943475"/>
              <a:gd name="connsiteY4" fmla="*/ 6774672 h 6858000"/>
              <a:gd name="connsiteX5" fmla="*/ 611627 w 4943475"/>
              <a:gd name="connsiteY5" fmla="*/ 5912623 h 6858000"/>
              <a:gd name="connsiteX6" fmla="*/ 32435 w 4943475"/>
              <a:gd name="connsiteY6" fmla="*/ 5445420 h 6858000"/>
              <a:gd name="connsiteX7" fmla="*/ 1 w 4943475"/>
              <a:gd name="connsiteY7" fmla="*/ 5404026 h 6858000"/>
              <a:gd name="connsiteX8" fmla="*/ 1 w 4943475"/>
              <a:gd name="connsiteY8" fmla="*/ 6858000 h 6858000"/>
              <a:gd name="connsiteX9" fmla="*/ 0 w 4943475"/>
              <a:gd name="connsiteY9" fmla="*/ 6858000 h 6858000"/>
              <a:gd name="connsiteX10" fmla="*/ 0 w 4943475"/>
              <a:gd name="connsiteY10" fmla="*/ 195745 h 6858000"/>
              <a:gd name="connsiteX11" fmla="*/ 108843 w 4943475"/>
              <a:gd name="connsiteY11" fmla="*/ 163733 h 6858000"/>
              <a:gd name="connsiteX12" fmla="*/ 967215 w 4943475"/>
              <a:gd name="connsiteY12" fmla="*/ 241509 h 6858000"/>
              <a:gd name="connsiteX13" fmla="*/ 3348503 w 4943475"/>
              <a:gd name="connsiteY13" fmla="*/ 44582 h 6858000"/>
              <a:gd name="connsiteX14" fmla="*/ 3385345 w 4943475"/>
              <a:gd name="connsiteY14" fmla="*/ 1 h 6858000"/>
              <a:gd name="connsiteX15" fmla="*/ 0 w 4943475"/>
              <a:gd name="connsiteY1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43475" h="6858000">
                <a:moveTo>
                  <a:pt x="0" y="0"/>
                </a:moveTo>
                <a:lnTo>
                  <a:pt x="4943475" y="0"/>
                </a:lnTo>
                <a:lnTo>
                  <a:pt x="4943475" y="6858000"/>
                </a:lnTo>
                <a:lnTo>
                  <a:pt x="1948462" y="6858000"/>
                </a:lnTo>
                <a:lnTo>
                  <a:pt x="1902164" y="6774672"/>
                </a:lnTo>
                <a:cubicBezTo>
                  <a:pt x="1598726" y="6299650"/>
                  <a:pt x="1000744" y="6114221"/>
                  <a:pt x="611627" y="5912623"/>
                </a:cubicBezTo>
                <a:cubicBezTo>
                  <a:pt x="377049" y="5791105"/>
                  <a:pt x="190804" y="5626236"/>
                  <a:pt x="32435" y="5445420"/>
                </a:cubicBezTo>
                <a:lnTo>
                  <a:pt x="1" y="5404026"/>
                </a:lnTo>
                <a:lnTo>
                  <a:pt x="1" y="6858000"/>
                </a:lnTo>
                <a:lnTo>
                  <a:pt x="0" y="6858000"/>
                </a:lnTo>
                <a:lnTo>
                  <a:pt x="0" y="195745"/>
                </a:lnTo>
                <a:lnTo>
                  <a:pt x="108843" y="163733"/>
                </a:lnTo>
                <a:cubicBezTo>
                  <a:pt x="397804" y="100711"/>
                  <a:pt x="616031" y="97449"/>
                  <a:pt x="967215" y="241509"/>
                </a:cubicBezTo>
                <a:cubicBezTo>
                  <a:pt x="1716966" y="550751"/>
                  <a:pt x="2752694" y="665260"/>
                  <a:pt x="3348503" y="44582"/>
                </a:cubicBezTo>
                <a:lnTo>
                  <a:pt x="3385345" y="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tIns="54864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35600" y="4956902"/>
            <a:ext cx="5718896" cy="174564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4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17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толбца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7">
            <a:extLst>
              <a:ext uri="{FF2B5EF4-FFF2-40B4-BE49-F238E27FC236}">
                <a16:creationId xmlns:a16="http://schemas.microsoft.com/office/drawing/2014/main" id="{653D8540-5794-860E-E6C6-CB80F4051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1387803" y="4555795"/>
            <a:ext cx="914401" cy="3690008"/>
          </a:xfrm>
          <a:custGeom>
            <a:avLst/>
            <a:gdLst>
              <a:gd name="connsiteX0" fmla="*/ 914393 w 914401"/>
              <a:gd name="connsiteY0" fmla="*/ 1625548 h 3690008"/>
              <a:gd name="connsiteX1" fmla="*/ 200040 w 914401"/>
              <a:gd name="connsiteY1" fmla="*/ 164703 h 3690008"/>
              <a:gd name="connsiteX2" fmla="*/ 0 w 914401"/>
              <a:gd name="connsiteY2" fmla="*/ 0 h 3690008"/>
              <a:gd name="connsiteX3" fmla="*/ 0 w 914401"/>
              <a:gd name="connsiteY3" fmla="*/ 3690008 h 3690008"/>
              <a:gd name="connsiteX4" fmla="*/ 684950 w 914401"/>
              <a:gd name="connsiteY4" fmla="*/ 3690008 h 3690008"/>
              <a:gd name="connsiteX5" fmla="*/ 683046 w 914401"/>
              <a:gd name="connsiteY5" fmla="*/ 3683775 h 3690008"/>
              <a:gd name="connsiteX6" fmla="*/ 608736 w 914401"/>
              <a:gd name="connsiteY6" fmla="*/ 3519687 h 3690008"/>
              <a:gd name="connsiteX7" fmla="*/ 353078 w 914401"/>
              <a:gd name="connsiteY7" fmla="*/ 2837178 h 3690008"/>
              <a:gd name="connsiteX8" fmla="*/ 914393 w 914401"/>
              <a:gd name="connsiteY8" fmla="*/ 1625548 h 369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1" h="3690008">
                <a:moveTo>
                  <a:pt x="914393" y="1625548"/>
                </a:moveTo>
                <a:cubicBezTo>
                  <a:pt x="911641" y="1092628"/>
                  <a:pt x="614720" y="555054"/>
                  <a:pt x="200040" y="164703"/>
                </a:cubicBezTo>
                <a:lnTo>
                  <a:pt x="0" y="0"/>
                </a:lnTo>
                <a:lnTo>
                  <a:pt x="0" y="3690008"/>
                </a:lnTo>
                <a:lnTo>
                  <a:pt x="684950" y="3690008"/>
                </a:lnTo>
                <a:lnTo>
                  <a:pt x="683046" y="3683775"/>
                </a:lnTo>
                <a:cubicBezTo>
                  <a:pt x="661881" y="3627679"/>
                  <a:pt x="637060" y="3572811"/>
                  <a:pt x="608736" y="3519687"/>
                </a:cubicBezTo>
                <a:cubicBezTo>
                  <a:pt x="471578" y="3263358"/>
                  <a:pt x="246982" y="3154469"/>
                  <a:pt x="353078" y="2837178"/>
                </a:cubicBezTo>
                <a:cubicBezTo>
                  <a:pt x="503567" y="2394592"/>
                  <a:pt x="916615" y="2140445"/>
                  <a:pt x="914393" y="1625548"/>
                </a:cubicBezTo>
                <a:close/>
              </a:path>
            </a:pathLst>
          </a:custGeom>
          <a:solidFill>
            <a:schemeClr val="accent3"/>
          </a:solidFill>
          <a:ln w="203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4"/>
            <a:ext cx="4987598" cy="17945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488" y="2377875"/>
            <a:ext cx="3536078" cy="3565723"/>
          </a:xfrm>
        </p:spPr>
        <p:txBody>
          <a:bodyPr lIns="0" tIns="0" rtlCol="0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20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8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6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4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265893F-4A9C-ABB2-2B83-283067F829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3599" y="2377875"/>
            <a:ext cx="6816725" cy="378025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/>
            </a:lvl1pPr>
            <a:lvl2pPr marL="457200" indent="0">
              <a:buNone/>
              <a:defRPr lang="ru-RU" sz="1800" b="1"/>
            </a:lvl2pPr>
            <a:lvl3pPr marL="914400" indent="0">
              <a:buNone/>
              <a:defRPr lang="ru-RU" sz="1600" b="1"/>
            </a:lvl3pPr>
            <a:lvl4pPr marL="1371600" indent="0">
              <a:buNone/>
              <a:defRPr lang="ru-RU" sz="1400" b="1"/>
            </a:lvl4pPr>
            <a:lvl5pPr marL="1828800" indent="0">
              <a:buNone/>
              <a:defRPr lang="ru-RU" sz="1400" b="1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7AC01F4F-AA50-6589-C5AA-A98B0D5AF7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3600" y="2755900"/>
            <a:ext cx="6816725" cy="3187700"/>
          </a:xfrm>
        </p:spPr>
        <p:txBody>
          <a:bodyPr rtlCol="0" anchor="ctr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5316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одержимое + изображение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4"/>
            <a:ext cx="4987598" cy="17945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488" y="2377875"/>
            <a:ext cx="4627866" cy="4300717"/>
          </a:xfrm>
        </p:spPr>
        <p:txBody>
          <a:bodyPr lIns="0" tIns="0" rtlCol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B8B70107-5AE5-7117-0F14-6BF9DD30CB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16613" y="835025"/>
            <a:ext cx="5575300" cy="6030913"/>
          </a:xfrm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78457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толб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20">
            <a:extLst>
              <a:ext uri="{FF2B5EF4-FFF2-40B4-BE49-F238E27FC236}">
                <a16:creationId xmlns:a16="http://schemas.microsoft.com/office/drawing/2014/main" id="{F6276F98-083C-C436-D4E0-BB6B1D617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810562"/>
            <a:ext cx="3505512" cy="3047438"/>
          </a:xfrm>
          <a:custGeom>
            <a:avLst/>
            <a:gdLst>
              <a:gd name="connsiteX0" fmla="*/ 140070 w 3505512"/>
              <a:gd name="connsiteY0" fmla="*/ 84 h 3047438"/>
              <a:gd name="connsiteX1" fmla="*/ 378078 w 3505512"/>
              <a:gd name="connsiteY1" fmla="*/ 26868 h 3047438"/>
              <a:gd name="connsiteX2" fmla="*/ 2124544 w 3505512"/>
              <a:gd name="connsiteY2" fmla="*/ 1868599 h 3047438"/>
              <a:gd name="connsiteX3" fmla="*/ 3503411 w 3505512"/>
              <a:gd name="connsiteY3" fmla="*/ 3038169 h 3047438"/>
              <a:gd name="connsiteX4" fmla="*/ 3505512 w 3505512"/>
              <a:gd name="connsiteY4" fmla="*/ 3047438 h 3047438"/>
              <a:gd name="connsiteX5" fmla="*/ 0 w 3505512"/>
              <a:gd name="connsiteY5" fmla="*/ 3047438 h 3047438"/>
              <a:gd name="connsiteX6" fmla="*/ 0 w 3505512"/>
              <a:gd name="connsiteY6" fmla="*/ 9356 h 3047438"/>
              <a:gd name="connsiteX7" fmla="*/ 32906 w 3505512"/>
              <a:gd name="connsiteY7" fmla="*/ 4358 h 3047438"/>
              <a:gd name="connsiteX8" fmla="*/ 140070 w 3505512"/>
              <a:gd name="connsiteY8" fmla="*/ 84 h 304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5512" h="3047438">
                <a:moveTo>
                  <a:pt x="140070" y="84"/>
                </a:moveTo>
                <a:cubicBezTo>
                  <a:pt x="214085" y="1007"/>
                  <a:pt x="293301" y="9629"/>
                  <a:pt x="378078" y="26868"/>
                </a:cubicBezTo>
                <a:cubicBezTo>
                  <a:pt x="1074806" y="168586"/>
                  <a:pt x="1202169" y="1352919"/>
                  <a:pt x="2124544" y="1868599"/>
                </a:cubicBezTo>
                <a:cubicBezTo>
                  <a:pt x="2570800" y="2118122"/>
                  <a:pt x="3301901" y="2354692"/>
                  <a:pt x="3503411" y="3038169"/>
                </a:cubicBezTo>
                <a:lnTo>
                  <a:pt x="3505512" y="3047438"/>
                </a:lnTo>
                <a:lnTo>
                  <a:pt x="0" y="3047438"/>
                </a:lnTo>
                <a:lnTo>
                  <a:pt x="0" y="9356"/>
                </a:lnTo>
                <a:lnTo>
                  <a:pt x="32906" y="4358"/>
                </a:lnTo>
                <a:cubicBezTo>
                  <a:pt x="67357" y="1086"/>
                  <a:pt x="103063" y="-377"/>
                  <a:pt x="140070" y="84"/>
                </a:cubicBezTo>
                <a:close/>
              </a:path>
            </a:pathLst>
          </a:custGeom>
          <a:solidFill>
            <a:schemeClr val="accent5"/>
          </a:solidFill>
          <a:ln w="222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87333" y="2377871"/>
            <a:ext cx="4292202" cy="43594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Объект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18385" y="2377871"/>
            <a:ext cx="4172575" cy="43594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2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одержимое +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80323" y="2366300"/>
            <a:ext cx="3536078" cy="3588330"/>
          </a:xfrm>
        </p:spPr>
        <p:txBody>
          <a:bodyPr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2000"/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800"/>
            </a:lvl2pPr>
            <a:lvl3pPr marL="12001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600"/>
            </a:lvl3pPr>
            <a:lvl4pPr marL="16573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400"/>
            </a:lvl4pPr>
            <a:lvl5pPr marL="21145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4673600" y="2366300"/>
            <a:ext cx="6816725" cy="3587750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1253627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8376" y="2366300"/>
            <a:ext cx="10791949" cy="3587750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129981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20">
            <a:extLst>
              <a:ext uri="{FF2B5EF4-FFF2-40B4-BE49-F238E27FC236}">
                <a16:creationId xmlns:a16="http://schemas.microsoft.com/office/drawing/2014/main" id="{5E0168A1-8EA7-E075-A0E3-CC98D3A7A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45460" y="5586515"/>
            <a:ext cx="1218019" cy="1324951"/>
          </a:xfrm>
          <a:custGeom>
            <a:avLst/>
            <a:gdLst>
              <a:gd name="connsiteX0" fmla="*/ 1218019 w 1218019"/>
              <a:gd name="connsiteY0" fmla="*/ 0 h 1324951"/>
              <a:gd name="connsiteX1" fmla="*/ 0 w 1218019"/>
              <a:gd name="connsiteY1" fmla="*/ 0 h 1324951"/>
              <a:gd name="connsiteX2" fmla="*/ 0 w 1218019"/>
              <a:gd name="connsiteY2" fmla="*/ 1324951 h 1324951"/>
              <a:gd name="connsiteX3" fmla="*/ 44025 w 1218019"/>
              <a:gd name="connsiteY3" fmla="*/ 1308837 h 1324951"/>
              <a:gd name="connsiteX4" fmla="*/ 1213001 w 1218019"/>
              <a:gd name="connsiteY4" fmla="*/ 19515 h 13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019" h="1324951">
                <a:moveTo>
                  <a:pt x="1218019" y="0"/>
                </a:moveTo>
                <a:lnTo>
                  <a:pt x="0" y="0"/>
                </a:lnTo>
                <a:lnTo>
                  <a:pt x="0" y="1324951"/>
                </a:lnTo>
                <a:lnTo>
                  <a:pt x="44025" y="1308837"/>
                </a:lnTo>
                <a:cubicBezTo>
                  <a:pt x="600182" y="1073602"/>
                  <a:pt x="1031901" y="601768"/>
                  <a:pt x="1213001" y="1951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олилиния 15">
            <a:extLst>
              <a:ext uri="{FF2B5EF4-FFF2-40B4-BE49-F238E27FC236}">
                <a16:creationId xmlns:a16="http://schemas.microsoft.com/office/drawing/2014/main" id="{235F4B08-36B8-4D96-46A3-640589F2B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442520" y="-450526"/>
            <a:ext cx="1018073" cy="1919124"/>
          </a:xfrm>
          <a:custGeom>
            <a:avLst/>
            <a:gdLst>
              <a:gd name="connsiteX0" fmla="*/ 1018073 w 1018073"/>
              <a:gd name="connsiteY0" fmla="*/ 1919124 h 1919124"/>
              <a:gd name="connsiteX1" fmla="*/ 1018073 w 1018073"/>
              <a:gd name="connsiteY1" fmla="*/ 0 h 1919124"/>
              <a:gd name="connsiteX2" fmla="*/ 860680 w 1018073"/>
              <a:gd name="connsiteY2" fmla="*/ 92033 h 1919124"/>
              <a:gd name="connsiteX3" fmla="*/ 45685 w 1018073"/>
              <a:gd name="connsiteY3" fmla="*/ 1217247 h 1919124"/>
              <a:gd name="connsiteX4" fmla="*/ 29068 w 1018073"/>
              <a:gd name="connsiteY4" fmla="*/ 1808525 h 1919124"/>
              <a:gd name="connsiteX5" fmla="*/ 59967 w 1018073"/>
              <a:gd name="connsiteY5" fmla="*/ 1919124 h 191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8073" h="1919124">
                <a:moveTo>
                  <a:pt x="1018073" y="1919124"/>
                </a:moveTo>
                <a:lnTo>
                  <a:pt x="1018073" y="0"/>
                </a:lnTo>
                <a:lnTo>
                  <a:pt x="860680" y="92033"/>
                </a:lnTo>
                <a:cubicBezTo>
                  <a:pt x="468017" y="356206"/>
                  <a:pt x="159674" y="774823"/>
                  <a:pt x="45685" y="1217247"/>
                </a:cubicBezTo>
                <a:cubicBezTo>
                  <a:pt x="-9143" y="1412111"/>
                  <a:pt x="-14542" y="1615180"/>
                  <a:pt x="29068" y="1808525"/>
                </a:cubicBezTo>
                <a:lnTo>
                  <a:pt x="59967" y="1919124"/>
                </a:lnTo>
                <a:close/>
              </a:path>
            </a:pathLst>
          </a:custGeom>
          <a:solidFill>
            <a:schemeClr val="accent5"/>
          </a:solidFill>
          <a:ln w="202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: Фигура 4">
            <a:extLst>
              <a:ext uri="{FF2B5EF4-FFF2-40B4-BE49-F238E27FC236}">
                <a16:creationId xmlns:a16="http://schemas.microsoft.com/office/drawing/2014/main" id="{71E3A63B-01EF-B3B1-F861-1BBC4411F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243539" y="-1"/>
            <a:ext cx="1948461" cy="1453974"/>
          </a:xfrm>
          <a:custGeom>
            <a:avLst/>
            <a:gdLst>
              <a:gd name="connsiteX0" fmla="*/ 0 w 1948461"/>
              <a:gd name="connsiteY0" fmla="*/ 0 h 1453974"/>
              <a:gd name="connsiteX1" fmla="*/ 32434 w 1948461"/>
              <a:gd name="connsiteY1" fmla="*/ 41394 h 1453974"/>
              <a:gd name="connsiteX2" fmla="*/ 611626 w 1948461"/>
              <a:gd name="connsiteY2" fmla="*/ 508597 h 1453974"/>
              <a:gd name="connsiteX3" fmla="*/ 1902163 w 1948461"/>
              <a:gd name="connsiteY3" fmla="*/ 1370646 h 1453974"/>
              <a:gd name="connsiteX4" fmla="*/ 1948461 w 1948461"/>
              <a:gd name="connsiteY4" fmla="*/ 1453974 h 1453974"/>
              <a:gd name="connsiteX5" fmla="*/ 0 w 1948461"/>
              <a:gd name="connsiteY5" fmla="*/ 1453974 h 145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8461" h="1453974">
                <a:moveTo>
                  <a:pt x="0" y="0"/>
                </a:moveTo>
                <a:lnTo>
                  <a:pt x="32434" y="41394"/>
                </a:lnTo>
                <a:cubicBezTo>
                  <a:pt x="190803" y="222210"/>
                  <a:pt x="377048" y="387079"/>
                  <a:pt x="611626" y="508597"/>
                </a:cubicBezTo>
                <a:cubicBezTo>
                  <a:pt x="1000743" y="710195"/>
                  <a:pt x="1598725" y="895624"/>
                  <a:pt x="1902163" y="1370646"/>
                </a:cubicBezTo>
                <a:lnTo>
                  <a:pt x="1948461" y="1453974"/>
                </a:lnTo>
                <a:lnTo>
                  <a:pt x="0" y="1453974"/>
                </a:lnTo>
                <a:close/>
              </a:path>
            </a:pathLst>
          </a:custGeom>
          <a:solidFill>
            <a:schemeClr val="accent1"/>
          </a:solidFill>
          <a:ln w="150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5" name="Полилиния: Фигура 5">
            <a:extLst>
              <a:ext uri="{FF2B5EF4-FFF2-40B4-BE49-F238E27FC236}">
                <a16:creationId xmlns:a16="http://schemas.microsoft.com/office/drawing/2014/main" id="{D93AB7B1-DA47-81AC-9BD3-0767E499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7248231" y="5855618"/>
            <a:ext cx="4943770" cy="1002382"/>
          </a:xfrm>
          <a:custGeom>
            <a:avLst/>
            <a:gdLst>
              <a:gd name="connsiteX0" fmla="*/ 0 w 4943770"/>
              <a:gd name="connsiteY0" fmla="*/ 0 h 1002382"/>
              <a:gd name="connsiteX1" fmla="*/ 4943770 w 4943770"/>
              <a:gd name="connsiteY1" fmla="*/ 0 h 1002382"/>
              <a:gd name="connsiteX2" fmla="*/ 4906928 w 4943770"/>
              <a:gd name="connsiteY2" fmla="*/ 44581 h 1002382"/>
              <a:gd name="connsiteX3" fmla="*/ 2525640 w 4943770"/>
              <a:gd name="connsiteY3" fmla="*/ 241508 h 1002382"/>
              <a:gd name="connsiteX4" fmla="*/ 1667268 w 4943770"/>
              <a:gd name="connsiteY4" fmla="*/ 163732 h 1002382"/>
              <a:gd name="connsiteX5" fmla="*/ 1317749 w 4943770"/>
              <a:gd name="connsiteY5" fmla="*/ 293864 h 1002382"/>
              <a:gd name="connsiteX6" fmla="*/ 75310 w 4943770"/>
              <a:gd name="connsiteY6" fmla="*/ 989292 h 1002382"/>
              <a:gd name="connsiteX7" fmla="*/ 0 w 4943770"/>
              <a:gd name="connsiteY7" fmla="*/ 1002382 h 10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3770" h="1002382">
                <a:moveTo>
                  <a:pt x="0" y="0"/>
                </a:moveTo>
                <a:lnTo>
                  <a:pt x="4943770" y="0"/>
                </a:lnTo>
                <a:lnTo>
                  <a:pt x="4906928" y="44581"/>
                </a:lnTo>
                <a:cubicBezTo>
                  <a:pt x="4311119" y="665259"/>
                  <a:pt x="3275391" y="550750"/>
                  <a:pt x="2525640" y="241508"/>
                </a:cubicBezTo>
                <a:cubicBezTo>
                  <a:pt x="2174456" y="97448"/>
                  <a:pt x="1956229" y="100710"/>
                  <a:pt x="1667268" y="163732"/>
                </a:cubicBezTo>
                <a:cubicBezTo>
                  <a:pt x="1546867" y="189990"/>
                  <a:pt x="1429272" y="233773"/>
                  <a:pt x="1317749" y="293864"/>
                </a:cubicBezTo>
                <a:cubicBezTo>
                  <a:pt x="1050964" y="428937"/>
                  <a:pt x="614633" y="864100"/>
                  <a:pt x="75310" y="989292"/>
                </a:cubicBezTo>
                <a:lnTo>
                  <a:pt x="0" y="1002382"/>
                </a:lnTo>
                <a:close/>
              </a:path>
            </a:pathLst>
          </a:custGeom>
          <a:solidFill>
            <a:schemeClr val="accent6"/>
          </a:solidFill>
          <a:ln w="348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8762" y="914400"/>
            <a:ext cx="5870448" cy="502920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>
              <a:lnSpc>
                <a:spcPct val="75000"/>
              </a:lnSpc>
              <a:defRPr lang="ru-RU" sz="5400" cap="all" spc="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DDF44C2-2412-E9A3-C652-50DB0A3633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3475" cy="6858000"/>
          </a:xfrm>
          <a:custGeom>
            <a:avLst/>
            <a:gdLst>
              <a:gd name="connsiteX0" fmla="*/ 1911118 w 4943475"/>
              <a:gd name="connsiteY0" fmla="*/ 0 h 6858000"/>
              <a:gd name="connsiteX1" fmla="*/ 4943475 w 4943475"/>
              <a:gd name="connsiteY1" fmla="*/ 0 h 6858000"/>
              <a:gd name="connsiteX2" fmla="*/ 4943475 w 4943475"/>
              <a:gd name="connsiteY2" fmla="*/ 6858000 h 6858000"/>
              <a:gd name="connsiteX3" fmla="*/ 1316945 w 4943475"/>
              <a:gd name="connsiteY3" fmla="*/ 6858000 h 6858000"/>
              <a:gd name="connsiteX4" fmla="*/ 1300831 w 4943475"/>
              <a:gd name="connsiteY4" fmla="*/ 6813975 h 6858000"/>
              <a:gd name="connsiteX5" fmla="*/ 11509 w 4943475"/>
              <a:gd name="connsiteY5" fmla="*/ 5644999 h 6858000"/>
              <a:gd name="connsiteX6" fmla="*/ 0 w 4943475"/>
              <a:gd name="connsiteY6" fmla="*/ 5642040 h 6858000"/>
              <a:gd name="connsiteX7" fmla="*/ 0 w 4943475"/>
              <a:gd name="connsiteY7" fmla="*/ 960342 h 6858000"/>
              <a:gd name="connsiteX8" fmla="*/ 102594 w 4943475"/>
              <a:gd name="connsiteY8" fmla="*/ 989005 h 6858000"/>
              <a:gd name="connsiteX9" fmla="*/ 693872 w 4943475"/>
              <a:gd name="connsiteY9" fmla="*/ 972388 h 6858000"/>
              <a:gd name="connsiteX10" fmla="*/ 1819086 w 4943475"/>
              <a:gd name="connsiteY10" fmla="*/ 1573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43475" h="6858000">
                <a:moveTo>
                  <a:pt x="1911118" y="0"/>
                </a:moveTo>
                <a:lnTo>
                  <a:pt x="4943475" y="0"/>
                </a:lnTo>
                <a:lnTo>
                  <a:pt x="4943475" y="6858000"/>
                </a:lnTo>
                <a:lnTo>
                  <a:pt x="1316945" y="6858000"/>
                </a:lnTo>
                <a:lnTo>
                  <a:pt x="1300831" y="6813975"/>
                </a:lnTo>
                <a:cubicBezTo>
                  <a:pt x="1065596" y="6257818"/>
                  <a:pt x="593762" y="5826099"/>
                  <a:pt x="11509" y="5644999"/>
                </a:cubicBezTo>
                <a:lnTo>
                  <a:pt x="0" y="5642040"/>
                </a:lnTo>
                <a:lnTo>
                  <a:pt x="0" y="960342"/>
                </a:lnTo>
                <a:lnTo>
                  <a:pt x="102594" y="989005"/>
                </a:lnTo>
                <a:cubicBezTo>
                  <a:pt x="295939" y="1032615"/>
                  <a:pt x="499008" y="1027216"/>
                  <a:pt x="693872" y="972388"/>
                </a:cubicBezTo>
                <a:cubicBezTo>
                  <a:pt x="1136296" y="858399"/>
                  <a:pt x="1554913" y="550056"/>
                  <a:pt x="1819086" y="157393"/>
                </a:cubicBezTo>
                <a:close/>
              </a:path>
            </a:pathLst>
          </a:custGeom>
        </p:spPr>
        <p:txBody>
          <a:bodyPr wrap="square" tIns="100584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142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толбца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: Фигура 22">
            <a:extLst>
              <a:ext uri="{FF2B5EF4-FFF2-40B4-BE49-F238E27FC236}">
                <a16:creationId xmlns:a16="http://schemas.microsoft.com/office/drawing/2014/main" id="{0FA877A3-B2AE-5C65-DE20-D16387871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6392" y="4720062"/>
            <a:ext cx="3285608" cy="2137938"/>
          </a:xfrm>
          <a:custGeom>
            <a:avLst/>
            <a:gdLst>
              <a:gd name="connsiteX0" fmla="*/ 3285608 w 3285608"/>
              <a:gd name="connsiteY0" fmla="*/ 0 h 2137938"/>
              <a:gd name="connsiteX1" fmla="*/ 3285608 w 3285608"/>
              <a:gd name="connsiteY1" fmla="*/ 2137938 h 2137938"/>
              <a:gd name="connsiteX2" fmla="*/ 0 w 3285608"/>
              <a:gd name="connsiteY2" fmla="*/ 2137938 h 2137938"/>
              <a:gd name="connsiteX3" fmla="*/ 53213 w 3285608"/>
              <a:gd name="connsiteY3" fmla="*/ 2070398 h 2137938"/>
              <a:gd name="connsiteX4" fmla="*/ 1464698 w 3285608"/>
              <a:gd name="connsiteY4" fmla="*/ 1425184 h 2137938"/>
              <a:gd name="connsiteX5" fmla="*/ 3278751 w 3285608"/>
              <a:gd name="connsiteY5" fmla="*/ 2109 h 213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5608" h="2137938">
                <a:moveTo>
                  <a:pt x="3285608" y="0"/>
                </a:moveTo>
                <a:lnTo>
                  <a:pt x="3285608" y="2137938"/>
                </a:lnTo>
                <a:lnTo>
                  <a:pt x="0" y="2137938"/>
                </a:lnTo>
                <a:lnTo>
                  <a:pt x="53213" y="2070398"/>
                </a:lnTo>
                <a:cubicBezTo>
                  <a:pt x="428518" y="1649846"/>
                  <a:pt x="1048414" y="1562150"/>
                  <a:pt x="1464698" y="1425184"/>
                </a:cubicBezTo>
                <a:cubicBezTo>
                  <a:pt x="2343037" y="1136242"/>
                  <a:pt x="2721555" y="228637"/>
                  <a:pt x="3278751" y="2109"/>
                </a:cubicBezTo>
                <a:close/>
              </a:path>
            </a:pathLst>
          </a:custGeom>
          <a:solidFill>
            <a:schemeClr val="accent6"/>
          </a:solidFill>
          <a:ln w="21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3472" y="2377871"/>
            <a:ext cx="6814371" cy="4359402"/>
          </a:xfrm>
        </p:spPr>
        <p:txBody>
          <a:bodyPr rtlCol="0">
            <a:normAutofit/>
          </a:bodyPr>
          <a:lstStyle>
            <a:lvl1pPr marL="512064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2000"/>
            </a:lvl1pPr>
            <a:lvl2pPr marL="8001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800"/>
            </a:lvl2pPr>
            <a:lvl3pPr marL="12573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600"/>
            </a:lvl3pPr>
            <a:lvl4pPr marL="17145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400"/>
            </a:lvl4pPr>
            <a:lvl5pPr marL="21717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Объект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954195" y="2377871"/>
            <a:ext cx="3840407" cy="43594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0614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690D34EE-F9DA-E443-4A73-7A028CD1DC77}"/>
              </a:ext>
            </a:extLst>
          </p:cNvPr>
          <p:cNvSpPr/>
          <p:nvPr userDrawn="1"/>
        </p:nvSpPr>
        <p:spPr>
          <a:xfrm>
            <a:off x="6576005" y="6244034"/>
            <a:ext cx="5128931" cy="613967"/>
          </a:xfrm>
          <a:custGeom>
            <a:avLst/>
            <a:gdLst>
              <a:gd name="connsiteX0" fmla="*/ 4291965 w 5128931"/>
              <a:gd name="connsiteY0" fmla="*/ 60 h 613967"/>
              <a:gd name="connsiteX1" fmla="*/ 4666198 w 5128931"/>
              <a:gd name="connsiteY1" fmla="*/ 89254 h 613967"/>
              <a:gd name="connsiteX2" fmla="*/ 5101197 w 5128931"/>
              <a:gd name="connsiteY2" fmla="*/ 537690 h 613967"/>
              <a:gd name="connsiteX3" fmla="*/ 5128931 w 5128931"/>
              <a:gd name="connsiteY3" fmla="*/ 613967 h 613967"/>
              <a:gd name="connsiteX4" fmla="*/ 0 w 5128931"/>
              <a:gd name="connsiteY4" fmla="*/ 613967 h 613967"/>
              <a:gd name="connsiteX5" fmla="*/ 15614 w 5128931"/>
              <a:gd name="connsiteY5" fmla="*/ 593375 h 613967"/>
              <a:gd name="connsiteX6" fmla="*/ 81739 w 5128931"/>
              <a:gd name="connsiteY6" fmla="*/ 517786 h 613967"/>
              <a:gd name="connsiteX7" fmla="*/ 2139708 w 5128931"/>
              <a:gd name="connsiteY7" fmla="*/ 331996 h 613967"/>
              <a:gd name="connsiteX8" fmla="*/ 4291965 w 5128931"/>
              <a:gd name="connsiteY8" fmla="*/ 60 h 61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8931" h="613967">
                <a:moveTo>
                  <a:pt x="4291965" y="60"/>
                </a:moveTo>
                <a:cubicBezTo>
                  <a:pt x="4425259" y="-1390"/>
                  <a:pt x="4550210" y="23536"/>
                  <a:pt x="4666198" y="89254"/>
                </a:cubicBezTo>
                <a:cubicBezTo>
                  <a:pt x="4891999" y="217207"/>
                  <a:pt x="5029133" y="370815"/>
                  <a:pt x="5101197" y="537690"/>
                </a:cubicBezTo>
                <a:lnTo>
                  <a:pt x="5128931" y="613967"/>
                </a:lnTo>
                <a:lnTo>
                  <a:pt x="0" y="613967"/>
                </a:lnTo>
                <a:lnTo>
                  <a:pt x="15614" y="593375"/>
                </a:lnTo>
                <a:cubicBezTo>
                  <a:pt x="37505" y="566465"/>
                  <a:pt x="59606" y="541212"/>
                  <a:pt x="81739" y="517786"/>
                </a:cubicBezTo>
                <a:cubicBezTo>
                  <a:pt x="726324" y="-164414"/>
                  <a:pt x="1567784" y="212292"/>
                  <a:pt x="2139708" y="331996"/>
                </a:cubicBezTo>
                <a:cubicBezTo>
                  <a:pt x="2980088" y="507931"/>
                  <a:pt x="3714356" y="6344"/>
                  <a:pt x="4291965" y="60"/>
                </a:cubicBezTo>
                <a:close/>
              </a:path>
            </a:pathLst>
          </a:custGeom>
          <a:solidFill>
            <a:schemeClr val="accent1"/>
          </a:solidFill>
          <a:ln w="2373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DBA1AC28-AEBA-F273-D81B-DCB3F7595C06}"/>
              </a:ext>
            </a:extLst>
          </p:cNvPr>
          <p:cNvSpPr/>
          <p:nvPr userDrawn="1"/>
        </p:nvSpPr>
        <p:spPr>
          <a:xfrm>
            <a:off x="11450906" y="3547173"/>
            <a:ext cx="741094" cy="3164819"/>
          </a:xfrm>
          <a:custGeom>
            <a:avLst/>
            <a:gdLst>
              <a:gd name="connsiteX0" fmla="*/ 741094 w 741094"/>
              <a:gd name="connsiteY0" fmla="*/ 0 h 3164819"/>
              <a:gd name="connsiteX1" fmla="*/ 741094 w 741094"/>
              <a:gd name="connsiteY1" fmla="*/ 3164819 h 3164819"/>
              <a:gd name="connsiteX2" fmla="*/ 696311 w 741094"/>
              <a:gd name="connsiteY2" fmla="*/ 3128887 h 3164819"/>
              <a:gd name="connsiteX3" fmla="*/ 66029 w 741094"/>
              <a:gd name="connsiteY3" fmla="*/ 2098526 h 3164819"/>
              <a:gd name="connsiteX4" fmla="*/ 659081 w 741094"/>
              <a:gd name="connsiteY4" fmla="*/ 69283 h 316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094" h="3164819">
                <a:moveTo>
                  <a:pt x="741094" y="0"/>
                </a:moveTo>
                <a:lnTo>
                  <a:pt x="741094" y="3164819"/>
                </a:lnTo>
                <a:lnTo>
                  <a:pt x="696311" y="3128887"/>
                </a:lnTo>
                <a:cubicBezTo>
                  <a:pt x="398216" y="2865259"/>
                  <a:pt x="172941" y="2512853"/>
                  <a:pt x="66029" y="2098526"/>
                </a:cubicBezTo>
                <a:cubicBezTo>
                  <a:pt x="-129976" y="1338929"/>
                  <a:pt x="122879" y="568970"/>
                  <a:pt x="659081" y="692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11" name="Арка из кубиков 10">
            <a:extLst>
              <a:ext uri="{FF2B5EF4-FFF2-40B4-BE49-F238E27FC236}">
                <a16:creationId xmlns:a16="http://schemas.microsoft.com/office/drawing/2014/main" id="{BEF5AD5C-8D5B-14F6-F688-592B02282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43CA5-4CA0-41D9-7ED0-D8D9D96A1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3657600"/>
          </a:xfrm>
        </p:spPr>
        <p:txBody>
          <a:bodyPr rtlCol="0" anchor="b">
            <a:noAutofit/>
          </a:bodyPr>
          <a:lstStyle>
            <a:lvl1pPr algn="ctr">
              <a:lnSpc>
                <a:spcPct val="75000"/>
              </a:lnSpc>
              <a:defRPr lang="ru-RU" sz="5400" cap="all" spc="6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FFB058F7-2BE2-A189-1B03-F472C55108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30363" y="5006113"/>
            <a:ext cx="8931275" cy="1720850"/>
          </a:xfrm>
        </p:spPr>
        <p:txBody>
          <a:bodyPr rtlCol="0"/>
          <a:lstStyle>
            <a:lvl1pPr marL="0" indent="0" algn="ctr">
              <a:spcBef>
                <a:spcPts val="0"/>
              </a:spcBef>
              <a:buNone/>
              <a:defRPr lang="ru-RU"/>
            </a:lvl1pPr>
            <a:lvl2pPr marL="457200" indent="0" algn="ctr">
              <a:spcBef>
                <a:spcPts val="0"/>
              </a:spcBef>
              <a:buNone/>
              <a:defRPr lang="ru-RU"/>
            </a:lvl2pPr>
            <a:lvl3pPr marL="914400" indent="0" algn="ctr">
              <a:spcBef>
                <a:spcPts val="0"/>
              </a:spcBef>
              <a:buNone/>
              <a:defRPr lang="ru-RU"/>
            </a:lvl3pPr>
            <a:lvl4pPr marL="1371600" indent="0" algn="ctr">
              <a:spcBef>
                <a:spcPts val="0"/>
              </a:spcBef>
              <a:buNone/>
              <a:defRPr lang="ru-RU"/>
            </a:lvl4pPr>
            <a:lvl5pPr marL="1828800" indent="0" algn="ctr">
              <a:spcBef>
                <a:spcPts val="0"/>
              </a:spcBef>
              <a:buNone/>
              <a:defRPr lang="ru-RU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74DA6858-F008-49D8-3E6E-18FE12891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1920" b="49138"/>
          <a:stretch>
            <a:fillRect/>
          </a:stretch>
        </p:blipFill>
        <p:spPr>
          <a:xfrm rot="10800000" flipH="1" flipV="1">
            <a:off x="-9638" y="3945640"/>
            <a:ext cx="2853725" cy="2938093"/>
          </a:xfrm>
          <a:custGeom>
            <a:avLst/>
            <a:gdLst>
              <a:gd name="connsiteX0" fmla="*/ 0 w 2853725"/>
              <a:gd name="connsiteY0" fmla="*/ 0 h 2938093"/>
              <a:gd name="connsiteX1" fmla="*/ 2853725 w 2853725"/>
              <a:gd name="connsiteY1" fmla="*/ 0 h 2938093"/>
              <a:gd name="connsiteX2" fmla="*/ 2853725 w 2853725"/>
              <a:gd name="connsiteY2" fmla="*/ 2938093 h 2938093"/>
              <a:gd name="connsiteX3" fmla="*/ 0 w 2853725"/>
              <a:gd name="connsiteY3" fmla="*/ 2938093 h 293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3725" h="2938093">
                <a:moveTo>
                  <a:pt x="0" y="0"/>
                </a:moveTo>
                <a:lnTo>
                  <a:pt x="2853725" y="0"/>
                </a:lnTo>
                <a:lnTo>
                  <a:pt x="2853725" y="2938093"/>
                </a:lnTo>
                <a:lnTo>
                  <a:pt x="0" y="2938093"/>
                </a:lnTo>
                <a:close/>
              </a:path>
            </a:pathLst>
          </a:custGeom>
        </p:spPr>
      </p:pic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D697063-5A37-7E43-799C-8864FD42BAAC}"/>
              </a:ext>
            </a:extLst>
          </p:cNvPr>
          <p:cNvSpPr/>
          <p:nvPr userDrawn="1"/>
        </p:nvSpPr>
        <p:spPr>
          <a:xfrm>
            <a:off x="9063204" y="0"/>
            <a:ext cx="3128797" cy="2679752"/>
          </a:xfrm>
          <a:custGeom>
            <a:avLst/>
            <a:gdLst>
              <a:gd name="connsiteX0" fmla="*/ 3128797 w 3128797"/>
              <a:gd name="connsiteY0" fmla="*/ 879358 h 2679752"/>
              <a:gd name="connsiteX1" fmla="*/ 3128797 w 3128797"/>
              <a:gd name="connsiteY1" fmla="*/ 2679752 h 2679752"/>
              <a:gd name="connsiteX2" fmla="*/ 3059267 w 3128797"/>
              <a:gd name="connsiteY2" fmla="*/ 2608151 h 2679752"/>
              <a:gd name="connsiteX3" fmla="*/ 2764395 w 3128797"/>
              <a:gd name="connsiteY3" fmla="*/ 1724021 h 2679752"/>
              <a:gd name="connsiteX4" fmla="*/ 3093998 w 3128797"/>
              <a:gd name="connsiteY4" fmla="*/ 985035 h 2679752"/>
              <a:gd name="connsiteX5" fmla="*/ 0 w 3128797"/>
              <a:gd name="connsiteY5" fmla="*/ 0 h 2679752"/>
              <a:gd name="connsiteX6" fmla="*/ 3128797 w 3128797"/>
              <a:gd name="connsiteY6" fmla="*/ 0 h 2679752"/>
              <a:gd name="connsiteX7" fmla="*/ 3128797 w 3128797"/>
              <a:gd name="connsiteY7" fmla="*/ 550788 h 2679752"/>
              <a:gd name="connsiteX8" fmla="*/ 3123603 w 3128797"/>
              <a:gd name="connsiteY8" fmla="*/ 534564 h 2679752"/>
              <a:gd name="connsiteX9" fmla="*/ 1737201 w 3128797"/>
              <a:gd name="connsiteY9" fmla="*/ 374784 h 2679752"/>
              <a:gd name="connsiteX10" fmla="*/ 534991 w 3128797"/>
              <a:gd name="connsiteY10" fmla="*/ 378865 h 2679752"/>
              <a:gd name="connsiteX11" fmla="*/ 147047 w 3128797"/>
              <a:gd name="connsiteY11" fmla="*/ 143968 h 267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28797" h="2679752">
                <a:moveTo>
                  <a:pt x="3128797" y="879358"/>
                </a:moveTo>
                <a:lnTo>
                  <a:pt x="3128797" y="2679752"/>
                </a:lnTo>
                <a:lnTo>
                  <a:pt x="3059267" y="2608151"/>
                </a:lnTo>
                <a:cubicBezTo>
                  <a:pt x="2845801" y="2364562"/>
                  <a:pt x="2737482" y="2047511"/>
                  <a:pt x="2764395" y="1724021"/>
                </a:cubicBezTo>
                <a:cubicBezTo>
                  <a:pt x="2789869" y="1485736"/>
                  <a:pt x="2988975" y="1235917"/>
                  <a:pt x="3093998" y="985035"/>
                </a:cubicBezTo>
                <a:close/>
                <a:moveTo>
                  <a:pt x="0" y="0"/>
                </a:moveTo>
                <a:lnTo>
                  <a:pt x="3128797" y="0"/>
                </a:lnTo>
                <a:lnTo>
                  <a:pt x="3128797" y="550788"/>
                </a:lnTo>
                <a:lnTo>
                  <a:pt x="3123603" y="534564"/>
                </a:lnTo>
                <a:cubicBezTo>
                  <a:pt x="2933666" y="80785"/>
                  <a:pt x="2078477" y="268334"/>
                  <a:pt x="1737201" y="374784"/>
                </a:cubicBezTo>
                <a:cubicBezTo>
                  <a:pt x="1414305" y="472235"/>
                  <a:pt x="872573" y="510694"/>
                  <a:pt x="534991" y="378865"/>
                </a:cubicBezTo>
                <a:cubicBezTo>
                  <a:pt x="393838" y="323373"/>
                  <a:pt x="264165" y="243263"/>
                  <a:pt x="147047" y="143968"/>
                </a:cubicBezTo>
                <a:close/>
              </a:path>
            </a:pathLst>
          </a:custGeom>
          <a:solidFill>
            <a:schemeClr val="accent3"/>
          </a:solidFill>
          <a:ln w="402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A8CB1A0F-CA1C-711E-F4D9-F402746EC55D}"/>
              </a:ext>
            </a:extLst>
          </p:cNvPr>
          <p:cNvSpPr/>
          <p:nvPr userDrawn="1"/>
        </p:nvSpPr>
        <p:spPr>
          <a:xfrm>
            <a:off x="-9637" y="1"/>
            <a:ext cx="2617625" cy="3478627"/>
          </a:xfrm>
          <a:custGeom>
            <a:avLst/>
            <a:gdLst>
              <a:gd name="connsiteX0" fmla="*/ 0 w 2617625"/>
              <a:gd name="connsiteY0" fmla="*/ 0 h 3478627"/>
              <a:gd name="connsiteX1" fmla="*/ 2617625 w 2617625"/>
              <a:gd name="connsiteY1" fmla="*/ 0 h 3478627"/>
              <a:gd name="connsiteX2" fmla="*/ 2553291 w 2617625"/>
              <a:gd name="connsiteY2" fmla="*/ 101454 h 3478627"/>
              <a:gd name="connsiteX3" fmla="*/ 1240549 w 2617625"/>
              <a:gd name="connsiteY3" fmla="*/ 958722 h 3478627"/>
              <a:gd name="connsiteX4" fmla="*/ 955351 w 2617625"/>
              <a:gd name="connsiteY4" fmla="*/ 1199055 h 3478627"/>
              <a:gd name="connsiteX5" fmla="*/ 600934 w 2617625"/>
              <a:gd name="connsiteY5" fmla="*/ 1984701 h 3478627"/>
              <a:gd name="connsiteX6" fmla="*/ 38433 w 2617625"/>
              <a:gd name="connsiteY6" fmla="*/ 3435524 h 3478627"/>
              <a:gd name="connsiteX7" fmla="*/ 0 w 2617625"/>
              <a:gd name="connsiteY7" fmla="*/ 3478627 h 347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7625" h="3478627">
                <a:moveTo>
                  <a:pt x="0" y="0"/>
                </a:moveTo>
                <a:lnTo>
                  <a:pt x="2617625" y="0"/>
                </a:lnTo>
                <a:lnTo>
                  <a:pt x="2553291" y="101454"/>
                </a:lnTo>
                <a:cubicBezTo>
                  <a:pt x="2193600" y="596780"/>
                  <a:pt x="1511980" y="777778"/>
                  <a:pt x="1240549" y="958722"/>
                </a:cubicBezTo>
                <a:cubicBezTo>
                  <a:pt x="1133381" y="1026274"/>
                  <a:pt x="1037426" y="1107134"/>
                  <a:pt x="955351" y="1199055"/>
                </a:cubicBezTo>
                <a:cubicBezTo>
                  <a:pt x="758369" y="1419663"/>
                  <a:pt x="648207" y="1608072"/>
                  <a:pt x="600934" y="1984701"/>
                </a:cubicBezTo>
                <a:cubicBezTo>
                  <a:pt x="539729" y="2480023"/>
                  <a:pt x="361052" y="3033377"/>
                  <a:pt x="38433" y="3435524"/>
                </a:cubicBezTo>
                <a:lnTo>
                  <a:pt x="0" y="3478627"/>
                </a:lnTo>
                <a:close/>
              </a:path>
            </a:pathLst>
          </a:custGeom>
          <a:solidFill>
            <a:schemeClr val="accent5"/>
          </a:solidFill>
          <a:ln w="251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17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Арка из кубиков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322" y="536376"/>
            <a:ext cx="4987598" cy="2133085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lang="ru-RU" sz="3200" spc="3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lang="ru-RU" sz="1200" spc="3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lang="ru-RU" sz="12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559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183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4302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 dirty="0"/>
              <a:t>Щелкните, чтобы добавить содержимое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159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05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05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36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70" r:id="rId14"/>
    <p:sldLayoutId id="2147483669" r:id="rId15"/>
    <p:sldLayoutId id="2147483685" r:id="rId16"/>
    <p:sldLayoutId id="214748368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sspass.ru/moskva-detya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&#1075;&#1086;&#1088;&#1086;&#1076;&#1086;&#1090;&#1082;&#1088;&#1099;&#1090;&#1080;&#1081;.&#1088;&#1092;/" TargetMode="External"/><Relationship Id="rId4" Type="http://schemas.openxmlformats.org/officeDocument/2006/relationships/hyperlink" Target="https://kanikuli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id.net/tourism/al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&#1085;&#1072;&#1091;&#1082;&#1072;.&#1088;&#1092;/initiatives/nauchno-populyarnyy-turizm/?tab=initiatives-audienc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lub223136512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612DB-62CB-A384-9219-BA28D4BC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324" y="1463040"/>
            <a:ext cx="9840477" cy="4471416"/>
          </a:xfrm>
          <a:ln>
            <a:solidFill>
              <a:schemeClr val="tx1"/>
            </a:solidFill>
          </a:ln>
        </p:spPr>
        <p:txBody>
          <a:bodyPr rtlCol="0"/>
          <a:lstStyle>
            <a:defPPr>
              <a:defRPr lang="ru-RU"/>
            </a:defPPr>
          </a:lstStyle>
          <a:p>
            <a:r>
              <a:rPr lang="ru-RU" sz="2700" b="1" dirty="0">
                <a:solidFill>
                  <a:srgbClr val="FFFFFF"/>
                </a:solidFill>
                <a:latin typeface="Calibri Light"/>
                <a:cs typeface="Calibri Light"/>
              </a:rPr>
              <a:t>SBS</a:t>
            </a:r>
            <a:r>
              <a:rPr lang="ru-RU" sz="3200" b="1" dirty="0">
                <a:solidFill>
                  <a:srgbClr val="FFFFFF"/>
                </a:solidFill>
                <a:latin typeface="Calibri Light"/>
                <a:cs typeface="Calibri Light"/>
              </a:rPr>
              <a:t>-24 </a:t>
            </a:r>
            <a:r>
              <a:rPr lang="en-US" sz="3200" b="1" dirty="0">
                <a:solidFill>
                  <a:srgbClr val="FFFFFF"/>
                </a:solidFill>
                <a:latin typeface="Calibri Light"/>
                <a:cs typeface="Calibri Light"/>
              </a:rPr>
              <a:t>a17 </a:t>
            </a:r>
            <a:r>
              <a:rPr lang="ru-RU" sz="2700" b="1" dirty="0">
                <a:solidFill>
                  <a:srgbClr val="FFFFFF"/>
                </a:solidFill>
                <a:latin typeface="Calibri Light"/>
                <a:cs typeface="Calibri Light"/>
              </a:rPr>
              <a:t>Фабрика детского научно-популярного туризма: доступ к знаниям, опыту и технологиям</a:t>
            </a:r>
            <a:br>
              <a:rPr lang="ru-RU" sz="2700" b="1" dirty="0">
                <a:solidFill>
                  <a:srgbClr val="FFFFFF"/>
                </a:solidFill>
                <a:latin typeface="Calibri Light"/>
                <a:cs typeface="Calibri Light"/>
              </a:rPr>
            </a:br>
            <a:br>
              <a:rPr lang="ru-RU" sz="2700" b="1" dirty="0">
                <a:latin typeface="Calibri Light"/>
                <a:cs typeface="Calibri Light"/>
              </a:rPr>
            </a:br>
            <a:r>
              <a:rPr lang="ru-RU" sz="2700" b="1" dirty="0">
                <a:solidFill>
                  <a:srgbClr val="FFFFFF"/>
                </a:solidFill>
                <a:latin typeface="Calibri Light"/>
                <a:cs typeface="Calibri Light"/>
              </a:rPr>
              <a:t> </a:t>
            </a:r>
            <a:br>
              <a:rPr lang="ru-RU" sz="2700" b="1" dirty="0">
                <a:solidFill>
                  <a:srgbClr val="FFFFFF"/>
                </a:solidFill>
                <a:latin typeface="Calibri Light"/>
                <a:cs typeface="Calibri Light"/>
              </a:rPr>
            </a:br>
            <a:endParaRPr lang="en-US" sz="3200" b="1">
              <a:solidFill>
                <a:srgbClr val="FFFFFF"/>
              </a:solidFill>
              <a:latin typeface="Calibri Light"/>
              <a:cs typeface="Calibri Light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2F2BCDC-5E23-B8AA-32EB-D04CBDB3C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56" y="146845"/>
            <a:ext cx="1380067" cy="928159"/>
          </a:xfrm>
          <a:prstGeom prst="rect">
            <a:avLst/>
          </a:prstGeom>
        </p:spPr>
      </p:pic>
      <p:pic>
        <p:nvPicPr>
          <p:cNvPr id="6" name="Рисунок 15" descr="Изображение выглядит как эмблема, символ, логотип, круг&#10;&#10;Автоматически созданное описание">
            <a:extLst>
              <a:ext uri="{FF2B5EF4-FFF2-40B4-BE49-F238E27FC236}">
                <a16:creationId xmlns:a16="http://schemas.microsoft.com/office/drawing/2014/main" id="{9EED3115-F928-35E2-CD1F-1FF6E7198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141" y="141444"/>
            <a:ext cx="1002576" cy="93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4FEDDE05-8CF7-7734-2131-97301122D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6104" y="-31630"/>
            <a:ext cx="1380067" cy="1105833"/>
          </a:xfrm>
          <a:prstGeom prst="rect">
            <a:avLst/>
          </a:prstGeom>
        </p:spPr>
      </p:pic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DBCCB65F-0C81-6626-9590-94D8BF5C84C6}"/>
              </a:ext>
            </a:extLst>
          </p:cNvPr>
          <p:cNvSpPr txBox="1">
            <a:spLocks/>
          </p:cNvSpPr>
          <p:nvPr/>
        </p:nvSpPr>
        <p:spPr>
          <a:xfrm>
            <a:off x="7355787" y="3962400"/>
            <a:ext cx="3584813" cy="12612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3200" b="1" dirty="0">
                <a:solidFill>
                  <a:srgbClr val="FF0000"/>
                </a:solidFill>
                <a:latin typeface="Calibri Light"/>
                <a:cs typeface="Calibri Light"/>
              </a:rPr>
              <a:t>Питч-сессия</a:t>
            </a:r>
            <a:br>
              <a:rPr lang="ru-RU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3200" b="1" dirty="0">
                <a:solidFill>
                  <a:srgbClr val="FF0000"/>
                </a:solidFill>
                <a:latin typeface="Calibri Light"/>
                <a:cs typeface="Calibri Light"/>
              </a:rPr>
              <a:t>1 ноября</a:t>
            </a:r>
            <a:endParaRPr lang="ru-RU" sz="2400" b="1" dirty="0">
              <a:solidFill>
                <a:srgbClr val="FF0000"/>
              </a:solidFill>
              <a:latin typeface="Calibri Light"/>
              <a:cs typeface="Calibri Light"/>
            </a:endParaRPr>
          </a:p>
        </p:txBody>
      </p:sp>
      <p:pic>
        <p:nvPicPr>
          <p:cNvPr id="12" name="Рисунок 11" descr="Изображение выглядит как небо, на открытом воздухе, картина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9F561498-E587-065F-9CFD-159F10736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615" y="3576113"/>
            <a:ext cx="3402765" cy="327751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Цвет электрик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5C305D64-3C56-6EB0-FCF3-30C5EA6197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3775" y="5531644"/>
            <a:ext cx="4600574" cy="105727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Шриф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E91A627-B468-F0E0-F51C-CD84B62B2A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7813" y="1712119"/>
            <a:ext cx="8965405" cy="161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51CB6EE-9F0F-F142-514E-0735570F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891" y="313848"/>
            <a:ext cx="9778365" cy="62332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b="1" dirty="0"/>
              <a:t>Наша команда</a:t>
            </a:r>
          </a:p>
        </p:txBody>
      </p:sp>
      <p:pic>
        <p:nvPicPr>
          <p:cNvPr id="10" name="Рисунок 9" descr="Изображение выглядит как Человеческое лицо, одежда, женщина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87DD18CE-AE76-9767-A883-A8836610A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1133475"/>
            <a:ext cx="6998492" cy="525779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ческое лицо, одежда, улыб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719C532-B9D6-F2B9-4337-6B19DC05E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962" y="945356"/>
            <a:ext cx="4160043" cy="271700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Шрифт, Граф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8AC2B57-6D7A-1CD0-E108-9D3F52D1F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261" y="6393656"/>
            <a:ext cx="7419976" cy="464344"/>
          </a:xfrm>
          <a:prstGeom prst="rect">
            <a:avLst/>
          </a:prstGeom>
        </p:spPr>
      </p:pic>
      <p:pic>
        <p:nvPicPr>
          <p:cNvPr id="3" name="Рисунок 2" descr="Изображение выглядит как Мультфильм, иллюстрация, Аним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B32F8EF-7C7C-32C6-B5C1-41AB6F6A5A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0197" y="3874264"/>
            <a:ext cx="2061571" cy="230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8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C4EF451-55E7-0F63-38C4-6695709D0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3C52F232-E382-1875-253E-990D50C628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89479" y="1638866"/>
            <a:ext cx="11102521" cy="4364038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r>
              <a:rPr lang="ru-RU" sz="1900" dirty="0"/>
              <a:t>С каждым годом родители все больше задумываются о полезном времяпрепровождении и всестороннем развитии своих детей. Научно-популярный детский туризм способен внести значительный вклад в развитие любознательности, социальных навыков, креативного мышления, а также в пробуждение интереса к науке, технологиям и будущим профессиям. </a:t>
            </a:r>
            <a:endParaRPr lang="en-US" sz="1900" dirty="0"/>
          </a:p>
          <a:p>
            <a:r>
              <a:rPr lang="ru-RU" sz="1900" dirty="0"/>
              <a:t>На сегодняшний день в России уже запущены более 70 научно-популярных туров в 20 субъектах страны. Эти туры позволяют участникам увидеть реальные научные открытия, участвовать в мастер-классах и попробовать себя в роли ученых. Планируется дальнейшее расширение этих проектов и создание новых маршрутов.</a:t>
            </a:r>
          </a:p>
          <a:p>
            <a:r>
              <a:rPr lang="ru-RU" sz="1900" dirty="0"/>
              <a:t>В рамках Десятилетия науки и технологий (2022-2031 годы), объявленного Указом Президента Российской Федерации, особое внимание уделяется популяризации науки и технологий среди молодежи. Это десятилетие становится мощным катализатором для развития детского научно-популярного туризма.</a:t>
            </a:r>
          </a:p>
          <a:p>
            <a:endParaRPr lang="en-US" sz="1900" dirty="0"/>
          </a:p>
          <a:p>
            <a:endParaRPr lang="ru-RU" sz="1900" dirty="0"/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4408F16F-50B0-F4B8-1405-F6BAFDC8A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861740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0"/>
            <a:ext cx="7886700" cy="6858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CCDCDE-8EB0-3D83-1F39-CB53BAF05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проблема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2726092-ED3F-6860-C98A-3479C60F2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65C13AF-FE5A-2F78-5482-680D477ECA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1903" y="1592036"/>
            <a:ext cx="9573926" cy="4359402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marL="179999" indent="-179999">
              <a:lnSpc>
                <a:spcPct val="115000"/>
              </a:lnSpc>
              <a:buClr>
                <a:srgbClr val="7E36B4"/>
              </a:buClr>
              <a:buSzPts val="1200"/>
              <a:buFont typeface="Raleway Medium"/>
              <a:buChar char="●"/>
            </a:pPr>
            <a:r>
              <a:rPr lang="ru-RU" sz="1900" dirty="0"/>
              <a:t>Несмотря на то, что детский научно-популярный туризм активно развивается в России, </a:t>
            </a:r>
            <a:r>
              <a:rPr lang="ru-RU" sz="1900" b="1" dirty="0"/>
              <a:t>существующие цифровые платформы для бронирования туров в сфере детского туризма не затрагивают Ростовскую область.</a:t>
            </a:r>
          </a:p>
          <a:p>
            <a:pPr marL="179999" indent="-179999">
              <a:lnSpc>
                <a:spcPct val="115000"/>
              </a:lnSpc>
              <a:buClr>
                <a:srgbClr val="7E36B4"/>
              </a:buClr>
              <a:buSzPts val="1200"/>
              <a:buFont typeface="Raleway Medium"/>
              <a:buChar char="●"/>
            </a:pPr>
            <a:r>
              <a:rPr lang="ru-RU" sz="1900" b="1" dirty="0"/>
              <a:t>В </a:t>
            </a:r>
            <a:r>
              <a:rPr lang="ru-RU" sz="1900" b="1" dirty="0" err="1"/>
              <a:t>Ростове</a:t>
            </a:r>
            <a:r>
              <a:rPr lang="ru-RU" sz="1900" b="1" dirty="0"/>
              <a:t>-на-Дону отсутствует платформа с  систематизированной информацией о доступных проектах и турах в сфере детского научно-популярного туризма</a:t>
            </a:r>
            <a:r>
              <a:rPr lang="ru-RU" sz="1900" dirty="0"/>
              <a:t>, что ограничивает возможность участия в них заинтересованных семей, а также ограничивает возможность для организаторов таких туров выйти на более широкую аудиторию.</a:t>
            </a:r>
          </a:p>
          <a:p>
            <a:pPr marL="179999" lvl="0" indent="-179999">
              <a:lnSpc>
                <a:spcPct val="115000"/>
              </a:lnSpc>
              <a:buClr>
                <a:srgbClr val="7E36B4"/>
              </a:buClr>
              <a:buSzPts val="1200"/>
              <a:buFont typeface="Raleway Medium"/>
              <a:buChar char="●"/>
            </a:pPr>
            <a:r>
              <a:rPr lang="ru-RU" sz="1900" b="1" dirty="0"/>
              <a:t>Недостаточное продвижение и освещение детских научно-популярных программ и туров </a:t>
            </a:r>
            <a:r>
              <a:rPr lang="ru-RU" sz="1900" dirty="0"/>
              <a:t>создает значительный пробел в популяризации такого вида туризма и возбуждении интереса среди потенциальной аудитории</a:t>
            </a:r>
            <a:r>
              <a:rPr lang="ru-RU" sz="1200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u-RU" sz="1200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18251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2157F320-6293-3575-0899-A55087CAB3E5}"/>
              </a:ext>
            </a:extLst>
          </p:cNvPr>
          <p:cNvSpPr txBox="1">
            <a:spLocks/>
          </p:cNvSpPr>
          <p:nvPr/>
        </p:nvSpPr>
        <p:spPr>
          <a:xfrm>
            <a:off x="1282979" y="1692896"/>
            <a:ext cx="8731878" cy="4359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ym typeface="Raleway Medium"/>
              </a:rPr>
              <a:t>Создание единой</a:t>
            </a:r>
            <a:r>
              <a:rPr lang="ru-RU" b="1" dirty="0"/>
              <a:t> цифровой платформы – современной, удобной, информативной и адаптивной,</a:t>
            </a:r>
          </a:p>
          <a:p>
            <a:endParaRPr lang="ru-RU" sz="900" b="1" dirty="0"/>
          </a:p>
          <a:p>
            <a:r>
              <a:rPr lang="ru-RU" sz="1900" dirty="0"/>
              <a:t>которая объединит объекты научно-популярного туризма в </a:t>
            </a:r>
            <a:r>
              <a:rPr lang="ru-RU" sz="1900" dirty="0" err="1"/>
              <a:t>Ростове</a:t>
            </a:r>
            <a:r>
              <a:rPr lang="ru-RU" sz="1900" dirty="0"/>
              <a:t>-на-Дону позволит родителям с детьми и образовательным учреждениям в одном месте найти информацию обо всех объектах в области науки, образования и современных технологий, научных экскурсий и смен в лагерях, походов и путешествий, научных квестов, лабораторий с мастер-классами и др. познавательных мероприятиях для детей и легко, быстро и безопасно приобрести такой тур.</a:t>
            </a:r>
          </a:p>
          <a:p>
            <a:endParaRPr lang="ru-RU" sz="1900" b="1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55862B42-E884-AF79-2CF3-9FB26E3E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85" y="620485"/>
            <a:ext cx="4987598" cy="612318"/>
          </a:xfrm>
        </p:spPr>
        <p:txBody>
          <a:bodyPr rtlCol="0"/>
          <a:lstStyle>
            <a:defPPr>
              <a:defRPr lang="ru-RU"/>
            </a:defPPr>
          </a:lstStyle>
          <a:p>
            <a:pPr algn="l" rtl="0"/>
            <a:r>
              <a:rPr lang="ru-RU" sz="3200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4158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4C201AE1-5F17-CEE6-48AC-9FD23B54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79" y="805543"/>
            <a:ext cx="11394729" cy="910264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90000"/>
              </a:lnSpc>
            </a:pPr>
            <a:r>
              <a:rPr lang="ru-RU" sz="4400" dirty="0">
                <a:cs typeface="Calibri"/>
              </a:rPr>
              <a:t>Потребители и целевая аудитории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08707E-7218-03B7-F868-537C6589F1B8}"/>
              </a:ext>
            </a:extLst>
          </p:cNvPr>
          <p:cNvSpPr txBox="1"/>
          <p:nvPr/>
        </p:nvSpPr>
        <p:spPr>
          <a:xfrm>
            <a:off x="6561365" y="97972"/>
            <a:ext cx="360045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Calibri"/>
                <a:cs typeface="Calibri"/>
              </a:rPr>
              <a:t>Рынок НТИ: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TechNet, </a:t>
            </a:r>
            <a:r>
              <a:rPr lang="en-US" sz="2000" err="1">
                <a:solidFill>
                  <a:srgbClr val="000000"/>
                </a:solidFill>
                <a:latin typeface="Calibri"/>
                <a:cs typeface="Calibri"/>
              </a:rPr>
              <a:t>EduNet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, </a:t>
            </a:r>
            <a:r>
              <a:rPr lang="en-US" sz="2000" err="1">
                <a:solidFill>
                  <a:srgbClr val="000000"/>
                </a:solidFill>
                <a:latin typeface="Calibri"/>
                <a:cs typeface="Calibri"/>
              </a:rPr>
              <a:t>GameNet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, </a:t>
            </a:r>
            <a:r>
              <a:rPr lang="en-US" sz="2000" err="1">
                <a:solidFill>
                  <a:srgbClr val="000000"/>
                </a:solidFill>
                <a:latin typeface="Calibri"/>
                <a:cs typeface="Calibri"/>
              </a:rPr>
              <a:t>NeiroNet</a:t>
            </a:r>
            <a:endParaRPr lang="en-US" sz="2000">
              <a:solidFill>
                <a:srgbClr val="000000"/>
              </a:solidFill>
              <a:latin typeface="Calibri"/>
              <a:cs typeface="Calibri"/>
            </a:endParaRP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79730DB-B4C4-267F-A996-5E292ED6A7BF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33357884"/>
              </p:ext>
            </p:extLst>
          </p:nvPr>
        </p:nvGraphicFramePr>
        <p:xfrm>
          <a:off x="612321" y="1877785"/>
          <a:ext cx="11256470" cy="418308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342165">
                  <a:extLst>
                    <a:ext uri="{9D8B030D-6E8A-4147-A177-3AD203B41FA5}">
                      <a16:colId xmlns:a16="http://schemas.microsoft.com/office/drawing/2014/main" val="4008435481"/>
                    </a:ext>
                  </a:extLst>
                </a:gridCol>
                <a:gridCol w="5914305">
                  <a:extLst>
                    <a:ext uri="{9D8B030D-6E8A-4147-A177-3AD203B41FA5}">
                      <a16:colId xmlns:a16="http://schemas.microsoft.com/office/drawing/2014/main" val="2870743436"/>
                    </a:ext>
                  </a:extLst>
                </a:gridCol>
              </a:tblGrid>
              <a:tr h="69290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B2C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B2B </a:t>
                      </a:r>
                      <a:r>
                        <a:rPr lang="en-US" dirty="0"/>
                        <a:t>&amp; B2G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307257"/>
                  </a:ext>
                </a:extLst>
              </a:tr>
              <a:tr h="3490177"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Взрослые, желающие развить у ребенка интерес к науке и новым знаниям, обеспечить ребенку качественный отдых и образование;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Дети, желающие познакомиться с наукой и технологиями на практике, провести время в интересных и необычных местах, общаться с другими детьми, интересующимися наукой</a:t>
                      </a:r>
                      <a:endParaRPr lang="ru-RU" sz="19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800" b="0" i="0" u="none" strike="noStrike" noProof="0" dirty="0">
                        <a:solidFill>
                          <a:srgbClr val="0D5BDC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Туроператоры и туристические агентства малого и среднего бизнеса;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Спонсоры, поддерживающие многодетные семьи и семьи с детьми с ограниченными возможностями;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Организаторы образовательных туров;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Представители объектов показа (научные организации, культурные центры и др.)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Учебные учреждения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9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Органы государственной власти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823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665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Проблемное интервью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7</a:t>
            </a:fld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20114"/>
              </p:ext>
            </p:extLst>
          </p:nvPr>
        </p:nvGraphicFramePr>
        <p:xfrm>
          <a:off x="1434711" y="1795429"/>
          <a:ext cx="9136053" cy="402465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045351">
                  <a:extLst>
                    <a:ext uri="{9D8B030D-6E8A-4147-A177-3AD203B41FA5}">
                      <a16:colId xmlns:a16="http://schemas.microsoft.com/office/drawing/2014/main" val="1512715282"/>
                    </a:ext>
                  </a:extLst>
                </a:gridCol>
                <a:gridCol w="3045351">
                  <a:extLst>
                    <a:ext uri="{9D8B030D-6E8A-4147-A177-3AD203B41FA5}">
                      <a16:colId xmlns:a16="http://schemas.microsoft.com/office/drawing/2014/main" val="2428293"/>
                    </a:ext>
                  </a:extLst>
                </a:gridCol>
                <a:gridCol w="3045351">
                  <a:extLst>
                    <a:ext uri="{9D8B030D-6E8A-4147-A177-3AD203B41FA5}">
                      <a16:colId xmlns:a16="http://schemas.microsoft.com/office/drawing/2014/main" val="2501721687"/>
                    </a:ext>
                  </a:extLst>
                </a:gridCol>
              </a:tblGrid>
              <a:tr h="64137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ГИПОТЕЗА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29548"/>
                  </a:ext>
                </a:extLst>
              </a:tr>
              <a:tr h="641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Большинство семей сталкиваются с проблемой выбора и недостатком информации при планировании полезного досуга для своих детей.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Сталкивались ли вы с проблемой выбора качественных ресурсов для организации семейного/детского отдыха?</a:t>
                      </a:r>
                      <a:endParaRPr lang="en-US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</a:rPr>
                        <a:t>Да – 100%</a:t>
                      </a:r>
                      <a:endParaRPr lang="en-US" sz="1400" dirty="0">
                        <a:solidFill>
                          <a:srgbClr val="202124"/>
                        </a:solidFill>
                        <a:highlight>
                          <a:srgbClr val="00FF00"/>
                        </a:highlight>
                        <a:latin typeface="+mn-lt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45056"/>
                  </a:ext>
                </a:extLst>
              </a:tr>
              <a:tr h="641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В России нет полноценного сервиса, на котором собрана вся информации о программах детского научно-популярного туризма.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Знаете ли вы качественные ресурсы на которых вы можете запланировать детский тур?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Нет – 80%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95420"/>
                  </a:ext>
                </a:extLst>
              </a:tr>
              <a:tr h="641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 рынке есть необходимость единого платформенного решения для бронирования детских туров.</a:t>
                      </a:r>
                    </a:p>
                    <a:p>
                      <a:endParaRPr lang="ru-RU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Нужна ли современная платформа для бронирования детских туров и экскурсий?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Да – 100%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0674"/>
                  </a:ext>
                </a:extLst>
              </a:tr>
              <a:tr h="641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Родители готовы покупать научно-популярные туры для своих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Сколько денег вы готовы потратить на дневной тур для ребенка?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Более 1 000 </a:t>
                      </a:r>
                      <a:r>
                        <a:rPr lang="ru-RU" sz="1400" kern="1200" dirty="0" err="1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– 40%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Более 5 000 </a:t>
                      </a:r>
                      <a:r>
                        <a:rPr lang="ru-RU" sz="1400" kern="1200" dirty="0" err="1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– 40%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Более 10 000 </a:t>
                      </a:r>
                      <a:r>
                        <a:rPr lang="ru-RU" sz="1400" kern="1200" dirty="0" err="1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400" kern="1200" dirty="0">
                          <a:solidFill>
                            <a:srgbClr val="202124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– 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526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33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2AD00C4-9BD6-9815-A7C9-CC493433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4"/>
            <a:ext cx="4987598" cy="17945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АНАЛИЗ РЫНКА</a:t>
            </a:r>
            <a:br>
              <a:rPr lang="ru-RU" dirty="0"/>
            </a:br>
            <a:r>
              <a:rPr lang="en-US" dirty="0"/>
              <a:t>(tam </a:t>
            </a:r>
            <a:r>
              <a:rPr lang="en-US" dirty="0" err="1"/>
              <a:t>sam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B2A267-D680-AAEC-C3D3-4D42F5C04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15" name="Google Shape;159;p31">
            <a:extLst>
              <a:ext uri="{FF2B5EF4-FFF2-40B4-BE49-F238E27FC236}">
                <a16:creationId xmlns:a16="http://schemas.microsoft.com/office/drawing/2014/main" id="{0A828AAB-77B6-5F6D-EAB3-6FA74B73F884}"/>
              </a:ext>
            </a:extLst>
          </p:cNvPr>
          <p:cNvSpPr txBox="1"/>
          <p:nvPr/>
        </p:nvSpPr>
        <p:spPr>
          <a:xfrm>
            <a:off x="5573635" y="2221358"/>
            <a:ext cx="5917325" cy="281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solidFill>
                  <a:schemeClr val="bg1"/>
                </a:solidFill>
                <a:sym typeface="Roboto"/>
              </a:rPr>
              <a:t>TAM</a:t>
            </a:r>
            <a:r>
              <a:rPr lang="ru" sz="1900" dirty="0">
                <a:solidFill>
                  <a:schemeClr val="bg1"/>
                </a:solidFill>
                <a:sym typeface="Roboto"/>
              </a:rPr>
              <a:t> — Объем рынка </a:t>
            </a:r>
            <a:r>
              <a:rPr lang="ru-RU" sz="1900" dirty="0">
                <a:solidFill>
                  <a:schemeClr val="bg1"/>
                </a:solidFill>
                <a:sym typeface="Roboto"/>
              </a:rPr>
              <a:t>туристических услуг для детей в Ростовской области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900" dirty="0">
              <a:solidFill>
                <a:schemeClr val="bg1"/>
              </a:solidFill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solidFill>
                  <a:schemeClr val="bg1"/>
                </a:solidFill>
                <a:sym typeface="Roboto"/>
              </a:rPr>
              <a:t>SAM</a:t>
            </a:r>
            <a:r>
              <a:rPr lang="ru" sz="1900" dirty="0">
                <a:solidFill>
                  <a:schemeClr val="bg1"/>
                </a:solidFill>
                <a:sym typeface="Roboto"/>
              </a:rPr>
              <a:t> — </a:t>
            </a:r>
            <a:r>
              <a:rPr lang="ru-RU" sz="1900" dirty="0">
                <a:solidFill>
                  <a:schemeClr val="bg1"/>
                </a:solidFill>
                <a:sym typeface="Roboto"/>
              </a:rPr>
              <a:t>Аудитория, которая уже бронирует туры в сфере детского научно-популярного туризма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900" dirty="0">
              <a:solidFill>
                <a:schemeClr val="bg1"/>
              </a:solidFill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solidFill>
                  <a:schemeClr val="bg1"/>
                </a:solidFill>
                <a:sym typeface="Roboto"/>
              </a:rPr>
              <a:t>SOM</a:t>
            </a:r>
            <a:r>
              <a:rPr lang="ru" sz="1900" dirty="0">
                <a:solidFill>
                  <a:schemeClr val="bg1"/>
                </a:solidFill>
                <a:sym typeface="Roboto"/>
              </a:rPr>
              <a:t> — </a:t>
            </a:r>
            <a:r>
              <a:rPr lang="ru-RU" sz="1900" dirty="0">
                <a:solidFill>
                  <a:schemeClr val="bg1"/>
                </a:solidFill>
                <a:sym typeface="Roboto"/>
              </a:rPr>
              <a:t>Рынок</a:t>
            </a:r>
            <a:r>
              <a:rPr lang="ru" sz="1900" dirty="0">
                <a:solidFill>
                  <a:schemeClr val="bg1"/>
                </a:solidFill>
                <a:sym typeface="Roboto"/>
              </a:rPr>
              <a:t>, который мы можем охватить с помощью нашего продукта в течение 3-х лет</a:t>
            </a:r>
            <a:endParaRPr lang="ru-RU" sz="1900" dirty="0">
              <a:solidFill>
                <a:schemeClr val="bg1"/>
              </a:solidFill>
              <a:sym typeface="Roboto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CDCA40C-6B83-00EE-BB00-C11A555467A7}"/>
              </a:ext>
            </a:extLst>
          </p:cNvPr>
          <p:cNvGrpSpPr/>
          <p:nvPr/>
        </p:nvGrpSpPr>
        <p:grpSpPr>
          <a:xfrm>
            <a:off x="699372" y="1782725"/>
            <a:ext cx="4071734" cy="3989606"/>
            <a:chOff x="873216" y="2057150"/>
            <a:chExt cx="4071734" cy="3989606"/>
          </a:xfrm>
        </p:grpSpPr>
        <p:sp>
          <p:nvSpPr>
            <p:cNvPr id="12" name="Google Shape;153;p31">
              <a:extLst>
                <a:ext uri="{FF2B5EF4-FFF2-40B4-BE49-F238E27FC236}">
                  <a16:creationId xmlns:a16="http://schemas.microsoft.com/office/drawing/2014/main" id="{DBEF84BC-F7B6-FC7F-A2C0-B3068D8608D3}"/>
                </a:ext>
              </a:extLst>
            </p:cNvPr>
            <p:cNvSpPr/>
            <p:nvPr/>
          </p:nvSpPr>
          <p:spPr>
            <a:xfrm>
              <a:off x="873216" y="2057150"/>
              <a:ext cx="4071734" cy="3989606"/>
            </a:xfrm>
            <a:prstGeom prst="ellipse">
              <a:avLst/>
            </a:prstGeom>
            <a:solidFill>
              <a:srgbClr val="8E0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54;p31">
              <a:extLst>
                <a:ext uri="{FF2B5EF4-FFF2-40B4-BE49-F238E27FC236}">
                  <a16:creationId xmlns:a16="http://schemas.microsoft.com/office/drawing/2014/main" id="{F8431FC9-018E-74CE-6969-760680D9A6E2}"/>
                </a:ext>
              </a:extLst>
            </p:cNvPr>
            <p:cNvSpPr/>
            <p:nvPr/>
          </p:nvSpPr>
          <p:spPr>
            <a:xfrm>
              <a:off x="1268770" y="2832302"/>
              <a:ext cx="3280625" cy="3214454"/>
            </a:xfrm>
            <a:prstGeom prst="ellipse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55;p31">
              <a:extLst>
                <a:ext uri="{FF2B5EF4-FFF2-40B4-BE49-F238E27FC236}">
                  <a16:creationId xmlns:a16="http://schemas.microsoft.com/office/drawing/2014/main" id="{413F2A3F-A310-7F3E-B924-049F3FD0501E}"/>
                </a:ext>
              </a:extLst>
            </p:cNvPr>
            <p:cNvSpPr/>
            <p:nvPr/>
          </p:nvSpPr>
          <p:spPr>
            <a:xfrm>
              <a:off x="1664744" y="3608275"/>
              <a:ext cx="2488678" cy="2438481"/>
            </a:xfrm>
            <a:prstGeom prst="ellipse">
              <a:avLst/>
            </a:prstGeom>
            <a:solidFill>
              <a:srgbClr val="B8D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6;p31">
              <a:extLst>
                <a:ext uri="{FF2B5EF4-FFF2-40B4-BE49-F238E27FC236}">
                  <a16:creationId xmlns:a16="http://schemas.microsoft.com/office/drawing/2014/main" id="{429A17C2-FD0E-5D41-6E34-BE92C0A64359}"/>
                </a:ext>
              </a:extLst>
            </p:cNvPr>
            <p:cNvSpPr txBox="1"/>
            <p:nvPr/>
          </p:nvSpPr>
          <p:spPr>
            <a:xfrm>
              <a:off x="1809446" y="2362022"/>
              <a:ext cx="2552121" cy="461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 dirty="0">
                  <a:solidFill>
                    <a:schemeClr val="lt1"/>
                  </a:solidFill>
                  <a:ea typeface="Roboto Medium"/>
                  <a:cs typeface="Roboto Medium"/>
                  <a:sym typeface="Roboto Medium"/>
                </a:rPr>
                <a:t>TAM 893,5 млн. руб</a:t>
              </a:r>
              <a:endParaRPr sz="1800" dirty="0">
                <a:solidFill>
                  <a:schemeClr val="lt1"/>
                </a:solidFill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19" name="Google Shape;157;p31">
              <a:extLst>
                <a:ext uri="{FF2B5EF4-FFF2-40B4-BE49-F238E27FC236}">
                  <a16:creationId xmlns:a16="http://schemas.microsoft.com/office/drawing/2014/main" id="{15C1BAB5-29B0-BAC9-C6D8-11B4F94FFE59}"/>
                </a:ext>
              </a:extLst>
            </p:cNvPr>
            <p:cNvSpPr txBox="1"/>
            <p:nvPr/>
          </p:nvSpPr>
          <p:spPr>
            <a:xfrm>
              <a:off x="1881989" y="3107594"/>
              <a:ext cx="2271433" cy="461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 dirty="0">
                  <a:solidFill>
                    <a:srgbClr val="8E01FF"/>
                  </a:solidFill>
                  <a:ea typeface="Roboto Medium"/>
                  <a:cs typeface="Roboto Medium"/>
                  <a:sym typeface="Roboto Medium"/>
                </a:rPr>
                <a:t>SAM 268 млн. руб</a:t>
              </a:r>
              <a:endParaRPr sz="1800" dirty="0">
                <a:solidFill>
                  <a:srgbClr val="8E01FF"/>
                </a:solidFill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0" name="Google Shape;158;p31">
              <a:extLst>
                <a:ext uri="{FF2B5EF4-FFF2-40B4-BE49-F238E27FC236}">
                  <a16:creationId xmlns:a16="http://schemas.microsoft.com/office/drawing/2014/main" id="{E01DCD28-87A5-517B-B2DF-603670505C93}"/>
                </a:ext>
              </a:extLst>
            </p:cNvPr>
            <p:cNvSpPr txBox="1"/>
            <p:nvPr/>
          </p:nvSpPr>
          <p:spPr>
            <a:xfrm>
              <a:off x="1896665" y="4571505"/>
              <a:ext cx="2000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700" dirty="0">
                  <a:solidFill>
                    <a:srgbClr val="0C343D"/>
                  </a:solidFill>
                  <a:ea typeface="Roboto Medium"/>
                  <a:cs typeface="Roboto Medium"/>
                  <a:sym typeface="Roboto Medium"/>
                </a:rPr>
                <a:t>SOM</a:t>
              </a:r>
              <a:r>
                <a:rPr lang="ru" sz="1700" b="1" dirty="0">
                  <a:solidFill>
                    <a:srgbClr val="0C343D"/>
                  </a:solidFill>
                  <a:ea typeface="Roboto"/>
                  <a:cs typeface="Roboto"/>
                  <a:sym typeface="Roboto"/>
                </a:rPr>
                <a:t> 50 млн. руб</a:t>
              </a:r>
              <a:endParaRPr sz="1700" b="1" dirty="0">
                <a:solidFill>
                  <a:srgbClr val="0C343D"/>
                </a:solidFill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5A858FD-3F9A-F34E-98A9-39A923A39DE6}"/>
              </a:ext>
            </a:extLst>
          </p:cNvPr>
          <p:cNvSpPr/>
          <p:nvPr/>
        </p:nvSpPr>
        <p:spPr>
          <a:xfrm>
            <a:off x="3538573" y="5772331"/>
            <a:ext cx="8461934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Разница между </a:t>
            </a:r>
            <a:r>
              <a:rPr lang="en-US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SAM </a:t>
            </a: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и S</a:t>
            </a:r>
            <a:r>
              <a:rPr lang="en-US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O</a:t>
            </a: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M:</a:t>
            </a:r>
            <a:endParaRPr lang="ru-RU" sz="1050" b="1" dirty="0">
              <a:solidFill>
                <a:schemeClr val="bg1"/>
              </a:solidFill>
              <a:latin typeface="Roboto" panose="020B0604020202020204" charset="0"/>
              <a:ea typeface="Calibri" panose="020F0502020204030204" pitchFamily="34" charset="0"/>
              <a:cs typeface="Roboto" panose="020B0604020202020204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Times New Roman" panose="02020603050405020304" pitchFamily="18" charset="0"/>
                <a:cs typeface="Roboto" panose="020B0604020202020204" charset="0"/>
              </a:rPr>
              <a:t>268 050 000 </a:t>
            </a: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- 50</a:t>
            </a: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Times New Roman" panose="02020603050405020304" pitchFamily="18" charset="0"/>
                <a:cs typeface="Roboto" panose="020B0604020202020204" charset="0"/>
              </a:rPr>
              <a:t> 000 000 </a:t>
            </a: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= 218 050 000</a:t>
            </a:r>
            <a:r>
              <a:rPr lang="ru-RU" sz="1200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рублей</a:t>
            </a:r>
            <a:r>
              <a:rPr lang="ru-RU" sz="1200" dirty="0">
                <a:solidFill>
                  <a:schemeClr val="bg1"/>
                </a:solidFill>
                <a:latin typeface="Roboto" panose="020B0604020202020204" charset="0"/>
                <a:ea typeface="Calibri" panose="020F0502020204030204" pitchFamily="34" charset="0"/>
                <a:cs typeface="Roboto" panose="020B0604020202020204" charset="0"/>
              </a:rPr>
              <a:t>  - показывает, что существует значительный потенциал для роста, если наша компания сможет расширить свои предложения или будет грамотно применять маркетинг.</a:t>
            </a:r>
            <a:endParaRPr lang="ru-RU" sz="1050" dirty="0">
              <a:solidFill>
                <a:schemeClr val="bg1"/>
              </a:solidFill>
              <a:effectLst/>
              <a:latin typeface="Roboto" panose="020B0604020202020204" charset="0"/>
              <a:ea typeface="Calibri" panose="020F0502020204030204" pitchFamily="34" charset="0"/>
              <a:cs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022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BB61428-BB88-7565-F114-D0D346249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pc="110" dirty="0"/>
              <a:t>Анализ рынка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2A7DA9D-F9A0-352D-02B1-FA47D3FAB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9</a:t>
            </a:fld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B096922-1656-1900-E4B1-0DEAF129D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303881"/>
              </p:ext>
            </p:extLst>
          </p:nvPr>
        </p:nvGraphicFramePr>
        <p:xfrm>
          <a:off x="196770" y="1053296"/>
          <a:ext cx="11817752" cy="562499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65455">
                  <a:extLst>
                    <a:ext uri="{9D8B030D-6E8A-4147-A177-3AD203B41FA5}">
                      <a16:colId xmlns:a16="http://schemas.microsoft.com/office/drawing/2014/main" val="723173734"/>
                    </a:ext>
                  </a:extLst>
                </a:gridCol>
                <a:gridCol w="2611636">
                  <a:extLst>
                    <a:ext uri="{9D8B030D-6E8A-4147-A177-3AD203B41FA5}">
                      <a16:colId xmlns:a16="http://schemas.microsoft.com/office/drawing/2014/main" val="4288816559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714025703"/>
                    </a:ext>
                  </a:extLst>
                </a:gridCol>
                <a:gridCol w="2362659">
                  <a:extLst>
                    <a:ext uri="{9D8B030D-6E8A-4147-A177-3AD203B41FA5}">
                      <a16:colId xmlns:a16="http://schemas.microsoft.com/office/drawing/2014/main" val="576345480"/>
                    </a:ext>
                  </a:extLst>
                </a:gridCol>
                <a:gridCol w="2364441">
                  <a:extLst>
                    <a:ext uri="{9D8B030D-6E8A-4147-A177-3AD203B41FA5}">
                      <a16:colId xmlns:a16="http://schemas.microsoft.com/office/drawing/2014/main" val="1917379969"/>
                    </a:ext>
                  </a:extLst>
                </a:gridCol>
              </a:tblGrid>
              <a:tr h="550079"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(с точки зрения пользователя)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Недостатки</a:t>
                      </a:r>
                    </a:p>
                    <a:p>
                      <a:r>
                        <a:rPr lang="ru-RU" sz="105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(с точки зрения пользователя)</a:t>
                      </a:r>
                      <a:endParaRPr lang="ru-RU" sz="105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Отличия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(от вашего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96609"/>
                  </a:ext>
                </a:extLst>
              </a:tr>
              <a:tr h="10647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RUSSPASS</a:t>
                      </a:r>
                      <a:endParaRPr lang="ru-RU" sz="19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https://russpass.ru/moskva-detyam</a:t>
                      </a:r>
                      <a:r>
                        <a:rPr lang="ru-RU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4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Большое кол-во туров, красивый контент, интерактивная карта.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Платформа имеет высокий уровень охвата и популярности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Сложности в навигации.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специализированный акцент на детском научно-популярном туризме. Отсутствует предложение по </a:t>
                      </a:r>
                      <a:r>
                        <a:rPr lang="ru-RU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Ростову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-на-Дону.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специализированный акцент на научно-популярном контенте.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88766"/>
                  </a:ext>
                </a:extLst>
              </a:tr>
              <a:tr h="83653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Каникулы ру</a:t>
                      </a:r>
                      <a:endParaRPr lang="ru-RU" sz="19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https://kanikuli.ru/</a:t>
                      </a:r>
                      <a:r>
                        <a:rPr lang="ru-RU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4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Фокус на детский туризм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Ограниченная научная направленность: В основном акцент сделан на развлекательные мероприятия.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chemeClr val="bg1"/>
                          </a:solidFill>
                        </a:rPr>
                        <a:t>Предлагают фиксированные программы, которые могут не всегда учитывать индивидуальные интересы и потребности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99942"/>
                  </a:ext>
                </a:extLst>
              </a:tr>
              <a:tr h="10647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Город открытий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https://www.xn--c1acmedwabpeuc0j.xn--p1ai/</a:t>
                      </a:r>
                      <a:r>
                        <a:rPr lang="ru-RU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4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Экскурсии, выставки и события, но малое количество мероприятий с выраженной научной направленностью.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Недостаточно для специализированного научного туризма для детей. Отсутствует предложение по </a:t>
                      </a:r>
                      <a:r>
                        <a:rPr lang="ru-RU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Ростову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-на-Дону.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Платформа сфокусирована на культурной составляющей столицы и ее достопримечательностях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624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031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69690-1909-E3D7-95AB-08E5A3784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3C73C95-8138-6A18-255A-4B8E2BFE1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0" y="155448"/>
            <a:ext cx="7639290" cy="134491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800" spc="110" dirty="0"/>
              <a:t>Анализ рынка (окончание</a:t>
            </a:r>
            <a:r>
              <a:rPr lang="ru-RU" spc="110" dirty="0"/>
              <a:t>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030BE8A-A77B-CFD2-7CAB-480257B9B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10</a:t>
            </a:fld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AA21A29-63C2-B0E9-4678-B65E9C951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775314"/>
              </p:ext>
            </p:extLst>
          </p:nvPr>
        </p:nvGraphicFramePr>
        <p:xfrm>
          <a:off x="196770" y="1053296"/>
          <a:ext cx="11817752" cy="414671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65455">
                  <a:extLst>
                    <a:ext uri="{9D8B030D-6E8A-4147-A177-3AD203B41FA5}">
                      <a16:colId xmlns:a16="http://schemas.microsoft.com/office/drawing/2014/main" val="723173734"/>
                    </a:ext>
                  </a:extLst>
                </a:gridCol>
                <a:gridCol w="2611636">
                  <a:extLst>
                    <a:ext uri="{9D8B030D-6E8A-4147-A177-3AD203B41FA5}">
                      <a16:colId xmlns:a16="http://schemas.microsoft.com/office/drawing/2014/main" val="4288816559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714025703"/>
                    </a:ext>
                  </a:extLst>
                </a:gridCol>
                <a:gridCol w="2362659">
                  <a:extLst>
                    <a:ext uri="{9D8B030D-6E8A-4147-A177-3AD203B41FA5}">
                      <a16:colId xmlns:a16="http://schemas.microsoft.com/office/drawing/2014/main" val="576345480"/>
                    </a:ext>
                  </a:extLst>
                </a:gridCol>
                <a:gridCol w="2364441">
                  <a:extLst>
                    <a:ext uri="{9D8B030D-6E8A-4147-A177-3AD203B41FA5}">
                      <a16:colId xmlns:a16="http://schemas.microsoft.com/office/drawing/2014/main" val="1917379969"/>
                    </a:ext>
                  </a:extLst>
                </a:gridCol>
              </a:tblGrid>
              <a:tr h="550079"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(с точки зрения пользователя)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Недостатки</a:t>
                      </a:r>
                    </a:p>
                    <a:p>
                      <a:r>
                        <a:rPr lang="ru-RU" sz="105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(с точки зрения пользователя)</a:t>
                      </a:r>
                      <a:endParaRPr lang="ru-RU" sz="105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Отличия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(от вашего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96609"/>
                  </a:ext>
                </a:extLst>
              </a:tr>
              <a:tr h="83653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Science ID</a:t>
                      </a:r>
                      <a:endParaRPr lang="ru-RU" sz="19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https://scienceid.net/tourism/all</a:t>
                      </a:r>
                      <a:r>
                        <a:rPr lang="ru-RU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4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Фокус на STEM: Платформа явно ориентирована на научное образование, предлагая мероприятия, посвящённые науке и технологиям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Уровень интерактивности низкий.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Отсутствует предложение по </a:t>
                      </a:r>
                      <a:r>
                        <a:rPr lang="ru-RU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Ростову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-на-Дону.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 интегрированной экосистемы, которая связывает разные аспекты детского научного туризма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585367"/>
                  </a:ext>
                </a:extLst>
              </a:tr>
              <a:tr h="145197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Наука РФ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https://xn--80aa3ak5a.xn--p1ai/initiatives/nauchno-populyarnyy-turizm/?tab=initiatives-audience</a:t>
                      </a:r>
                      <a:r>
                        <a:rPr lang="ru-RU" sz="1400" dirty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400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Возможность участия в конкурсах и олимпиадах по естественным наукам.   Программы для школьников и детей, например, научные лагеря и мастер-классы.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 предложение по </a:t>
                      </a:r>
                      <a:r>
                        <a:rPr lang="ru-RU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Ростову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-на-Дону.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Слабая структуризация и систематизация данных по профилю детского научно-популярного туризма.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Является государственной платформой, что добавляет уровень доверия и доступности.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Возможность участия в конкурсах и олимпиадах по естественным наукам.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50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14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80B3-C755-EC74-75E4-E327AA366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E9613F5-6638-75F4-A5BE-633E3A2C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02" y="155448"/>
            <a:ext cx="4987598" cy="17945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Ценностное предложение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070CB9-D3C1-CACB-728D-B2295B2F4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11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591B7C-6E46-91B4-5A74-41A070BA9B8C}"/>
              </a:ext>
            </a:extLst>
          </p:cNvPr>
          <p:cNvSpPr txBox="1"/>
          <p:nvPr/>
        </p:nvSpPr>
        <p:spPr>
          <a:xfrm>
            <a:off x="317789" y="1092935"/>
            <a:ext cx="10589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ЦИФРОВАЯ ПЛАТФОРМА: ФАБРИКА ДЕТСКОГО НАУЧНО</a:t>
            </a:r>
            <a:r>
              <a:rPr lang="en-US" b="1" dirty="0">
                <a:solidFill>
                  <a:schemeClr val="bg1"/>
                </a:solidFill>
              </a:rPr>
              <a:t>-</a:t>
            </a:r>
            <a:r>
              <a:rPr lang="ru-RU" b="1" dirty="0">
                <a:solidFill>
                  <a:schemeClr val="bg1"/>
                </a:solidFill>
              </a:rPr>
              <a:t>ПОПУЛЯРНОГО ТУРИЗМА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71DCCCFB-1050-0B3F-B0B8-F043677569E6}"/>
              </a:ext>
            </a:extLst>
          </p:cNvPr>
          <p:cNvSpPr txBox="1"/>
          <p:nvPr/>
        </p:nvSpPr>
        <p:spPr>
          <a:xfrm>
            <a:off x="161056" y="1495127"/>
            <a:ext cx="78584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Централизованный доступ к объектам детского научно-популярного туризма.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Разнообразие экскурсионных программ научного профиля.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Интуитивно понятный пользовательский интерфейс с учетом различных возрастных групп.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Интерактивные возможности с игровыми элементами, позволяющие заинтересовать ребенка на этапе подбора программы.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Использование ГИС для визуализации маршрутов, объектов интереса и других данных об экскурсионных программах.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Быстрое и удобное онлайн бронирование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Возможность спланировать маршрут, включающий несколько объектов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Применение ИИ для создание персонализированных предложений и рекомендаций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Гибкая интеграция с поставщиками услуг, туристическими компаниями, создателями туров и образовательными учреждениями</a:t>
            </a: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accent1"/>
              </a:buClr>
              <a:buSzPct val="125000"/>
              <a:buFont typeface="Wingdings" pitchFamily="2" charset="2"/>
              <a:buChar char="ü"/>
            </a:pPr>
            <a:r>
              <a:rPr lang="ru-RU" sz="1400" dirty="0">
                <a:solidFill>
                  <a:schemeClr val="bg1"/>
                </a:solidFill>
              </a:rPr>
              <a:t>Мобильное приложение и интеграция с социальными сетями</a:t>
            </a:r>
          </a:p>
          <a:p>
            <a:endParaRPr lang="ru-RU" sz="2000" dirty="0"/>
          </a:p>
        </p:txBody>
      </p:sp>
      <p:pic>
        <p:nvPicPr>
          <p:cNvPr id="8" name="Рисунок 7" descr="Изображение выглядит как мультфильм, зарисо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F91BAFC2-96D1-9CB1-CA5E-C914DBDC2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930" y="1564607"/>
            <a:ext cx="3811089" cy="523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1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графическая вставка, Графика, Детское искусство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8237758-1932-E6B6-B7F5-35FA22D372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1993900" y="977159"/>
            <a:ext cx="8420100" cy="561452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D9696E0-336E-D986-FE89-0E20663A1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Бизнес модель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79E234-6BBC-3E47-94AE-0DF630905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12</a:t>
            </a:fld>
            <a:endParaRPr lang="ru-RU" dirty="0"/>
          </a:p>
        </p:txBody>
      </p:sp>
      <p:sp>
        <p:nvSpPr>
          <p:cNvPr id="7" name="Google Shape;165;p32">
            <a:extLst>
              <a:ext uri="{FF2B5EF4-FFF2-40B4-BE49-F238E27FC236}">
                <a16:creationId xmlns:a16="http://schemas.microsoft.com/office/drawing/2014/main" id="{B64CBFA9-2A81-9635-5898-38312597EEAF}"/>
              </a:ext>
            </a:extLst>
          </p:cNvPr>
          <p:cNvSpPr txBox="1"/>
          <p:nvPr/>
        </p:nvSpPr>
        <p:spPr>
          <a:xfrm>
            <a:off x="873117" y="1428749"/>
            <a:ext cx="10760083" cy="489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E9201"/>
              </a:buClr>
              <a:buSzPts val="1800"/>
              <a:buFont typeface="Roboto"/>
              <a:buChar char="●"/>
            </a:pPr>
            <a:r>
              <a:rPr lang="ru" sz="2400" b="1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Продукт:</a:t>
            </a:r>
            <a:r>
              <a:rPr lang="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цифровая платформа детского научно-популярного туризма</a:t>
            </a: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E9201"/>
              </a:buClr>
              <a:buSzPts val="1800"/>
              <a:buFont typeface="Roboto"/>
              <a:buChar char="●"/>
            </a:pPr>
            <a:r>
              <a:rPr lang="ru" sz="2400" b="1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Модель монетизации:</a:t>
            </a:r>
            <a:r>
              <a:rPr lang="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продажа туров с комиссией 10-20%</a:t>
            </a: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E9201"/>
              </a:buClr>
              <a:buSzPts val="1800"/>
              <a:buFont typeface="Roboto"/>
              <a:buChar char="●"/>
            </a:pPr>
            <a:r>
              <a:rPr lang="ru" sz="2400" b="1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Каналы продвижения:</a:t>
            </a:r>
            <a:r>
              <a:rPr lang="ru" sz="2400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реклама в социальных сетях, участие в профильных мероприятиях.</a:t>
            </a: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E9201"/>
              </a:buClr>
              <a:buSzPts val="1800"/>
              <a:buFont typeface="Roboto"/>
              <a:buChar char="●"/>
            </a:pPr>
            <a:r>
              <a:rPr lang="ru" sz="2400" b="1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Каналы сбыта:</a:t>
            </a:r>
            <a:r>
              <a:rPr lang="ru" sz="2400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наша платформа, интеграция с сайтами ТО и ТА</a:t>
            </a: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E9201"/>
              </a:buClr>
              <a:buSzPts val="1800"/>
              <a:buFont typeface="Roboto"/>
              <a:buChar char="●"/>
            </a:pPr>
            <a:r>
              <a:rPr lang="ru" sz="2400" b="1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Источники финансирования: </a:t>
            </a:r>
            <a:r>
              <a:rPr lang="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победа в грантах, привлечение инвестиций, краудфандинг.</a:t>
            </a: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E9201"/>
              </a:buClr>
              <a:buSzPts val="1800"/>
              <a:buFont typeface="Roboto"/>
              <a:buChar char="●"/>
            </a:pPr>
            <a:r>
              <a:rPr lang="ru" sz="2400" b="1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Партнеры:</a:t>
            </a:r>
            <a:r>
              <a:rPr lang="ru" sz="2400" dirty="0">
                <a:solidFill>
                  <a:srgbClr val="FE920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Установление партнерства </a:t>
            </a:r>
            <a:r>
              <a:rPr lang="ru-RU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с объектами в области науки, культуры, технологий, а также с туристическими организациями</a:t>
            </a: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643697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D819D38-2C1B-0638-41FF-4A0634BC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Модель монетизации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943B1A8-29AB-231C-F7F3-64BE7C0D5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13</a:t>
            </a:fld>
            <a:endParaRPr lang="ru-RU" dirty="0"/>
          </a:p>
        </p:txBody>
      </p:sp>
      <p:pic>
        <p:nvPicPr>
          <p:cNvPr id="13" name="Рисунок 12" descr="Изображение выглядит как символ, желтый, круг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4708BB3-6BD3-6786-C92B-E3516879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60" y="3757513"/>
            <a:ext cx="2743200" cy="2743200"/>
          </a:xfrm>
          <a:prstGeom prst="rect">
            <a:avLst/>
          </a:prstGeom>
          <a:effectLst>
            <a:softEdge rad="556666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021B68-53AC-19D0-5A97-E2ADF54626FC}"/>
              </a:ext>
            </a:extLst>
          </p:cNvPr>
          <p:cNvSpPr txBox="1"/>
          <p:nvPr/>
        </p:nvSpPr>
        <p:spPr>
          <a:xfrm>
            <a:off x="699372" y="1639987"/>
            <a:ext cx="921932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Комиссия с бронирований от 10% до 20% + программа лояльности для поставщиков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endParaRPr lang="ru-RU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Платное размещение рекламы партнеров (стоимость 20 000 – 50 000 </a:t>
            </a:r>
            <a:r>
              <a:rPr lang="ru-RU" sz="1800" dirty="0" err="1">
                <a:solidFill>
                  <a:schemeClr val="bg1"/>
                </a:solidFill>
              </a:rPr>
              <a:t>руб</a:t>
            </a:r>
            <a:r>
              <a:rPr lang="ru-RU" sz="1800" dirty="0">
                <a:solidFill>
                  <a:schemeClr val="bg1"/>
                </a:solidFill>
              </a:rPr>
              <a:t>)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endParaRPr lang="ru-RU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Платная приоритезация поставщиков и туров в поисковике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endParaRPr lang="ru-RU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Партнерские программы совместные акции и промо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endParaRPr lang="ru-RU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Партнёрские программы с образовательными учреждениями, научными центрами, детскими центрами и музеями (комиссия 10% - 20% от стоимости услуг).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endParaRPr lang="ru-RU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Организация научно-популярных мероприятий, лекций, семинаров (стоимость участия: 500–2500 рублей за человека)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endParaRPr lang="ru-RU" sz="18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FE9201"/>
              </a:buClr>
              <a:buSzPct val="120000"/>
              <a:buAutoNum type="arabicPeriod"/>
            </a:pPr>
            <a:r>
              <a:rPr lang="ru-RU" sz="1800" dirty="0">
                <a:solidFill>
                  <a:schemeClr val="bg1"/>
                </a:solidFill>
              </a:rPr>
              <a:t>Месячная или годовая подписка для пользователей (родителей (100-200 </a:t>
            </a:r>
            <a:r>
              <a:rPr lang="ru-RU" sz="1800" dirty="0" err="1">
                <a:solidFill>
                  <a:schemeClr val="bg1"/>
                </a:solidFill>
              </a:rPr>
              <a:t>руб</a:t>
            </a:r>
            <a:r>
              <a:rPr lang="ru-RU" sz="1800" dirty="0">
                <a:solidFill>
                  <a:schemeClr val="bg1"/>
                </a:solidFill>
              </a:rPr>
              <a:t>/</a:t>
            </a:r>
            <a:r>
              <a:rPr lang="ru-RU" sz="1800" dirty="0" err="1">
                <a:solidFill>
                  <a:schemeClr val="bg1"/>
                </a:solidFill>
              </a:rPr>
              <a:t>мес</a:t>
            </a:r>
            <a:r>
              <a:rPr lang="ru-RU" sz="1800" dirty="0">
                <a:solidFill>
                  <a:schemeClr val="bg1"/>
                </a:solidFill>
              </a:rPr>
              <a:t>) и учреждений (1000 </a:t>
            </a:r>
            <a:r>
              <a:rPr lang="ru-RU" sz="1800" dirty="0" err="1">
                <a:solidFill>
                  <a:schemeClr val="bg1"/>
                </a:solidFill>
              </a:rPr>
              <a:t>ру</a:t>
            </a:r>
            <a:r>
              <a:rPr lang="en-US" sz="1800" dirty="0">
                <a:solidFill>
                  <a:schemeClr val="bg1"/>
                </a:solidFill>
              </a:rPr>
              <a:t>,</a:t>
            </a:r>
            <a:r>
              <a:rPr lang="ru-RU" sz="1800" dirty="0">
                <a:solidFill>
                  <a:schemeClr val="bg1"/>
                </a:solidFill>
              </a:rPr>
              <a:t>/</a:t>
            </a:r>
            <a:r>
              <a:rPr lang="ru-RU" sz="1800" dirty="0" err="1">
                <a:solidFill>
                  <a:schemeClr val="bg1"/>
                </a:solidFill>
              </a:rPr>
              <a:t>мес</a:t>
            </a:r>
            <a:r>
              <a:rPr lang="ru-RU" sz="1800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45909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2CFB1-4CB7-04C0-F467-3D9EFCE41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2AFE8ECB-B5B5-8518-30E7-392862CC3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Расчет затрат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507291C-DD54-B27E-B600-F500715A3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14</a:t>
            </a:fld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53C8B12-77AC-CB4F-E3CA-3BAA3AC31E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046528"/>
              </p:ext>
            </p:extLst>
          </p:nvPr>
        </p:nvGraphicFramePr>
        <p:xfrm>
          <a:off x="367678" y="2190202"/>
          <a:ext cx="6553075" cy="345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Лист" r:id="rId3" imgW="6527800" imgH="3276600" progId="Excel.Sheet.12">
                  <p:embed/>
                </p:oleObj>
              </mc:Choice>
              <mc:Fallback>
                <p:oleObj name="Лист" r:id="rId3" imgW="6527800" imgH="3276600" progId="Excel.Sheet.12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353C8B12-77AC-CB4F-E3CA-3BAA3AC31E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7678" y="2190202"/>
                        <a:ext cx="6553075" cy="345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BD5ADD6-9EF1-A50C-3419-C29B1EF113D2}"/>
              </a:ext>
            </a:extLst>
          </p:cNvPr>
          <p:cNvSpPr txBox="1"/>
          <p:nvPr/>
        </p:nvSpPr>
        <p:spPr>
          <a:xfrm>
            <a:off x="295960" y="1248201"/>
            <a:ext cx="7436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Затраты на начальном этапе</a:t>
            </a:r>
          </a:p>
          <a:p>
            <a:r>
              <a:rPr lang="ru-RU" b="1" dirty="0">
                <a:solidFill>
                  <a:srgbClr val="C00000"/>
                </a:solidFill>
              </a:rPr>
              <a:t>(предварительный расчет запуска проекта)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40942-94E8-7DA0-1998-C4C34C816351}"/>
              </a:ext>
            </a:extLst>
          </p:cNvPr>
          <p:cNvSpPr txBox="1"/>
          <p:nvPr/>
        </p:nvSpPr>
        <p:spPr>
          <a:xfrm>
            <a:off x="7379283" y="1248201"/>
            <a:ext cx="298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Постоянные затраты </a:t>
            </a:r>
          </a:p>
          <a:p>
            <a:r>
              <a:rPr lang="ru-RU" b="1" dirty="0">
                <a:solidFill>
                  <a:srgbClr val="C00000"/>
                </a:solidFill>
              </a:rPr>
              <a:t>(первый год работы)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FCA82A-98AA-0A35-3856-69CD98563A0E}"/>
              </a:ext>
            </a:extLst>
          </p:cNvPr>
          <p:cNvSpPr/>
          <p:nvPr/>
        </p:nvSpPr>
        <p:spPr>
          <a:xfrm>
            <a:off x="7379283" y="2190202"/>
            <a:ext cx="4538891" cy="20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</a:rPr>
              <a:t>30 тыс.</a:t>
            </a:r>
            <a:r>
              <a:rPr lang="ru-RU" sz="1400" dirty="0">
                <a:solidFill>
                  <a:schemeClr val="bg1"/>
                </a:solidFill>
              </a:rPr>
              <a:t> рублей Аренда офиса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</a:rPr>
              <a:t>40 тыс. </a:t>
            </a:r>
            <a:r>
              <a:rPr lang="ru-RU" sz="1400" dirty="0">
                <a:solidFill>
                  <a:schemeClr val="bg1"/>
                </a:solidFill>
              </a:rPr>
              <a:t>рублей Аренда серверов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</a:rPr>
              <a:t>60 тыс.</a:t>
            </a:r>
            <a:r>
              <a:rPr lang="ru-RU" sz="1400" dirty="0">
                <a:solidFill>
                  <a:schemeClr val="bg1"/>
                </a:solidFill>
              </a:rPr>
              <a:t> рублей программист на поддержку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</a:rPr>
              <a:t>50 тыс. </a:t>
            </a:r>
            <a:r>
              <a:rPr lang="ru-RU" sz="1400" dirty="0">
                <a:solidFill>
                  <a:schemeClr val="bg1"/>
                </a:solidFill>
              </a:rPr>
              <a:t>рублей Зарплата маркетолога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</a:rPr>
              <a:t>70 тыс. </a:t>
            </a:r>
            <a:r>
              <a:rPr lang="ru-RU" sz="1400" dirty="0">
                <a:solidFill>
                  <a:schemeClr val="bg1"/>
                </a:solidFill>
              </a:rPr>
              <a:t>рублей Зарплата руководителя проекта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bg1"/>
                </a:solidFill>
              </a:rPr>
              <a:t>Итого: 250 тыс.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831407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E710-C519-CC0C-D678-D8FE314ED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E3D6985-DC82-BDBC-3322-CE4E2C48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Затраты на продвижение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911BAA2-0825-6A1F-2A49-E45727CEC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15</a:t>
            </a:fld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773BCC-CD0C-7ABB-52F2-A31DAF242198}"/>
              </a:ext>
            </a:extLst>
          </p:cNvPr>
          <p:cNvSpPr/>
          <p:nvPr/>
        </p:nvSpPr>
        <p:spPr>
          <a:xfrm>
            <a:off x="718917" y="1932106"/>
            <a:ext cx="537708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Социальные сети (Instagram*, VK, ТГ)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Реклама: 20,000 рублей в месяц.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Контент: 10,000 рублей (создание визуалов, текста).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Общий бюджет: 30,000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Емкость вовлечения: 5,000–10,000 человек.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    </a:t>
            </a:r>
            <a:r>
              <a:rPr lang="ru-RU" sz="1600" b="1" dirty="0">
                <a:solidFill>
                  <a:srgbClr val="C00000"/>
                </a:solidFill>
              </a:rPr>
              <a:t>Контекстная реклама (Google </a:t>
            </a:r>
            <a:r>
              <a:rPr lang="ru-RU" sz="1600" b="1" dirty="0" err="1">
                <a:solidFill>
                  <a:srgbClr val="C00000"/>
                </a:solidFill>
              </a:rPr>
              <a:t>Ads</a:t>
            </a:r>
            <a:r>
              <a:rPr lang="ru-RU" sz="1600" b="1" dirty="0">
                <a:solidFill>
                  <a:srgbClr val="C00000"/>
                </a:solidFill>
              </a:rPr>
              <a:t>, </a:t>
            </a:r>
            <a:r>
              <a:rPr lang="ru-RU" sz="1600" b="1" dirty="0" err="1">
                <a:solidFill>
                  <a:srgbClr val="C00000"/>
                </a:solidFill>
              </a:rPr>
              <a:t>Яндекс.Директ</a:t>
            </a:r>
            <a:r>
              <a:rPr lang="ru-RU" sz="1600" b="1" dirty="0">
                <a:solidFill>
                  <a:srgbClr val="C00000"/>
                </a:solidFill>
              </a:rPr>
              <a:t>)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Реклама: 30,000 рублей в месяц.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Общий бюджет: 30,000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Емкость вовлечения: 1,500–3,000 пользователей.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    </a:t>
            </a:r>
            <a:r>
              <a:rPr lang="ru-RU" sz="1600" b="1" dirty="0">
                <a:solidFill>
                  <a:srgbClr val="C00000"/>
                </a:solidFill>
              </a:rPr>
              <a:t>SEO-продвижение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Услуги: 15,000 рублей в месяц (оптимизация сайта, контент).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Общий бюджет: 15,000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Емкость вовлечения: 2,000–4,000 пользователей в результатах поисковых систем.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88AA8-01FA-8916-1AA3-ECB923E0C30E}"/>
              </a:ext>
            </a:extLst>
          </p:cNvPr>
          <p:cNvSpPr txBox="1"/>
          <p:nvPr/>
        </p:nvSpPr>
        <p:spPr>
          <a:xfrm>
            <a:off x="6806366" y="1932106"/>
            <a:ext cx="433655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C00000"/>
                </a:solidFill>
              </a:rPr>
              <a:t>Email</a:t>
            </a:r>
            <a:r>
              <a:rPr lang="ru-RU" sz="1600" b="1" dirty="0">
                <a:solidFill>
                  <a:srgbClr val="C00000"/>
                </a:solidFill>
              </a:rPr>
              <a:t>-маркетинг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Создание рассылки: 5,000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Подписка на рассылку: 1,000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Общий бюджет: 6,000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Емкость вовлечения: 1,000–2,000 подписчиков.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</a:t>
            </a:r>
            <a:r>
              <a:rPr lang="ru-RU" sz="1600" b="1" dirty="0">
                <a:solidFill>
                  <a:srgbClr val="C00000"/>
                </a:solidFill>
              </a:rPr>
              <a:t>Мероприятия и акции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Организация мероприятий: 25,000 рублей (например, выставки, мастер-классы).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Общий бюджет: 25,000 рублей.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Емкость вовлечения: 300–500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659499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1E481-1AAD-2047-7D54-736ADAC79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6" t="6742" r="11290" b="10673"/>
          <a:stretch/>
        </p:blipFill>
        <p:spPr>
          <a:xfrm>
            <a:off x="1192307" y="1887227"/>
            <a:ext cx="2447364" cy="263562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1F1ECAB-D4EA-2100-3AD6-50B159BDB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72" y="536983"/>
            <a:ext cx="4987598" cy="18061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Стоимость привлечения</a:t>
            </a:r>
            <a:br>
              <a:rPr lang="ru-RU" dirty="0"/>
            </a:br>
            <a:r>
              <a:rPr lang="ru-RU" sz="1600" dirty="0"/>
              <a:t>(1 клиент)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6FD10E4-E713-B1E8-1777-3C940A3E9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16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4EA07D-7D6B-433E-394D-503B06286B79}"/>
              </a:ext>
            </a:extLst>
          </p:cNvPr>
          <p:cNvSpPr/>
          <p:nvPr/>
        </p:nvSpPr>
        <p:spPr>
          <a:xfrm>
            <a:off x="4330700" y="1798837"/>
            <a:ext cx="7353300" cy="4903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E9201"/>
                </a:solidFill>
              </a:rPr>
              <a:t>1. Реклама в ВКонтакте. </a:t>
            </a:r>
            <a:r>
              <a:rPr lang="ru-RU" sz="1400" dirty="0">
                <a:solidFill>
                  <a:schemeClr val="bg1"/>
                </a:solidFill>
              </a:rPr>
              <a:t>Подходящие нам группы, с несильно размытой аудиторией,  насчитывают около 50 000 человек. Реклама в подобных сообществах стоит 10 000 руб. Количество человек, которые видят рекламный пост, около 20 000. Мы предполагаем, что из 20 000 просмотров на нашу посадочную страницу перейдет 5 000 человек и 1000 человек сделают покупку наших батончиков. </a:t>
            </a:r>
            <a:r>
              <a:rPr lang="ru-RU" sz="1400" dirty="0" err="1">
                <a:solidFill>
                  <a:schemeClr val="bg1"/>
                </a:solidFill>
              </a:rPr>
              <a:t>Т.о</a:t>
            </a:r>
            <a:r>
              <a:rPr lang="ru-RU" sz="1400" dirty="0">
                <a:solidFill>
                  <a:schemeClr val="bg1"/>
                </a:solidFill>
              </a:rPr>
              <a:t>. стоимость привлечения 1 клиента из данного канала составит 10 руб.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E9201"/>
                </a:solidFill>
              </a:rPr>
              <a:t> 2. Реклама у блогеров. </a:t>
            </a:r>
            <a:r>
              <a:rPr lang="ru-RU" sz="1400" dirty="0">
                <a:solidFill>
                  <a:schemeClr val="bg1"/>
                </a:solidFill>
              </a:rPr>
              <a:t>Мы берем блогеров с суммарной аудиторией (</a:t>
            </a:r>
            <a:r>
              <a:rPr lang="ru-RU" sz="1400" dirty="0" err="1">
                <a:solidFill>
                  <a:schemeClr val="bg1"/>
                </a:solidFill>
              </a:rPr>
              <a:t>соц.сети</a:t>
            </a:r>
            <a:r>
              <a:rPr lang="ru-RU" sz="1400" dirty="0">
                <a:solidFill>
                  <a:schemeClr val="bg1"/>
                </a:solidFill>
              </a:rPr>
              <a:t> и You </a:t>
            </a:r>
            <a:r>
              <a:rPr lang="ru-RU" sz="1400" dirty="0" err="1">
                <a:solidFill>
                  <a:schemeClr val="bg1"/>
                </a:solidFill>
              </a:rPr>
              <a:t>Tube</a:t>
            </a:r>
            <a:r>
              <a:rPr lang="ru-RU" sz="1400" dirty="0">
                <a:solidFill>
                  <a:schemeClr val="bg1"/>
                </a:solidFill>
              </a:rPr>
              <a:t>) около 100 000 человек. Реклама у подобных блогеров стоит около 30 000 руб. Мы предполагаем, что конверсия от числа подписчиков и CR составит 1%. Мы получаем 1000 покупателей, стоимость привлечения 1 покупателя - 30 руб.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b="1" dirty="0">
                <a:solidFill>
                  <a:srgbClr val="FE9201"/>
                </a:solidFill>
              </a:rPr>
              <a:t>3. Реклама в Телеграм-каналах.</a:t>
            </a:r>
            <a:r>
              <a:rPr lang="ru-RU" sz="1400" dirty="0">
                <a:solidFill>
                  <a:schemeClr val="bg1"/>
                </a:solidFill>
              </a:rPr>
              <a:t> Подходящие нам каналы составляют около 50 000 человек. Рекламный пост в таких каналах стоит 10 000 руб. Мы предполагаем, что конверсия от числа подписчиков и CR составит 0,5%. Мы получаем 250 покупателей, стоимость привлечения 1 покупателя - 16,7 руб. 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</a:rPr>
              <a:t>Итого мы получаем, что средняя стоимость привлечения 1 клиента составляет: 40 руб.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12188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15C99-10D2-EEE4-684D-F9CB35B9E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3752D458-8B32-E284-5831-E09A93CA8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85" y="620485"/>
            <a:ext cx="4987598" cy="612318"/>
          </a:xfrm>
        </p:spPr>
        <p:txBody>
          <a:bodyPr rtlCol="0"/>
          <a:lstStyle>
            <a:defPPr>
              <a:defRPr lang="ru-RU"/>
            </a:defPPr>
          </a:lstStyle>
          <a:p>
            <a:pPr algn="l" rtl="0"/>
            <a:r>
              <a:rPr lang="en-US" sz="3200" dirty="0"/>
              <a:t>Unit </a:t>
            </a:r>
            <a:r>
              <a:rPr lang="ru-RU" sz="3200" dirty="0"/>
              <a:t>экономика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2C61B4-A105-9B80-8A66-38CC4538AF4A}"/>
              </a:ext>
            </a:extLst>
          </p:cNvPr>
          <p:cNvSpPr txBox="1"/>
          <p:nvPr/>
        </p:nvSpPr>
        <p:spPr>
          <a:xfrm>
            <a:off x="1072550" y="1563201"/>
            <a:ext cx="100469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первый год мы планируем продать 10 000 туров средней стоимостью 5 000 рублей </a:t>
            </a:r>
            <a:r>
              <a:rPr lang="ru-RU" b="1" dirty="0"/>
              <a:t>= выручка 50 000 000 </a:t>
            </a:r>
            <a:r>
              <a:rPr lang="ru-RU" b="1" dirty="0" err="1"/>
              <a:t>руб</a:t>
            </a:r>
            <a:endParaRPr lang="ru-RU" b="1" dirty="0"/>
          </a:p>
          <a:p>
            <a:endParaRPr lang="ru-RU" dirty="0"/>
          </a:p>
          <a:p>
            <a:r>
              <a:rPr lang="ru-RU" dirty="0"/>
              <a:t>Наша комиссия с одного тура – 10-20</a:t>
            </a:r>
            <a:r>
              <a:rPr lang="en-US" dirty="0"/>
              <a:t>%</a:t>
            </a:r>
            <a:r>
              <a:rPr lang="ru-RU" dirty="0"/>
              <a:t>, в среднем 15% от оборота </a:t>
            </a:r>
          </a:p>
          <a:p>
            <a:r>
              <a:rPr lang="ru-RU" b="1" dirty="0"/>
              <a:t>= прибыль 7 500 000 </a:t>
            </a:r>
            <a:r>
              <a:rPr lang="ru-RU" b="1" dirty="0" err="1"/>
              <a:t>руб</a:t>
            </a:r>
            <a:endParaRPr lang="ru-RU" b="1" dirty="0"/>
          </a:p>
          <a:p>
            <a:endParaRPr lang="ru-RU" dirty="0"/>
          </a:p>
          <a:p>
            <a:r>
              <a:rPr lang="ru-RU" dirty="0"/>
              <a:t>Стоимость привлечения 1 покупателя 40 </a:t>
            </a:r>
            <a:r>
              <a:rPr lang="ru-RU" dirty="0" err="1"/>
              <a:t>руб</a:t>
            </a:r>
            <a:r>
              <a:rPr lang="ru-RU" dirty="0"/>
              <a:t>, 10 000 покупателей</a:t>
            </a:r>
          </a:p>
          <a:p>
            <a:r>
              <a:rPr lang="ru-RU" b="1" dirty="0"/>
              <a:t>= затраты на привлечение 400 000 </a:t>
            </a:r>
            <a:r>
              <a:rPr lang="ru-RU" b="1" dirty="0" err="1"/>
              <a:t>руб</a:t>
            </a:r>
            <a:endParaRPr lang="ru-RU" b="1" dirty="0"/>
          </a:p>
          <a:p>
            <a:endParaRPr lang="ru-RU" dirty="0"/>
          </a:p>
          <a:p>
            <a:r>
              <a:rPr lang="ru-RU" dirty="0"/>
              <a:t>Прибыль 7 500 000 </a:t>
            </a:r>
            <a:r>
              <a:rPr lang="ru-RU" dirty="0" err="1"/>
              <a:t>руб</a:t>
            </a:r>
            <a:r>
              <a:rPr lang="ru-RU" dirty="0"/>
              <a:t> – первоначальные затраты 1 600 000 </a:t>
            </a:r>
            <a:r>
              <a:rPr lang="ru-RU" dirty="0" err="1"/>
              <a:t>руб</a:t>
            </a:r>
            <a:r>
              <a:rPr lang="ru-RU" dirty="0"/>
              <a:t> – постоянные затраты – 3 000 000 </a:t>
            </a:r>
            <a:r>
              <a:rPr lang="ru-RU" dirty="0" err="1"/>
              <a:t>руб</a:t>
            </a:r>
            <a:r>
              <a:rPr lang="ru-RU" dirty="0"/>
              <a:t> – привлечение 400 000 </a:t>
            </a:r>
            <a:r>
              <a:rPr lang="ru-RU" dirty="0" err="1"/>
              <a:t>руб</a:t>
            </a:r>
            <a:endParaRPr lang="ru-RU" dirty="0"/>
          </a:p>
          <a:p>
            <a:r>
              <a:rPr lang="ru-RU" b="1" dirty="0"/>
              <a:t> = чистая прибыль за первый год работы 2 500 000 руб.</a:t>
            </a:r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2000" b="1" dirty="0"/>
              <a:t>Таким образом наш проект окупится и начнет приносить прибыль в первый год работы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119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8" r="13958"/>
          <a:stretch>
            <a:fillRect/>
          </a:stretch>
        </p:blipFill>
        <p:spPr>
          <a:xfrm>
            <a:off x="273269" y="1523999"/>
            <a:ext cx="3784315" cy="5249917"/>
          </a:xfrm>
          <a:effectLst>
            <a:softEdge rad="393700"/>
          </a:effectLst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A9E33CBB-F189-A840-F906-C02CBA5A0BB9}"/>
              </a:ext>
            </a:extLst>
          </p:cNvPr>
          <p:cNvSpPr txBox="1">
            <a:spLocks/>
          </p:cNvSpPr>
          <p:nvPr/>
        </p:nvSpPr>
        <p:spPr>
          <a:xfrm>
            <a:off x="623172" y="461191"/>
            <a:ext cx="4987598" cy="180616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ru-RU" sz="5400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планы развития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F58231-11FA-1059-DD45-E3B303153C9E}"/>
              </a:ext>
            </a:extLst>
          </p:cNvPr>
          <p:cNvSpPr txBox="1"/>
          <p:nvPr/>
        </p:nvSpPr>
        <p:spPr>
          <a:xfrm>
            <a:off x="4165038" y="2148409"/>
            <a:ext cx="7502526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Clr>
                <a:srgbClr val="2B46FC"/>
              </a:buClr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Масштабирование цифровой платформы на всю Россию – объединить все туры научно-популярного детского туризма на одной платформе</a:t>
            </a:r>
          </a:p>
          <a:p>
            <a:pPr marL="342900" indent="-342900" algn="l">
              <a:spcAft>
                <a:spcPts val="1200"/>
              </a:spcAft>
              <a:buClr>
                <a:srgbClr val="2B46FC"/>
              </a:buClr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Создание мобильного приложения</a:t>
            </a:r>
          </a:p>
          <a:p>
            <a:pPr marL="342900" indent="-342900" algn="l">
              <a:spcAft>
                <a:spcPts val="1200"/>
              </a:spcAft>
              <a:buClr>
                <a:srgbClr val="2B46FC"/>
              </a:buClr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Создание детского научного </a:t>
            </a:r>
            <a:r>
              <a:rPr lang="ru-RU" sz="2800" dirty="0" err="1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комьюнити</a:t>
            </a:r>
            <a:endParaRPr lang="ru-RU" sz="2800" dirty="0">
              <a:solidFill>
                <a:schemeClr val="bg1"/>
              </a:solidFill>
              <a:latin typeface="Calibri"/>
              <a:cs typeface="Calibri"/>
              <a:sym typeface="Raleway Medium"/>
            </a:endParaRPr>
          </a:p>
          <a:p>
            <a:pPr marL="342900" indent="-342900" algn="l">
              <a:spcAft>
                <a:spcPts val="1200"/>
              </a:spcAft>
              <a:buClr>
                <a:srgbClr val="2B46FC"/>
              </a:buClr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Запуск канала на </a:t>
            </a:r>
            <a:r>
              <a:rPr lang="en-US" sz="2800" dirty="0" err="1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rutube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/</a:t>
            </a:r>
            <a:r>
              <a:rPr lang="en-US" sz="2800" dirty="0" err="1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vk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 video/</a:t>
            </a:r>
            <a:r>
              <a:rPr lang="en-US" sz="2800" dirty="0" err="1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dzen</a:t>
            </a:r>
            <a:r>
              <a:rPr lang="ru-RU" sz="2800" dirty="0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/</a:t>
            </a:r>
            <a:r>
              <a:rPr lang="en-US" sz="2800" dirty="0" err="1">
                <a:solidFill>
                  <a:schemeClr val="bg1"/>
                </a:solidFill>
                <a:latin typeface="Calibri"/>
                <a:cs typeface="Calibri"/>
                <a:sym typeface="Raleway Medium"/>
              </a:rPr>
              <a:t>youtube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116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7C8F-9C78-8509-A3A3-F349BD6D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306" y="914400"/>
            <a:ext cx="4464341" cy="36576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Спасибо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131865-CA83-6A82-0A75-3C1383418FF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30363" y="5006113"/>
            <a:ext cx="8931275" cy="17208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Ольга Михневич</a:t>
            </a:r>
          </a:p>
          <a:p>
            <a:pPr rtl="0"/>
            <a:r>
              <a:rPr lang="en-US" dirty="0" err="1"/>
              <a:t>mikhnevich</a:t>
            </a:r>
            <a:r>
              <a:rPr lang="ru-RU" dirty="0"/>
              <a:t>@</a:t>
            </a:r>
            <a:r>
              <a:rPr lang="en-US" dirty="0" err="1"/>
              <a:t>sfedu.ru</a:t>
            </a:r>
            <a:r>
              <a:rPr lang="ru-RU" dirty="0"/>
              <a:t>| </a:t>
            </a:r>
            <a:r>
              <a:rPr lang="en-US" dirty="0">
                <a:hlinkClick r:id="rId3"/>
              </a:rPr>
              <a:t>https://vk.com/club223136512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5" name="Рисунок 4" descr="Изображение выглядит как шаблон, пиксель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2CC08FD-E490-0A63-E2A3-BA08703EE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676" y="1358900"/>
            <a:ext cx="18796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72018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TM11161285">
      <a:dk1>
        <a:srgbClr val="000000"/>
      </a:dk1>
      <a:lt1>
        <a:srgbClr val="FFFFFF"/>
      </a:lt1>
      <a:dk2>
        <a:srgbClr val="445469"/>
      </a:dk2>
      <a:lt2>
        <a:srgbClr val="E7E6E6"/>
      </a:lt2>
      <a:accent1>
        <a:srgbClr val="F0829B"/>
      </a:accent1>
      <a:accent2>
        <a:srgbClr val="F83249"/>
      </a:accent2>
      <a:accent3>
        <a:srgbClr val="F6BF0E"/>
      </a:accent3>
      <a:accent4>
        <a:srgbClr val="F3EEF2"/>
      </a:accent4>
      <a:accent5>
        <a:srgbClr val="2C46FB"/>
      </a:accent5>
      <a:accent6>
        <a:srgbClr val="FE9201"/>
      </a:accent6>
      <a:hlink>
        <a:srgbClr val="FFD53E"/>
      </a:hlink>
      <a:folHlink>
        <a:srgbClr val="FCC77E"/>
      </a:folHlink>
    </a:clrScheme>
    <a:fontScheme name="Centur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161285_Win32_SL_V8" id="{D1701C6D-ECCE-4AB4-AA49-48BAB1CE7003}" vid="{37F9E7E9-DDFF-4744-91DC-21DD4845CBB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C71B42-4016-428B-9745-27057802D0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C9B6E4-47D3-464E-8364-AD7B35DA4B5C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230e9df3-be65-4c73-a93b-d1236ebd677e"/>
    <ds:schemaRef ds:uri="http://purl.org/dc/elements/1.1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B0F9548-B8AC-4D42-9765-A5CD9A25F53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</TotalTime>
  <Words>1975</Words>
  <Application>Microsoft Macintosh PowerPoint</Application>
  <PresentationFormat>Широкоэкранный</PresentationFormat>
  <Paragraphs>241</Paragraphs>
  <Slides>19</Slides>
  <Notes>19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Raleway Medium</vt:lpstr>
      <vt:lpstr>Roboto</vt:lpstr>
      <vt:lpstr>Roboto Medium</vt:lpstr>
      <vt:lpstr>Wingdings</vt:lpstr>
      <vt:lpstr>Берлин</vt:lpstr>
      <vt:lpstr>Лист</vt:lpstr>
      <vt:lpstr>SBS-24 a17 Фабрика детского научно-популярного туризма: доступ к знаниям, опыту и технологиям     </vt:lpstr>
      <vt:lpstr>Наша команда</vt:lpstr>
      <vt:lpstr>актуальность</vt:lpstr>
      <vt:lpstr>проблема</vt:lpstr>
      <vt:lpstr>решение</vt:lpstr>
      <vt:lpstr>Потребители и целевая аудитории</vt:lpstr>
      <vt:lpstr>Проблемное интервью</vt:lpstr>
      <vt:lpstr>АНАЛИЗ РЫНКА (tam sam som)</vt:lpstr>
      <vt:lpstr>Анализ рынка</vt:lpstr>
      <vt:lpstr>Анализ рынка (окончание)</vt:lpstr>
      <vt:lpstr>Ценностное предложение</vt:lpstr>
      <vt:lpstr>Бизнес модель</vt:lpstr>
      <vt:lpstr>Модель монетизации</vt:lpstr>
      <vt:lpstr>Расчет затрат</vt:lpstr>
      <vt:lpstr>Затраты на продвижение</vt:lpstr>
      <vt:lpstr>Стоимость привлечения (1 клиент)</vt:lpstr>
      <vt:lpstr>Unit экономика</vt:lpstr>
      <vt:lpstr>Презентация PowerPoint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SBS-24 a17 Фабрика детского научно-популярного туризма: доступ к знаниям, опыту и технологиям</dc:title>
  <dc:creator>Жертовская Елена</dc:creator>
  <cp:lastModifiedBy>Михневич Ольга Михайловна</cp:lastModifiedBy>
  <cp:revision>143</cp:revision>
  <dcterms:created xsi:type="dcterms:W3CDTF">2024-10-29T15:15:39Z</dcterms:created>
  <dcterms:modified xsi:type="dcterms:W3CDTF">2024-11-01T10:19:46Z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