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1" r:id="rId2"/>
    <p:sldId id="327" r:id="rId3"/>
    <p:sldId id="318" r:id="rId4"/>
    <p:sldId id="317" r:id="rId5"/>
    <p:sldId id="319" r:id="rId6"/>
    <p:sldId id="320" r:id="rId7"/>
    <p:sldId id="322" r:id="rId8"/>
    <p:sldId id="310" r:id="rId9"/>
    <p:sldId id="311" r:id="rId10"/>
    <p:sldId id="324" r:id="rId11"/>
    <p:sldId id="313" r:id="rId12"/>
    <p:sldId id="328" r:id="rId13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64F"/>
    <a:srgbClr val="3EBBCF"/>
    <a:srgbClr val="073558"/>
    <a:srgbClr val="7F7F7F"/>
    <a:srgbClr val="47405B"/>
    <a:srgbClr val="0B5795"/>
    <a:srgbClr val="C72227"/>
    <a:srgbClr val="3A88A0"/>
    <a:srgbClr val="E6E6E6"/>
    <a:srgbClr val="439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7" autoAdjust="0"/>
    <p:restoredTop sz="94615"/>
  </p:normalViewPr>
  <p:slideViewPr>
    <p:cSldViewPr snapToGrid="0">
      <p:cViewPr varScale="1">
        <p:scale>
          <a:sx n="98" d="100"/>
          <a:sy n="98" d="100"/>
        </p:scale>
        <p:origin x="216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45C77D5-E8CF-CB8D-E1D3-3C9B375B00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4EF51C-4A43-2E30-D215-A8A943EB04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74B2CFC3-4764-4780-96E7-82B359BF386A}" type="datetimeFigureOut">
              <a:rPr lang="ru-RU" smtClean="0"/>
              <a:pPr/>
              <a:t>01.11.2024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92FA01-AF19-12C3-0B74-9A66C36EE7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54F8A7-E90E-E32F-8BC8-D0EF0E72CB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10117160-DDA9-4CB7-8569-6FCFFD102D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361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9D323F8A-181A-48DB-9F6D-E9C820E98E2A}" type="datetimeFigureOut">
              <a:rPr lang="ru-RU" smtClean="0"/>
              <a:pPr/>
              <a:t>01.11.2024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D7F9DE00-DBF0-411D-90E1-2BEEBAECAF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55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9DE00-DBF0-411D-90E1-2BEEBAECAFE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37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CCBA4-1454-B977-019B-7FD91D49B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3C724D-63DD-ED30-60AD-25B1E5883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E7252E-665E-4B31-31F3-7C9BB615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788D-4070-4D74-BFD1-244AED81B9E0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A44F7F-436E-78C6-FD12-A9CE1F40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609723-51AA-8852-BD9C-CEABC466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82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AC858-12A4-A13A-4829-BECDB69D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3DEA4E-FCE7-8C18-DDAD-E781CF72E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5E3EA0-1FC4-9AA1-54AE-8E7CFE0EC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4885-9ED9-431C-B782-42AF43B0BBDF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E3EDBA-2FD1-BD30-8242-AC00F719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F8CEE-1CB0-BDF1-9E12-9BED96264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5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BEB10-B328-315A-4135-F3189C36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26D64A-7B6C-6063-E837-47CBE47F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EEEDC5-EF0C-A277-74E4-6B22788D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7FD57-2D1E-4AE0-9B04-CA24BF01A9F0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FA42F8-8096-6687-1E33-C195A6B6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671EA-5FE3-F478-BEEE-401B0EEC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6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537B9-16DD-624D-1CBA-BFA795C5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739AEF-9C66-DCDC-2AEA-7136A8569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A30AAB-9E02-9817-9BB8-19FFEEE75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257FC4-3810-8A92-D345-CB2C25FC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E965-9C68-4A46-A978-25CF822C615B}" type="datetime1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6F8940-CAE5-2576-4CC2-816973357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5243E3-4803-27A4-E911-DCE7E12C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52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887E2-EA85-418C-51D6-186450EA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A87F08-5E72-0297-4679-25F7A9F6F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F6BFBC-FB3F-0DA1-7B07-BD8BB4803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3D0832-48DD-9C14-DACC-5373D8759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DC3FC2-F2A0-7903-5ECC-8042FBBF1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3128F0-60DF-8B43-3DC1-BFC5CA30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207-45DD-42F4-875E-07B8A46D7EC8}" type="datetime1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5F3806-1B13-CDEF-80F8-D512B948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7C1BE2-3ACF-94B2-06BB-E4946E92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8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4BFC8-6EA7-3CD7-5DAC-C4440BF9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2528C9-8B6F-3A0B-7363-D9E9C3EE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EA09C-6643-4B58-A7CC-641898EA7747}" type="datetime1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35C45A-7BC0-CCA9-0919-052AE603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5A3EA0-717A-0179-0903-D44DD7040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07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1EB00D-DFAB-461D-0130-FA8CC7DB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A1DC-FC1C-478A-A24D-B0662473ABDE}" type="datetime1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8AA204-3B47-40DB-0A3E-FA05BFCD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DA35F3-C2CA-B602-8F7D-0F757321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3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EB92D-5F50-67AE-AEE4-A66ED605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46C57-B06B-F8D4-DEAD-BB0C5BBE6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117297-DC2A-4D0E-6063-2C7416E49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BE9144-0798-E9F0-8386-8CECD79E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DD25-B63E-47B3-89BD-A96EC9661866}" type="datetime1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75414D-826B-CED0-DC01-EE90E925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8E8C11-F37F-28B6-F903-C371B127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8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17E43-7BF2-1FD3-33E1-DF2E225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6B628B-3824-96EC-1A63-7925DF9BA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4A6E62-1F8E-2782-D061-433A87AEE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C9CDD6-5693-C4B1-0416-5E6B53F2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6DD3-FFBE-4B16-9FFF-94DCD5E1B3CD}" type="datetime1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A21D2C-F6C6-E222-9C40-0FC47789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F6EAAB-A3B4-5DCF-AE29-78512EA5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17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8C8B4-4C58-4F17-F178-EAA10F856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80519C-14A1-DF7A-2348-61C186CC2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7B4EF-832B-B441-9CA7-F9690F06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97FC4-BF76-4E80-8783-DA75F2E5B25C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81199-2FE4-BB31-726C-47DBC221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007FB8-16B1-D78C-21FD-DC8AC8F3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77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D8CFE1-8BB0-A2E2-06FB-F316127F57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D21A24-A6FF-2089-0C4B-C628941A7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6AC138-5D4A-13DF-DB8D-E42A6633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74469-44D3-48EA-B209-C0E7FBEBFEB6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EF72B0-7B42-70B4-FDF0-9FABB1D6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55C60-1E19-80EE-DE1B-EDA694DC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3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66908263-A3EA-AF4F-7CD0-9AF1606A6D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7739" y="1280409"/>
            <a:ext cx="4801362" cy="4077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5875" indent="0"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EFB7696-264D-B105-F067-513564651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7739" y="283110"/>
            <a:ext cx="7306628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A01C7BB0-729F-593B-EB7B-D5961B6D9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4138" y="2000250"/>
            <a:ext cx="10097262" cy="4323325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16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D6FBF-C81D-1F90-5040-EEAE58131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6A17D-9B78-DAD3-B919-EDC6F47F8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98FBFE-D300-B771-AA42-CE2E5DD82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02F5D-D763-497D-82A5-62508E9F554A}" type="datetime1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5F83C2-A35B-DE1B-BF62-1BE0AEBBE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8D58C1-AFF7-FA77-41FE-3A08A49E0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08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7.png"/><Relationship Id="rId7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38527" y="6495428"/>
            <a:ext cx="4755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Абрамов Денис Александрович</a:t>
            </a: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b="8718"/>
          <a:stretch/>
        </p:blipFill>
        <p:spPr>
          <a:xfrm>
            <a:off x="6921029" y="497732"/>
            <a:ext cx="5082139" cy="578099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79141" y="2497649"/>
            <a:ext cx="8208912" cy="561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«</a:t>
            </a:r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UltrasoniQ</a:t>
            </a: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387011" y="4948844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Ольга Акчурина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379141" y="2993194"/>
            <a:ext cx="8208912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Сервис для принятия </a:t>
            </a:r>
          </a:p>
          <a:p>
            <a:pPr>
              <a:lnSpc>
                <a:spcPts val="2900"/>
              </a:lnSpc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врачебного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C89BA17-7CDA-8819-5461-BB0D7A4BF4A6}"/>
              </a:ext>
            </a:extLst>
          </p:cNvPr>
          <p:cNvSpPr txBox="1"/>
          <p:nvPr/>
        </p:nvSpPr>
        <p:spPr>
          <a:xfrm>
            <a:off x="3272243" y="4491341"/>
            <a:ext cx="8208912" cy="5615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ru-RU" sz="6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«</a:t>
            </a:r>
            <a:r>
              <a:rPr lang="en-US" sz="60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UltrasoniQ</a:t>
            </a:r>
            <a:r>
              <a:rPr lang="en-US" sz="6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4CEEDA-66BE-B2EF-45D9-3F30258536A2}"/>
              </a:ext>
            </a:extLst>
          </p:cNvPr>
          <p:cNvSpPr txBox="1"/>
          <p:nvPr/>
        </p:nvSpPr>
        <p:spPr>
          <a:xfrm>
            <a:off x="3272243" y="4986886"/>
            <a:ext cx="8208912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ru-RU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Сервис для принятия </a:t>
            </a:r>
          </a:p>
          <a:p>
            <a:pPr algn="r">
              <a:lnSpc>
                <a:spcPts val="2900"/>
              </a:lnSpc>
            </a:pPr>
            <a:r>
              <a:rPr lang="ru-RU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врачебного решения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E93045-D8DD-46C6-A2E2-835E134E1C9C}"/>
              </a:ext>
            </a:extLst>
          </p:cNvPr>
          <p:cNvSpPr txBox="1"/>
          <p:nvPr/>
        </p:nvSpPr>
        <p:spPr>
          <a:xfrm>
            <a:off x="10208301" y="4491341"/>
            <a:ext cx="900597" cy="561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60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F89CF0-0702-DBBB-8A08-5D6137138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061">
            <a:off x="10884606" y="3019774"/>
            <a:ext cx="5588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9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>
            <a:extLst>
              <a:ext uri="{FF2B5EF4-FFF2-40B4-BE49-F238E27FC236}">
                <a16:creationId xmlns:a16="http://schemas.microsoft.com/office/drawing/2014/main" id="{B4341B00-A36F-1DFD-B95D-18F6E9700F9B}"/>
              </a:ext>
            </a:extLst>
          </p:cNvPr>
          <p:cNvGrpSpPr/>
          <p:nvPr/>
        </p:nvGrpSpPr>
        <p:grpSpPr>
          <a:xfrm>
            <a:off x="6602284" y="1173383"/>
            <a:ext cx="4780400" cy="4785554"/>
            <a:chOff x="1096963" y="1447800"/>
            <a:chExt cx="2946400" cy="2949575"/>
          </a:xfrm>
          <a:solidFill>
            <a:srgbClr val="41464F"/>
          </a:solidFill>
        </p:grpSpPr>
        <p:sp>
          <p:nvSpPr>
            <p:cNvPr id="10" name="Oval 101">
              <a:extLst>
                <a:ext uri="{FF2B5EF4-FFF2-40B4-BE49-F238E27FC236}">
                  <a16:creationId xmlns:a16="http://schemas.microsoft.com/office/drawing/2014/main" id="{7ABBFC7B-3609-6B11-D34D-73796AD2B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963" y="1447800"/>
              <a:ext cx="2946400" cy="2949575"/>
            </a:xfrm>
            <a:prstGeom prst="ellipse">
              <a:avLst/>
            </a:prstGeom>
            <a:gradFill>
              <a:gsLst>
                <a:gs pos="0">
                  <a:srgbClr val="41464F">
                    <a:alpha val="32000"/>
                  </a:srgbClr>
                </a:gs>
                <a:gs pos="100000">
                  <a:srgbClr val="3EBBCF">
                    <a:alpha val="11902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grpSp>
          <p:nvGrpSpPr>
            <p:cNvPr id="11" name="Group 5">
              <a:extLst>
                <a:ext uri="{FF2B5EF4-FFF2-40B4-BE49-F238E27FC236}">
                  <a16:creationId xmlns:a16="http://schemas.microsoft.com/office/drawing/2014/main" id="{FA2EC6D8-5591-D39F-118E-35601D928756}"/>
                </a:ext>
              </a:extLst>
            </p:cNvPr>
            <p:cNvGrpSpPr/>
            <p:nvPr/>
          </p:nvGrpSpPr>
          <p:grpSpPr>
            <a:xfrm>
              <a:off x="1325878" y="1688782"/>
              <a:ext cx="2471740" cy="2471738"/>
              <a:chOff x="7349504" y="606851"/>
              <a:chExt cx="1211127" cy="1211126"/>
            </a:xfrm>
            <a:grpFill/>
          </p:grpSpPr>
          <p:sp>
            <p:nvSpPr>
              <p:cNvPr id="12" name="Oval 6">
                <a:extLst>
                  <a:ext uri="{FF2B5EF4-FFF2-40B4-BE49-F238E27FC236}">
                    <a16:creationId xmlns:a16="http://schemas.microsoft.com/office/drawing/2014/main" id="{35362621-131B-678A-7F12-CD079979CAB1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13" name="Oval 7">
                <a:extLst>
                  <a:ext uri="{FF2B5EF4-FFF2-40B4-BE49-F238E27FC236}">
                    <a16:creationId xmlns:a16="http://schemas.microsoft.com/office/drawing/2014/main" id="{4967E4A8-3BD6-99BC-8B55-F46AB6D149B0}"/>
                  </a:ext>
                </a:extLst>
              </p:cNvPr>
              <p:cNvSpPr/>
              <p:nvPr/>
            </p:nvSpPr>
            <p:spPr>
              <a:xfrm>
                <a:off x="7349504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</p:grpSp>
      <p:sp>
        <p:nvSpPr>
          <p:cNvPr id="14" name="Freeform 9">
            <a:extLst>
              <a:ext uri="{FF2B5EF4-FFF2-40B4-BE49-F238E27FC236}">
                <a16:creationId xmlns:a16="http://schemas.microsoft.com/office/drawing/2014/main" id="{5BFB8E76-1244-1D74-D55B-D2A17F3D9BAC}"/>
              </a:ext>
            </a:extLst>
          </p:cNvPr>
          <p:cNvSpPr>
            <a:spLocks/>
          </p:cNvSpPr>
          <p:nvPr/>
        </p:nvSpPr>
        <p:spPr bwMode="auto">
          <a:xfrm>
            <a:off x="7107136" y="1675293"/>
            <a:ext cx="3737265" cy="3142288"/>
          </a:xfrm>
          <a:custGeom>
            <a:avLst/>
            <a:gdLst>
              <a:gd name="T0" fmla="*/ 83 w 609"/>
              <a:gd name="T1" fmla="*/ 511 h 511"/>
              <a:gd name="T2" fmla="*/ 75 w 609"/>
              <a:gd name="T3" fmla="*/ 507 h 511"/>
              <a:gd name="T4" fmla="*/ 0 w 609"/>
              <a:gd name="T5" fmla="*/ 306 h 511"/>
              <a:gd name="T6" fmla="*/ 306 w 609"/>
              <a:gd name="T7" fmla="*/ 0 h 511"/>
              <a:gd name="T8" fmla="*/ 609 w 609"/>
              <a:gd name="T9" fmla="*/ 263 h 511"/>
              <a:gd name="T10" fmla="*/ 600 w 609"/>
              <a:gd name="T11" fmla="*/ 274 h 511"/>
              <a:gd name="T12" fmla="*/ 589 w 609"/>
              <a:gd name="T13" fmla="*/ 266 h 511"/>
              <a:gd name="T14" fmla="*/ 306 w 609"/>
              <a:gd name="T15" fmla="*/ 20 h 511"/>
              <a:gd name="T16" fmla="*/ 20 w 609"/>
              <a:gd name="T17" fmla="*/ 306 h 511"/>
              <a:gd name="T18" fmla="*/ 90 w 609"/>
              <a:gd name="T19" fmla="*/ 494 h 511"/>
              <a:gd name="T20" fmla="*/ 89 w 609"/>
              <a:gd name="T21" fmla="*/ 508 h 511"/>
              <a:gd name="T22" fmla="*/ 83 w 609"/>
              <a:gd name="T23" fmla="*/ 511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9" h="511">
                <a:moveTo>
                  <a:pt x="83" y="511"/>
                </a:moveTo>
                <a:cubicBezTo>
                  <a:pt x="80" y="511"/>
                  <a:pt x="77" y="509"/>
                  <a:pt x="75" y="507"/>
                </a:cubicBezTo>
                <a:cubicBezTo>
                  <a:pt x="26" y="451"/>
                  <a:pt x="0" y="380"/>
                  <a:pt x="0" y="306"/>
                </a:cubicBezTo>
                <a:cubicBezTo>
                  <a:pt x="0" y="137"/>
                  <a:pt x="137" y="0"/>
                  <a:pt x="306" y="0"/>
                </a:cubicBezTo>
                <a:cubicBezTo>
                  <a:pt x="457" y="0"/>
                  <a:pt x="587" y="113"/>
                  <a:pt x="609" y="263"/>
                </a:cubicBezTo>
                <a:cubicBezTo>
                  <a:pt x="609" y="268"/>
                  <a:pt x="606" y="273"/>
                  <a:pt x="600" y="274"/>
                </a:cubicBezTo>
                <a:cubicBezTo>
                  <a:pt x="595" y="275"/>
                  <a:pt x="590" y="271"/>
                  <a:pt x="589" y="266"/>
                </a:cubicBezTo>
                <a:cubicBezTo>
                  <a:pt x="569" y="126"/>
                  <a:pt x="447" y="20"/>
                  <a:pt x="306" y="20"/>
                </a:cubicBezTo>
                <a:cubicBezTo>
                  <a:pt x="148" y="20"/>
                  <a:pt x="20" y="148"/>
                  <a:pt x="20" y="306"/>
                </a:cubicBezTo>
                <a:cubicBezTo>
                  <a:pt x="20" y="375"/>
                  <a:pt x="45" y="442"/>
                  <a:pt x="90" y="494"/>
                </a:cubicBezTo>
                <a:cubicBezTo>
                  <a:pt x="94" y="498"/>
                  <a:pt x="93" y="504"/>
                  <a:pt x="89" y="508"/>
                </a:cubicBezTo>
                <a:cubicBezTo>
                  <a:pt x="87" y="510"/>
                  <a:pt x="85" y="511"/>
                  <a:pt x="83" y="511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3EBBCF"/>
              </a:gs>
            </a:gsLst>
            <a:lin ang="0" scaled="0"/>
          </a:gradFill>
          <a:ln>
            <a:noFill/>
          </a:ln>
          <a:effectLst>
            <a:glow rad="139700">
              <a:srgbClr val="3EBBCF">
                <a:alpha val="24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>
              <a:highlight>
                <a:srgbClr val="3EBBCF"/>
              </a:highlight>
            </a:endParaRP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D92DE9FA-0574-6DB6-0FDD-688D82071C77}"/>
              </a:ext>
            </a:extLst>
          </p:cNvPr>
          <p:cNvSpPr/>
          <p:nvPr/>
        </p:nvSpPr>
        <p:spPr>
          <a:xfrm>
            <a:off x="7374220" y="4508240"/>
            <a:ext cx="501484" cy="501484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7CC3B894-DBFA-58CB-8370-040E766FD507}"/>
              </a:ext>
            </a:extLst>
          </p:cNvPr>
          <p:cNvGrpSpPr/>
          <p:nvPr/>
        </p:nvGrpSpPr>
        <p:grpSpPr>
          <a:xfrm>
            <a:off x="7733435" y="3087937"/>
            <a:ext cx="2486258" cy="892552"/>
            <a:chOff x="8331651" y="2510294"/>
            <a:chExt cx="2486258" cy="892552"/>
          </a:xfrm>
        </p:grpSpPr>
        <p:sp>
          <p:nvSpPr>
            <p:cNvPr id="17" name="Rectangle 114">
              <a:extLst>
                <a:ext uri="{FF2B5EF4-FFF2-40B4-BE49-F238E27FC236}">
                  <a16:creationId xmlns:a16="http://schemas.microsoft.com/office/drawing/2014/main" id="{D00C1DAB-6D1D-FB62-818B-3829A5DFE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1651" y="2725738"/>
              <a:ext cx="2486258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4400" b="1" i="0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Open Sans" panose="020B0606030504020204" pitchFamily="34" charset="0"/>
                </a:rPr>
                <a:t>400 млн.</a:t>
              </a:r>
              <a:endParaRPr kumimoji="0" lang="ru-UA" altLang="ru-UA" sz="3200" b="0" i="0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</a:endParaRPr>
            </a:p>
          </p:txBody>
        </p:sp>
        <p:sp>
          <p:nvSpPr>
            <p:cNvPr id="18" name="Rectangle 115">
              <a:extLst>
                <a:ext uri="{FF2B5EF4-FFF2-40B4-BE49-F238E27FC236}">
                  <a16:creationId xmlns:a16="http://schemas.microsoft.com/office/drawing/2014/main" id="{AEC0BDA7-11A1-7F37-BF95-FE6FDD838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1442" y="2510294"/>
              <a:ext cx="10050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1400" b="0" i="0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Open Sans" panose="020B0606030504020204" pitchFamily="34" charset="0"/>
                </a:rPr>
                <a:t>УЗИ в мире</a:t>
              </a:r>
              <a:endParaRPr kumimoji="0" lang="ru-UA" altLang="ru-UA" sz="4000" b="0" i="0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41F24B1-8D44-CEA2-F4ED-928A097478D6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5C99DB-E93A-0590-A6EC-A4F496F1D815}"/>
              </a:ext>
            </a:extLst>
          </p:cNvPr>
          <p:cNvSpPr txBox="1"/>
          <p:nvPr/>
        </p:nvSpPr>
        <p:spPr>
          <a:xfrm>
            <a:off x="273882" y="559993"/>
            <a:ext cx="8208912" cy="5615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60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Актуальность</a:t>
            </a:r>
            <a:endParaRPr lang="en-US" sz="60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E4D4499-7E4F-FB1D-B4CC-36762CDFAC67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5">
            <a:extLst>
              <a:ext uri="{FF2B5EF4-FFF2-40B4-BE49-F238E27FC236}">
                <a16:creationId xmlns:a16="http://schemas.microsoft.com/office/drawing/2014/main" id="{CC15B2F0-BCB0-2125-779D-444792277634}"/>
              </a:ext>
            </a:extLst>
          </p:cNvPr>
          <p:cNvGrpSpPr/>
          <p:nvPr/>
        </p:nvGrpSpPr>
        <p:grpSpPr>
          <a:xfrm>
            <a:off x="957561" y="2433648"/>
            <a:ext cx="910029" cy="910029"/>
            <a:chOff x="7349505" y="606851"/>
            <a:chExt cx="1211126" cy="1211126"/>
          </a:xfrm>
          <a:solidFill>
            <a:srgbClr val="41464F"/>
          </a:solidFill>
        </p:grpSpPr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3A268A70-A195-2848-E42A-F8D1DCD61516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6" name="Oval 17">
              <a:extLst>
                <a:ext uri="{FF2B5EF4-FFF2-40B4-BE49-F238E27FC236}">
                  <a16:creationId xmlns:a16="http://schemas.microsoft.com/office/drawing/2014/main" id="{6AE7E344-FAF1-1EAA-CA34-7372B357FF1A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23D3B7A-D443-744B-1A1C-8A37A7B2B809}"/>
              </a:ext>
            </a:extLst>
          </p:cNvPr>
          <p:cNvSpPr txBox="1"/>
          <p:nvPr/>
        </p:nvSpPr>
        <p:spPr>
          <a:xfrm>
            <a:off x="2131513" y="2288497"/>
            <a:ext cx="4100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Число проведенных УЗИ исследования в рамках </a:t>
            </a:r>
            <a:r>
              <a:rPr lang="ru-RU" b="1" dirty="0">
                <a:solidFill>
                  <a:srgbClr val="41464F"/>
                </a:solidFill>
                <a:highlight>
                  <a:srgbClr val="3EBBCF"/>
                </a:highlight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ассистированного</a:t>
            </a:r>
            <a:r>
              <a:rPr lang="ru-RU" b="1" dirty="0">
                <a:solidFill>
                  <a:srgbClr val="3EBBCF"/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осмотра </a:t>
            </a:r>
            <a:r>
              <a:rPr lang="ru-RU" b="1" dirty="0">
                <a:solidFill>
                  <a:srgbClr val="41464F"/>
                </a:solidFill>
                <a:highlight>
                  <a:srgbClr val="3EBBCF"/>
                </a:highlight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возросло на 30% </a:t>
            </a:r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 последний год</a:t>
            </a:r>
          </a:p>
        </p:txBody>
      </p:sp>
      <p:grpSp>
        <p:nvGrpSpPr>
          <p:cNvPr id="29" name="Group 20">
            <a:extLst>
              <a:ext uri="{FF2B5EF4-FFF2-40B4-BE49-F238E27FC236}">
                <a16:creationId xmlns:a16="http://schemas.microsoft.com/office/drawing/2014/main" id="{83E5B7B5-6932-C6D4-D473-543B7ED6582E}"/>
              </a:ext>
            </a:extLst>
          </p:cNvPr>
          <p:cNvGrpSpPr/>
          <p:nvPr/>
        </p:nvGrpSpPr>
        <p:grpSpPr>
          <a:xfrm>
            <a:off x="955771" y="4432305"/>
            <a:ext cx="910029" cy="910029"/>
            <a:chOff x="7349505" y="606851"/>
            <a:chExt cx="1211126" cy="1211126"/>
          </a:xfrm>
          <a:solidFill>
            <a:srgbClr val="41464F"/>
          </a:solidFill>
        </p:grpSpPr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E8C175FE-92C2-C971-AA83-C80C19731414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DB9B86AF-3705-D113-3AFA-87A32501DF44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A02AFD0-CE34-2912-AF5B-D28390A28D99}"/>
              </a:ext>
            </a:extLst>
          </p:cNvPr>
          <p:cNvSpPr txBox="1"/>
          <p:nvPr/>
        </p:nvSpPr>
        <p:spPr>
          <a:xfrm>
            <a:off x="2118225" y="4287154"/>
            <a:ext cx="3761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1464F"/>
                </a:solidFill>
                <a:highlight>
                  <a:srgbClr val="3EBBCF"/>
                </a:highlight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Ошибки</a:t>
            </a:r>
            <a:r>
              <a:rPr lang="ru-RU" b="1" dirty="0">
                <a:solidFill>
                  <a:srgbClr val="3EBBCF"/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интерпретации данных в процессе проведения УЗИ оцениваются в диапазоне </a:t>
            </a:r>
            <a:r>
              <a:rPr lang="ru-RU" b="1" dirty="0">
                <a:solidFill>
                  <a:srgbClr val="41464F"/>
                </a:solidFill>
                <a:highlight>
                  <a:srgbClr val="3EBBCF"/>
                </a:highlight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3% до 20%</a:t>
            </a:r>
          </a:p>
        </p:txBody>
      </p:sp>
      <p:pic>
        <p:nvPicPr>
          <p:cNvPr id="36" name="Рисунок 35" descr="Линейчатая диаграмма с тенденцией к повышению">
            <a:extLst>
              <a:ext uri="{FF2B5EF4-FFF2-40B4-BE49-F238E27FC236}">
                <a16:creationId xmlns:a16="http://schemas.microsoft.com/office/drawing/2014/main" id="{E2E8C315-265D-D844-2FEB-AA1894F66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3585" y="2551461"/>
            <a:ext cx="674400" cy="674400"/>
          </a:xfrm>
          <a:prstGeom prst="rect">
            <a:avLst/>
          </a:prstGeom>
        </p:spPr>
      </p:pic>
      <p:pic>
        <p:nvPicPr>
          <p:cNvPr id="39" name="Рисунок 38" descr="Закрыть">
            <a:extLst>
              <a:ext uri="{FF2B5EF4-FFF2-40B4-BE49-F238E27FC236}">
                <a16:creationId xmlns:a16="http://schemas.microsoft.com/office/drawing/2014/main" id="{E0DC6BE2-423E-E3BE-ADBA-83F4A5DAA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9855" y="4558884"/>
            <a:ext cx="656867" cy="65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2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C -0.05325 -0.11643 -0.0431 -0.25972 0.00052 -0.36042 C 0.07188 -0.4706 0.14844 -0.44398 0.19935 -0.39352 C 0.23672 -0.32963 0.25482 -0.28194 0.25899 -0.21713 " pathEditMode="relative" rAng="13320000" ptsTypes="AAAA">
                                      <p:cBhvr>
                                        <p:cTn id="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11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repeatCount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repeatCount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8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6C8326-A602-4D65-09EF-E7A2C45AB740}"/>
              </a:ext>
            </a:extLst>
          </p:cNvPr>
          <p:cNvSpPr txBox="1"/>
          <p:nvPr/>
        </p:nvSpPr>
        <p:spPr>
          <a:xfrm>
            <a:off x="273882" y="559993"/>
            <a:ext cx="8208912" cy="5615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60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Саркопения</a:t>
            </a:r>
            <a:endParaRPr lang="en-US" sz="60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674A82C-515C-6974-E9CA-9979C20DB023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8">
            <a:extLst>
              <a:ext uri="{FF2B5EF4-FFF2-40B4-BE49-F238E27FC236}">
                <a16:creationId xmlns:a16="http://schemas.microsoft.com/office/drawing/2014/main" id="{D697F334-4E31-76EF-4DCC-5A98296F9985}"/>
              </a:ext>
            </a:extLst>
          </p:cNvPr>
          <p:cNvGrpSpPr/>
          <p:nvPr/>
        </p:nvGrpSpPr>
        <p:grpSpPr>
          <a:xfrm>
            <a:off x="1680483" y="2432193"/>
            <a:ext cx="5010150" cy="1201595"/>
            <a:chOff x="3590925" y="1289193"/>
            <a:chExt cx="5010150" cy="120159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17D9EFA-F59E-5D94-FBD4-88CB85E7C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5" y="1292225"/>
              <a:ext cx="5010150" cy="1198563"/>
            </a:xfrm>
            <a:custGeom>
              <a:avLst/>
              <a:gdLst>
                <a:gd name="T0" fmla="*/ 1157 w 1314"/>
                <a:gd name="T1" fmla="*/ 314 h 314"/>
                <a:gd name="T2" fmla="*/ 157 w 1314"/>
                <a:gd name="T3" fmla="*/ 314 h 314"/>
                <a:gd name="T4" fmla="*/ 0 w 1314"/>
                <a:gd name="T5" fmla="*/ 157 h 314"/>
                <a:gd name="T6" fmla="*/ 157 w 1314"/>
                <a:gd name="T7" fmla="*/ 0 h 314"/>
                <a:gd name="T8" fmla="*/ 1157 w 1314"/>
                <a:gd name="T9" fmla="*/ 0 h 314"/>
                <a:gd name="T10" fmla="*/ 1314 w 1314"/>
                <a:gd name="T11" fmla="*/ 157 h 314"/>
                <a:gd name="T12" fmla="*/ 1157 w 1314"/>
                <a:gd name="T1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4" h="314">
                  <a:moveTo>
                    <a:pt x="1157" y="314"/>
                  </a:moveTo>
                  <a:cubicBezTo>
                    <a:pt x="157" y="314"/>
                    <a:pt x="157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  <a:cubicBezTo>
                    <a:pt x="0" y="71"/>
                    <a:pt x="70" y="0"/>
                    <a:pt x="157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244" y="0"/>
                    <a:pt x="1314" y="71"/>
                    <a:pt x="1314" y="157"/>
                  </a:cubicBezTo>
                  <a:cubicBezTo>
                    <a:pt x="1314" y="244"/>
                    <a:pt x="1244" y="314"/>
                    <a:pt x="1157" y="3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56D848F-00DB-C491-DF57-C227E4C06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5" y="1289193"/>
              <a:ext cx="5010150" cy="1198563"/>
            </a:xfrm>
            <a:custGeom>
              <a:avLst/>
              <a:gdLst>
                <a:gd name="T0" fmla="*/ 1157 w 1314"/>
                <a:gd name="T1" fmla="*/ 314 h 314"/>
                <a:gd name="T2" fmla="*/ 157 w 1314"/>
                <a:gd name="T3" fmla="*/ 314 h 314"/>
                <a:gd name="T4" fmla="*/ 0 w 1314"/>
                <a:gd name="T5" fmla="*/ 157 h 314"/>
                <a:gd name="T6" fmla="*/ 157 w 1314"/>
                <a:gd name="T7" fmla="*/ 0 h 314"/>
                <a:gd name="T8" fmla="*/ 1157 w 1314"/>
                <a:gd name="T9" fmla="*/ 0 h 314"/>
                <a:gd name="T10" fmla="*/ 1314 w 1314"/>
                <a:gd name="T11" fmla="*/ 157 h 314"/>
                <a:gd name="T12" fmla="*/ 1157 w 1314"/>
                <a:gd name="T1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4" h="314">
                  <a:moveTo>
                    <a:pt x="1157" y="314"/>
                  </a:moveTo>
                  <a:cubicBezTo>
                    <a:pt x="157" y="314"/>
                    <a:pt x="157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  <a:cubicBezTo>
                    <a:pt x="0" y="71"/>
                    <a:pt x="70" y="0"/>
                    <a:pt x="157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244" y="0"/>
                    <a:pt x="1314" y="71"/>
                    <a:pt x="1314" y="157"/>
                  </a:cubicBezTo>
                  <a:cubicBezTo>
                    <a:pt x="1314" y="244"/>
                    <a:pt x="1244" y="314"/>
                    <a:pt x="1157" y="314"/>
                  </a:cubicBezTo>
                  <a:close/>
                </a:path>
              </a:pathLst>
            </a:custGeom>
            <a:solidFill>
              <a:srgbClr val="41464F"/>
            </a:soli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:a16="http://schemas.microsoft.com/office/drawing/2014/main" id="{22F708D8-6738-B1B3-B5BA-73E92983CB77}"/>
              </a:ext>
            </a:extLst>
          </p:cNvPr>
          <p:cNvGrpSpPr/>
          <p:nvPr/>
        </p:nvGrpSpPr>
        <p:grpSpPr>
          <a:xfrm>
            <a:off x="1680483" y="3968750"/>
            <a:ext cx="5010150" cy="1201595"/>
            <a:chOff x="3590925" y="1289193"/>
            <a:chExt cx="5010150" cy="1201595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26A460F-BBDA-7D91-D7AA-66375C02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5" y="1292225"/>
              <a:ext cx="5010150" cy="1198563"/>
            </a:xfrm>
            <a:custGeom>
              <a:avLst/>
              <a:gdLst>
                <a:gd name="T0" fmla="*/ 1157 w 1314"/>
                <a:gd name="T1" fmla="*/ 314 h 314"/>
                <a:gd name="T2" fmla="*/ 157 w 1314"/>
                <a:gd name="T3" fmla="*/ 314 h 314"/>
                <a:gd name="T4" fmla="*/ 0 w 1314"/>
                <a:gd name="T5" fmla="*/ 157 h 314"/>
                <a:gd name="T6" fmla="*/ 157 w 1314"/>
                <a:gd name="T7" fmla="*/ 0 h 314"/>
                <a:gd name="T8" fmla="*/ 1157 w 1314"/>
                <a:gd name="T9" fmla="*/ 0 h 314"/>
                <a:gd name="T10" fmla="*/ 1314 w 1314"/>
                <a:gd name="T11" fmla="*/ 157 h 314"/>
                <a:gd name="T12" fmla="*/ 1157 w 1314"/>
                <a:gd name="T1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4" h="314">
                  <a:moveTo>
                    <a:pt x="1157" y="314"/>
                  </a:moveTo>
                  <a:cubicBezTo>
                    <a:pt x="157" y="314"/>
                    <a:pt x="157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  <a:cubicBezTo>
                    <a:pt x="0" y="71"/>
                    <a:pt x="70" y="0"/>
                    <a:pt x="157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244" y="0"/>
                    <a:pt x="1314" y="71"/>
                    <a:pt x="1314" y="157"/>
                  </a:cubicBezTo>
                  <a:cubicBezTo>
                    <a:pt x="1314" y="244"/>
                    <a:pt x="1244" y="314"/>
                    <a:pt x="1157" y="3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E743D17-3EC9-B464-A95D-46EDF2798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5" y="1289193"/>
              <a:ext cx="5010150" cy="1198563"/>
            </a:xfrm>
            <a:custGeom>
              <a:avLst/>
              <a:gdLst>
                <a:gd name="T0" fmla="*/ 1157 w 1314"/>
                <a:gd name="T1" fmla="*/ 314 h 314"/>
                <a:gd name="T2" fmla="*/ 157 w 1314"/>
                <a:gd name="T3" fmla="*/ 314 h 314"/>
                <a:gd name="T4" fmla="*/ 0 w 1314"/>
                <a:gd name="T5" fmla="*/ 157 h 314"/>
                <a:gd name="T6" fmla="*/ 157 w 1314"/>
                <a:gd name="T7" fmla="*/ 0 h 314"/>
                <a:gd name="T8" fmla="*/ 1157 w 1314"/>
                <a:gd name="T9" fmla="*/ 0 h 314"/>
                <a:gd name="T10" fmla="*/ 1314 w 1314"/>
                <a:gd name="T11" fmla="*/ 157 h 314"/>
                <a:gd name="T12" fmla="*/ 1157 w 1314"/>
                <a:gd name="T1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4" h="314">
                  <a:moveTo>
                    <a:pt x="1157" y="314"/>
                  </a:moveTo>
                  <a:cubicBezTo>
                    <a:pt x="157" y="314"/>
                    <a:pt x="157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  <a:cubicBezTo>
                    <a:pt x="0" y="71"/>
                    <a:pt x="70" y="0"/>
                    <a:pt x="157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244" y="0"/>
                    <a:pt x="1314" y="71"/>
                    <a:pt x="1314" y="157"/>
                  </a:cubicBezTo>
                  <a:cubicBezTo>
                    <a:pt x="1314" y="244"/>
                    <a:pt x="1244" y="314"/>
                    <a:pt x="1157" y="314"/>
                  </a:cubicBezTo>
                  <a:close/>
                </a:path>
              </a:pathLst>
            </a:custGeom>
            <a:solidFill>
              <a:srgbClr val="41464F"/>
            </a:soli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11" name="Rectangle 7">
            <a:extLst>
              <a:ext uri="{FF2B5EF4-FFF2-40B4-BE49-F238E27FC236}">
                <a16:creationId xmlns:a16="http://schemas.microsoft.com/office/drawing/2014/main" id="{27DB9A67-6838-3FC6-E04A-189B728E6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388" y="2754475"/>
            <a:ext cx="27218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Увеличение срока </a:t>
            </a:r>
          </a:p>
          <a:p>
            <a:pPr lvl="0"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пребывания в больнице</a:t>
            </a:r>
            <a:endParaRPr lang="ru-UA" altLang="ru-UA" sz="1600">
              <a:solidFill>
                <a:srgbClr val="41464F"/>
              </a:solidFill>
              <a:highlight>
                <a:srgbClr val="3EBBCF"/>
              </a:highlight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153AC37A-71AF-3B7C-39D1-71EBE0D8B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108" y="4275643"/>
            <a:ext cx="25984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Расходы на лечение </a:t>
            </a:r>
          </a:p>
          <a:p>
            <a:pPr lvl="0" algn="ctr"/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выше </a:t>
            </a:r>
            <a:r>
              <a:rPr lang="ru-RU" sz="2000" b="1" dirty="0">
                <a:solidFill>
                  <a:srgbClr val="41464F"/>
                </a:solidFill>
                <a:highlight>
                  <a:srgbClr val="3EBBCF"/>
                </a:highlight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5 раз</a:t>
            </a:r>
            <a:endParaRPr kumimoji="0" lang="ru-UA" altLang="ru-UA" sz="1800" b="0" i="0" u="none" strike="noStrike" cap="none" normalizeH="0" baseline="0">
              <a:ln>
                <a:noFill/>
              </a:ln>
              <a:solidFill>
                <a:srgbClr val="41464F"/>
              </a:solidFill>
              <a:effectLst/>
              <a:highlight>
                <a:srgbClr val="3EBBCF"/>
              </a:highlight>
            </a:endParaRPr>
          </a:p>
        </p:txBody>
      </p:sp>
      <p:sp>
        <p:nvSpPr>
          <p:cNvPr id="16" name="Clock">
            <a:extLst>
              <a:ext uri="{FF2B5EF4-FFF2-40B4-BE49-F238E27FC236}">
                <a16:creationId xmlns:a16="http://schemas.microsoft.com/office/drawing/2014/main" id="{3D6971A7-7D29-62FA-E294-0354BFEEFB61}"/>
              </a:ext>
            </a:extLst>
          </p:cNvPr>
          <p:cNvSpPr>
            <a:spLocks noEditPoints="1"/>
          </p:cNvSpPr>
          <p:nvPr/>
        </p:nvSpPr>
        <p:spPr bwMode="auto">
          <a:xfrm>
            <a:off x="2194615" y="2794143"/>
            <a:ext cx="467406" cy="477696"/>
          </a:xfrm>
          <a:custGeom>
            <a:avLst/>
            <a:gdLst>
              <a:gd name="T0" fmla="*/ 67 w 134"/>
              <a:gd name="T1" fmla="*/ 134 h 134"/>
              <a:gd name="T2" fmla="*/ 134 w 134"/>
              <a:gd name="T3" fmla="*/ 67 h 134"/>
              <a:gd name="T4" fmla="*/ 67 w 134"/>
              <a:gd name="T5" fmla="*/ 0 h 134"/>
              <a:gd name="T6" fmla="*/ 0 w 134"/>
              <a:gd name="T7" fmla="*/ 67 h 134"/>
              <a:gd name="T8" fmla="*/ 67 w 134"/>
              <a:gd name="T9" fmla="*/ 134 h 134"/>
              <a:gd name="T10" fmla="*/ 67 w 134"/>
              <a:gd name="T11" fmla="*/ 9 h 134"/>
              <a:gd name="T12" fmla="*/ 125 w 134"/>
              <a:gd name="T13" fmla="*/ 67 h 134"/>
              <a:gd name="T14" fmla="*/ 67 w 134"/>
              <a:gd name="T15" fmla="*/ 126 h 134"/>
              <a:gd name="T16" fmla="*/ 9 w 134"/>
              <a:gd name="T17" fmla="*/ 67 h 134"/>
              <a:gd name="T18" fmla="*/ 67 w 134"/>
              <a:gd name="T19" fmla="*/ 9 h 134"/>
              <a:gd name="T20" fmla="*/ 100 w 134"/>
              <a:gd name="T21" fmla="*/ 72 h 134"/>
              <a:gd name="T22" fmla="*/ 63 w 134"/>
              <a:gd name="T23" fmla="*/ 72 h 134"/>
              <a:gd name="T24" fmla="*/ 63 w 134"/>
              <a:gd name="T25" fmla="*/ 32 h 134"/>
              <a:gd name="T26" fmla="*/ 71 w 134"/>
              <a:gd name="T27" fmla="*/ 32 h 134"/>
              <a:gd name="T28" fmla="*/ 71 w 134"/>
              <a:gd name="T29" fmla="*/ 63 h 134"/>
              <a:gd name="T30" fmla="*/ 100 w 134"/>
              <a:gd name="T31" fmla="*/ 63 h 134"/>
              <a:gd name="T32" fmla="*/ 100 w 134"/>
              <a:gd name="T33" fmla="*/ 72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4" h="134">
                <a:moveTo>
                  <a:pt x="67" y="134"/>
                </a:moveTo>
                <a:cubicBezTo>
                  <a:pt x="104" y="134"/>
                  <a:pt x="134" y="104"/>
                  <a:pt x="134" y="67"/>
                </a:cubicBezTo>
                <a:cubicBezTo>
                  <a:pt x="134" y="30"/>
                  <a:pt x="104" y="0"/>
                  <a:pt x="67" y="0"/>
                </a:cubicBezTo>
                <a:cubicBezTo>
                  <a:pt x="30" y="0"/>
                  <a:pt x="0" y="30"/>
                  <a:pt x="0" y="67"/>
                </a:cubicBezTo>
                <a:cubicBezTo>
                  <a:pt x="0" y="104"/>
                  <a:pt x="30" y="134"/>
                  <a:pt x="67" y="134"/>
                </a:cubicBezTo>
                <a:close/>
                <a:moveTo>
                  <a:pt x="67" y="9"/>
                </a:moveTo>
                <a:cubicBezTo>
                  <a:pt x="99" y="9"/>
                  <a:pt x="125" y="35"/>
                  <a:pt x="125" y="67"/>
                </a:cubicBezTo>
                <a:cubicBezTo>
                  <a:pt x="125" y="100"/>
                  <a:pt x="99" y="126"/>
                  <a:pt x="67" y="126"/>
                </a:cubicBezTo>
                <a:cubicBezTo>
                  <a:pt x="35" y="126"/>
                  <a:pt x="9" y="100"/>
                  <a:pt x="9" y="67"/>
                </a:cubicBezTo>
                <a:cubicBezTo>
                  <a:pt x="9" y="35"/>
                  <a:pt x="35" y="9"/>
                  <a:pt x="67" y="9"/>
                </a:cubicBezTo>
                <a:close/>
                <a:moveTo>
                  <a:pt x="100" y="72"/>
                </a:moveTo>
                <a:cubicBezTo>
                  <a:pt x="63" y="72"/>
                  <a:pt x="63" y="72"/>
                  <a:pt x="63" y="72"/>
                </a:cubicBezTo>
                <a:cubicBezTo>
                  <a:pt x="63" y="32"/>
                  <a:pt x="63" y="32"/>
                  <a:pt x="63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63"/>
                  <a:pt x="71" y="63"/>
                  <a:pt x="71" y="63"/>
                </a:cubicBezTo>
                <a:cubicBezTo>
                  <a:pt x="100" y="63"/>
                  <a:pt x="100" y="63"/>
                  <a:pt x="100" y="63"/>
                </a:cubicBezTo>
                <a:lnTo>
                  <a:pt x="100" y="72"/>
                </a:lnTo>
                <a:close/>
              </a:path>
            </a:pathLst>
          </a:custGeom>
          <a:solidFill>
            <a:srgbClr val="3EBBC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pic>
        <p:nvPicPr>
          <p:cNvPr id="20" name="Рисунок 19" descr="Деньги">
            <a:extLst>
              <a:ext uri="{FF2B5EF4-FFF2-40B4-BE49-F238E27FC236}">
                <a16:creationId xmlns:a16="http://schemas.microsoft.com/office/drawing/2014/main" id="{74CCFE29-FB9D-E910-D7BB-60248DFD5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541" y="4245500"/>
            <a:ext cx="615553" cy="6155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CE8CBD3-702E-F3D1-A246-D55F257F64CD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4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8C2F0B-3200-6E1D-1FD8-9FEB7F2DB090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66C3A-0E83-6585-3066-9E61014F2E41}"/>
              </a:ext>
            </a:extLst>
          </p:cNvPr>
          <p:cNvSpPr txBox="1"/>
          <p:nvPr/>
        </p:nvSpPr>
        <p:spPr>
          <a:xfrm>
            <a:off x="273882" y="559993"/>
            <a:ext cx="8208912" cy="54354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Проблемы и решение</a:t>
            </a:r>
            <a:endParaRPr lang="en-US" sz="5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F0BFF3C-AF21-2F24-70A2-B37573B5180A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reeform 8">
            <a:extLst>
              <a:ext uri="{FF2B5EF4-FFF2-40B4-BE49-F238E27FC236}">
                <a16:creationId xmlns:a16="http://schemas.microsoft.com/office/drawing/2014/main" id="{39C7040B-7A87-1A38-0F7B-A7721550339A}"/>
              </a:ext>
            </a:extLst>
          </p:cNvPr>
          <p:cNvSpPr>
            <a:spLocks/>
          </p:cNvSpPr>
          <p:nvPr/>
        </p:nvSpPr>
        <p:spPr bwMode="auto">
          <a:xfrm>
            <a:off x="5062016" y="3074699"/>
            <a:ext cx="2045072" cy="723946"/>
          </a:xfrm>
          <a:custGeom>
            <a:avLst/>
            <a:gdLst>
              <a:gd name="T0" fmla="*/ 1038 w 1038"/>
              <a:gd name="T1" fmla="*/ 0 h 377"/>
              <a:gd name="T2" fmla="*/ 519 w 1038"/>
              <a:gd name="T3" fmla="*/ 377 h 377"/>
              <a:gd name="T4" fmla="*/ 0 w 1038"/>
              <a:gd name="T5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38" h="377">
                <a:moveTo>
                  <a:pt x="1038" y="0"/>
                </a:moveTo>
                <a:cubicBezTo>
                  <a:pt x="967" y="218"/>
                  <a:pt x="761" y="377"/>
                  <a:pt x="519" y="377"/>
                </a:cubicBezTo>
                <a:cubicBezTo>
                  <a:pt x="277" y="377"/>
                  <a:pt x="71" y="218"/>
                  <a:pt x="0" y="0"/>
                </a:cubicBezTo>
              </a:path>
            </a:pathLst>
          </a:custGeom>
          <a:noFill/>
          <a:ln w="30163" cap="rnd">
            <a:solidFill>
              <a:schemeClr val="bg2">
                <a:lumMod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grpSp>
        <p:nvGrpSpPr>
          <p:cNvPr id="60" name="Group 21">
            <a:extLst>
              <a:ext uri="{FF2B5EF4-FFF2-40B4-BE49-F238E27FC236}">
                <a16:creationId xmlns:a16="http://schemas.microsoft.com/office/drawing/2014/main" id="{08ED605C-11CD-67B5-D434-91DAD355536C}"/>
              </a:ext>
            </a:extLst>
          </p:cNvPr>
          <p:cNvGrpSpPr/>
          <p:nvPr/>
        </p:nvGrpSpPr>
        <p:grpSpPr>
          <a:xfrm>
            <a:off x="5144044" y="1388786"/>
            <a:ext cx="1895747" cy="1895747"/>
            <a:chOff x="2833686" y="1488241"/>
            <a:chExt cx="3179010" cy="3179010"/>
          </a:xfrm>
        </p:grpSpPr>
        <p:grpSp>
          <p:nvGrpSpPr>
            <p:cNvPr id="61" name="Group 22">
              <a:extLst>
                <a:ext uri="{FF2B5EF4-FFF2-40B4-BE49-F238E27FC236}">
                  <a16:creationId xmlns:a16="http://schemas.microsoft.com/office/drawing/2014/main" id="{4B3A7B70-E75F-B1CD-D091-6B906A029FB2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63" name="Oval 24">
                <a:extLst>
                  <a:ext uri="{FF2B5EF4-FFF2-40B4-BE49-F238E27FC236}">
                    <a16:creationId xmlns:a16="http://schemas.microsoft.com/office/drawing/2014/main" id="{506394B2-4FB5-3AD6-BA29-FE043F141EFB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64" name="Oval 25">
                <a:extLst>
                  <a:ext uri="{FF2B5EF4-FFF2-40B4-BE49-F238E27FC236}">
                    <a16:creationId xmlns:a16="http://schemas.microsoft.com/office/drawing/2014/main" id="{072449A0-3CA8-C436-0B92-DA0F95B08E8F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62" name="Oval 23">
              <a:extLst>
                <a:ext uri="{FF2B5EF4-FFF2-40B4-BE49-F238E27FC236}">
                  <a16:creationId xmlns:a16="http://schemas.microsoft.com/office/drawing/2014/main" id="{BF93E501-E969-DB57-689D-4E55EA52D3A1}"/>
                </a:ext>
              </a:extLst>
            </p:cNvPr>
            <p:cNvSpPr/>
            <p:nvPr/>
          </p:nvSpPr>
          <p:spPr>
            <a:xfrm>
              <a:off x="3011891" y="1666446"/>
              <a:ext cx="2822600" cy="282260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65" name="Group 26">
            <a:extLst>
              <a:ext uri="{FF2B5EF4-FFF2-40B4-BE49-F238E27FC236}">
                <a16:creationId xmlns:a16="http://schemas.microsoft.com/office/drawing/2014/main" id="{840EE068-C320-1F09-CF01-ED47178097BC}"/>
              </a:ext>
            </a:extLst>
          </p:cNvPr>
          <p:cNvGrpSpPr/>
          <p:nvPr/>
        </p:nvGrpSpPr>
        <p:grpSpPr>
          <a:xfrm>
            <a:off x="3736292" y="2771061"/>
            <a:ext cx="865116" cy="877512"/>
            <a:chOff x="2833686" y="1488241"/>
            <a:chExt cx="3179010" cy="3179010"/>
          </a:xfrm>
        </p:grpSpPr>
        <p:grpSp>
          <p:nvGrpSpPr>
            <p:cNvPr id="66" name="Group 27">
              <a:extLst>
                <a:ext uri="{FF2B5EF4-FFF2-40B4-BE49-F238E27FC236}">
                  <a16:creationId xmlns:a16="http://schemas.microsoft.com/office/drawing/2014/main" id="{7E44B9B3-F1A3-4737-6858-7D784590E1FE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68" name="Oval 29">
                <a:extLst>
                  <a:ext uri="{FF2B5EF4-FFF2-40B4-BE49-F238E27FC236}">
                    <a16:creationId xmlns:a16="http://schemas.microsoft.com/office/drawing/2014/main" id="{0AA64ED2-E9DB-1727-9974-67DC4A984DF2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69" name="Oval 30">
                <a:extLst>
                  <a:ext uri="{FF2B5EF4-FFF2-40B4-BE49-F238E27FC236}">
                    <a16:creationId xmlns:a16="http://schemas.microsoft.com/office/drawing/2014/main" id="{2E016953-C04C-CB3D-033E-ED8295078730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67" name="Oval 28">
              <a:extLst>
                <a:ext uri="{FF2B5EF4-FFF2-40B4-BE49-F238E27FC236}">
                  <a16:creationId xmlns:a16="http://schemas.microsoft.com/office/drawing/2014/main" id="{92F84BBC-BEBB-89FE-2FAC-923A4B669475}"/>
                </a:ext>
              </a:extLst>
            </p:cNvPr>
            <p:cNvSpPr/>
            <p:nvPr/>
          </p:nvSpPr>
          <p:spPr>
            <a:xfrm>
              <a:off x="3103447" y="1758002"/>
              <a:ext cx="2639490" cy="263949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70" name="Group 31">
            <a:extLst>
              <a:ext uri="{FF2B5EF4-FFF2-40B4-BE49-F238E27FC236}">
                <a16:creationId xmlns:a16="http://schemas.microsoft.com/office/drawing/2014/main" id="{F89A6886-5CE0-8E64-583C-0D7A65095ACB}"/>
              </a:ext>
            </a:extLst>
          </p:cNvPr>
          <p:cNvGrpSpPr/>
          <p:nvPr/>
        </p:nvGrpSpPr>
        <p:grpSpPr>
          <a:xfrm>
            <a:off x="4426224" y="3776136"/>
            <a:ext cx="880808" cy="880808"/>
            <a:chOff x="2833686" y="1488241"/>
            <a:chExt cx="3179010" cy="3179010"/>
          </a:xfrm>
        </p:grpSpPr>
        <p:grpSp>
          <p:nvGrpSpPr>
            <p:cNvPr id="71" name="Group 32">
              <a:extLst>
                <a:ext uri="{FF2B5EF4-FFF2-40B4-BE49-F238E27FC236}">
                  <a16:creationId xmlns:a16="http://schemas.microsoft.com/office/drawing/2014/main" id="{889B1976-1F15-5E93-B91C-7833AD8E34CE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73" name="Oval 34">
                <a:extLst>
                  <a:ext uri="{FF2B5EF4-FFF2-40B4-BE49-F238E27FC236}">
                    <a16:creationId xmlns:a16="http://schemas.microsoft.com/office/drawing/2014/main" id="{F60441BB-D53A-70AA-B36A-2CD863850FAB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74" name="Oval 35">
                <a:extLst>
                  <a:ext uri="{FF2B5EF4-FFF2-40B4-BE49-F238E27FC236}">
                    <a16:creationId xmlns:a16="http://schemas.microsoft.com/office/drawing/2014/main" id="{86AD1AD5-75F0-7546-23A1-37AF35EBDF27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72" name="Oval 33">
              <a:extLst>
                <a:ext uri="{FF2B5EF4-FFF2-40B4-BE49-F238E27FC236}">
                  <a16:creationId xmlns:a16="http://schemas.microsoft.com/office/drawing/2014/main" id="{7817CAD1-BA2A-36A1-1D57-A72E889A2992}"/>
                </a:ext>
              </a:extLst>
            </p:cNvPr>
            <p:cNvSpPr/>
            <p:nvPr/>
          </p:nvSpPr>
          <p:spPr>
            <a:xfrm>
              <a:off x="3103447" y="1758002"/>
              <a:ext cx="2639490" cy="263949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75" name="Group 36">
            <a:extLst>
              <a:ext uri="{FF2B5EF4-FFF2-40B4-BE49-F238E27FC236}">
                <a16:creationId xmlns:a16="http://schemas.microsoft.com/office/drawing/2014/main" id="{9BB1BFB2-BDF3-F67A-F6C1-5D222065C0B7}"/>
              </a:ext>
            </a:extLst>
          </p:cNvPr>
          <p:cNvGrpSpPr/>
          <p:nvPr/>
        </p:nvGrpSpPr>
        <p:grpSpPr>
          <a:xfrm>
            <a:off x="5644660" y="4274412"/>
            <a:ext cx="836609" cy="836609"/>
            <a:chOff x="2833686" y="1488241"/>
            <a:chExt cx="3179010" cy="3179010"/>
          </a:xfrm>
        </p:grpSpPr>
        <p:grpSp>
          <p:nvGrpSpPr>
            <p:cNvPr id="76" name="Group 37">
              <a:extLst>
                <a:ext uri="{FF2B5EF4-FFF2-40B4-BE49-F238E27FC236}">
                  <a16:creationId xmlns:a16="http://schemas.microsoft.com/office/drawing/2014/main" id="{4CA599E4-8D8F-E51B-30F0-E02A3120F517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78" name="Oval 39">
                <a:extLst>
                  <a:ext uri="{FF2B5EF4-FFF2-40B4-BE49-F238E27FC236}">
                    <a16:creationId xmlns:a16="http://schemas.microsoft.com/office/drawing/2014/main" id="{59C6441A-3D36-81A3-3C56-4BF16C7FD014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79" name="Oval 40">
                <a:extLst>
                  <a:ext uri="{FF2B5EF4-FFF2-40B4-BE49-F238E27FC236}">
                    <a16:creationId xmlns:a16="http://schemas.microsoft.com/office/drawing/2014/main" id="{71B98CD8-0B76-F57A-D417-46C779812061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77" name="Oval 38">
              <a:extLst>
                <a:ext uri="{FF2B5EF4-FFF2-40B4-BE49-F238E27FC236}">
                  <a16:creationId xmlns:a16="http://schemas.microsoft.com/office/drawing/2014/main" id="{7704367B-A817-79B4-2973-124793180106}"/>
                </a:ext>
              </a:extLst>
            </p:cNvPr>
            <p:cNvSpPr/>
            <p:nvPr/>
          </p:nvSpPr>
          <p:spPr>
            <a:xfrm>
              <a:off x="3103447" y="1758002"/>
              <a:ext cx="2639490" cy="263949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80" name="Group 41">
            <a:extLst>
              <a:ext uri="{FF2B5EF4-FFF2-40B4-BE49-F238E27FC236}">
                <a16:creationId xmlns:a16="http://schemas.microsoft.com/office/drawing/2014/main" id="{5739E942-F4AC-FFA4-D3D3-59AE43472C25}"/>
              </a:ext>
            </a:extLst>
          </p:cNvPr>
          <p:cNvGrpSpPr/>
          <p:nvPr/>
        </p:nvGrpSpPr>
        <p:grpSpPr>
          <a:xfrm>
            <a:off x="6880978" y="3820334"/>
            <a:ext cx="836610" cy="836610"/>
            <a:chOff x="2833686" y="1488241"/>
            <a:chExt cx="3179010" cy="3179010"/>
          </a:xfrm>
        </p:grpSpPr>
        <p:grpSp>
          <p:nvGrpSpPr>
            <p:cNvPr id="81" name="Group 42">
              <a:extLst>
                <a:ext uri="{FF2B5EF4-FFF2-40B4-BE49-F238E27FC236}">
                  <a16:creationId xmlns:a16="http://schemas.microsoft.com/office/drawing/2014/main" id="{3CD57BF2-8375-20C0-05D2-ED33D004E501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83" name="Oval 44">
                <a:extLst>
                  <a:ext uri="{FF2B5EF4-FFF2-40B4-BE49-F238E27FC236}">
                    <a16:creationId xmlns:a16="http://schemas.microsoft.com/office/drawing/2014/main" id="{87CBB988-CC1D-1B69-371C-8E8BEECA8528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84" name="Oval 45">
                <a:extLst>
                  <a:ext uri="{FF2B5EF4-FFF2-40B4-BE49-F238E27FC236}">
                    <a16:creationId xmlns:a16="http://schemas.microsoft.com/office/drawing/2014/main" id="{32F5703D-DDE5-E47B-050E-FFE15154D06B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82" name="Oval 43">
              <a:extLst>
                <a:ext uri="{FF2B5EF4-FFF2-40B4-BE49-F238E27FC236}">
                  <a16:creationId xmlns:a16="http://schemas.microsoft.com/office/drawing/2014/main" id="{D35AEE77-5A10-9F52-444E-6D7EE9762C29}"/>
                </a:ext>
              </a:extLst>
            </p:cNvPr>
            <p:cNvSpPr/>
            <p:nvPr/>
          </p:nvSpPr>
          <p:spPr>
            <a:xfrm>
              <a:off x="3103447" y="1758002"/>
              <a:ext cx="2639490" cy="263949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85" name="Group 46">
            <a:extLst>
              <a:ext uri="{FF2B5EF4-FFF2-40B4-BE49-F238E27FC236}">
                <a16:creationId xmlns:a16="http://schemas.microsoft.com/office/drawing/2014/main" id="{F5FE9248-0FF8-BEFE-EE69-698934F12A88}"/>
              </a:ext>
            </a:extLst>
          </p:cNvPr>
          <p:cNvGrpSpPr/>
          <p:nvPr/>
        </p:nvGrpSpPr>
        <p:grpSpPr>
          <a:xfrm>
            <a:off x="7646596" y="2781292"/>
            <a:ext cx="836610" cy="836610"/>
            <a:chOff x="2833686" y="1488241"/>
            <a:chExt cx="3179010" cy="3179010"/>
          </a:xfrm>
        </p:grpSpPr>
        <p:grpSp>
          <p:nvGrpSpPr>
            <p:cNvPr id="86" name="Group 47">
              <a:extLst>
                <a:ext uri="{FF2B5EF4-FFF2-40B4-BE49-F238E27FC236}">
                  <a16:creationId xmlns:a16="http://schemas.microsoft.com/office/drawing/2014/main" id="{E75B13BB-0488-BBE5-115F-45CA4222C828}"/>
                </a:ext>
              </a:extLst>
            </p:cNvPr>
            <p:cNvGrpSpPr/>
            <p:nvPr/>
          </p:nvGrpSpPr>
          <p:grpSpPr>
            <a:xfrm>
              <a:off x="2833686" y="1488241"/>
              <a:ext cx="3179010" cy="3179010"/>
              <a:chOff x="7349505" y="606851"/>
              <a:chExt cx="1211126" cy="1211126"/>
            </a:xfrm>
          </p:grpSpPr>
          <p:sp>
            <p:nvSpPr>
              <p:cNvPr id="88" name="Oval 49">
                <a:extLst>
                  <a:ext uri="{FF2B5EF4-FFF2-40B4-BE49-F238E27FC236}">
                    <a16:creationId xmlns:a16="http://schemas.microsoft.com/office/drawing/2014/main" id="{3E74B2BF-FB87-2431-9069-110E476DBE2D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89" name="Oval 50">
                <a:extLst>
                  <a:ext uri="{FF2B5EF4-FFF2-40B4-BE49-F238E27FC236}">
                    <a16:creationId xmlns:a16="http://schemas.microsoft.com/office/drawing/2014/main" id="{68DCAE23-F5DB-9487-FC35-652DD178D8E0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solidFill>
                <a:srgbClr val="41464F"/>
              </a:soli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  <p:sp>
          <p:nvSpPr>
            <p:cNvPr id="87" name="Oval 48">
              <a:extLst>
                <a:ext uri="{FF2B5EF4-FFF2-40B4-BE49-F238E27FC236}">
                  <a16:creationId xmlns:a16="http://schemas.microsoft.com/office/drawing/2014/main" id="{A4737FC2-4032-073C-2FB5-5D77265CDA42}"/>
                </a:ext>
              </a:extLst>
            </p:cNvPr>
            <p:cNvSpPr/>
            <p:nvPr/>
          </p:nvSpPr>
          <p:spPr>
            <a:xfrm>
              <a:off x="3103447" y="1758002"/>
              <a:ext cx="2639490" cy="2639490"/>
            </a:xfrm>
            <a:prstGeom prst="ellipse">
              <a:avLst/>
            </a:prstGeom>
            <a:gradFill flip="none" rotWithShape="1">
              <a:gsLst>
                <a:gs pos="39000">
                  <a:srgbClr val="41464F"/>
                </a:gs>
                <a:gs pos="10000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215900" dist="88900" dir="13500000">
                <a:srgbClr val="3EBBC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90" name="Group 54">
            <a:extLst>
              <a:ext uri="{FF2B5EF4-FFF2-40B4-BE49-F238E27FC236}">
                <a16:creationId xmlns:a16="http://schemas.microsoft.com/office/drawing/2014/main" id="{51F01BF9-09AA-57E7-5A17-A67CE51569E1}"/>
              </a:ext>
            </a:extLst>
          </p:cNvPr>
          <p:cNvGrpSpPr/>
          <p:nvPr/>
        </p:nvGrpSpPr>
        <p:grpSpPr>
          <a:xfrm>
            <a:off x="4870771" y="2950402"/>
            <a:ext cx="249796" cy="249796"/>
            <a:chOff x="3022909" y="1433567"/>
            <a:chExt cx="367991" cy="367991"/>
          </a:xfrm>
        </p:grpSpPr>
        <p:sp>
          <p:nvSpPr>
            <p:cNvPr id="91" name="Oval 52">
              <a:extLst>
                <a:ext uri="{FF2B5EF4-FFF2-40B4-BE49-F238E27FC236}">
                  <a16:creationId xmlns:a16="http://schemas.microsoft.com/office/drawing/2014/main" id="{6A981F72-4AD2-EDF1-B23D-1B97ADDD1E1F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39700" dist="50800" dir="2700000" algn="tl" rotWithShape="0">
                <a:schemeClr val="tx1">
                  <a:alpha val="7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92" name="Oval 53">
              <a:extLst>
                <a:ext uri="{FF2B5EF4-FFF2-40B4-BE49-F238E27FC236}">
                  <a16:creationId xmlns:a16="http://schemas.microsoft.com/office/drawing/2014/main" id="{098E0CD9-2234-A1CC-4F83-AE3ED89978D5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93" name="Group 55">
            <a:extLst>
              <a:ext uri="{FF2B5EF4-FFF2-40B4-BE49-F238E27FC236}">
                <a16:creationId xmlns:a16="http://schemas.microsoft.com/office/drawing/2014/main" id="{2FADCF78-A0C1-CEE5-45E2-06344801979A}"/>
              </a:ext>
            </a:extLst>
          </p:cNvPr>
          <p:cNvGrpSpPr/>
          <p:nvPr/>
        </p:nvGrpSpPr>
        <p:grpSpPr>
          <a:xfrm>
            <a:off x="5296460" y="3506686"/>
            <a:ext cx="249796" cy="249796"/>
            <a:chOff x="3022909" y="1433567"/>
            <a:chExt cx="367991" cy="367991"/>
          </a:xfrm>
        </p:grpSpPr>
        <p:sp>
          <p:nvSpPr>
            <p:cNvPr id="94" name="Oval 56">
              <a:extLst>
                <a:ext uri="{FF2B5EF4-FFF2-40B4-BE49-F238E27FC236}">
                  <a16:creationId xmlns:a16="http://schemas.microsoft.com/office/drawing/2014/main" id="{E48FE996-46F9-E4AA-92F1-626E64C2F3DF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39700" dist="50800" dir="2700000" algn="tl" rotWithShape="0">
                <a:schemeClr val="tx1">
                  <a:alpha val="7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95" name="Oval 57">
              <a:extLst>
                <a:ext uri="{FF2B5EF4-FFF2-40B4-BE49-F238E27FC236}">
                  <a16:creationId xmlns:a16="http://schemas.microsoft.com/office/drawing/2014/main" id="{971E0ACE-3129-EC0C-EDEC-DB17EA737AB2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96" name="Group 58">
            <a:extLst>
              <a:ext uri="{FF2B5EF4-FFF2-40B4-BE49-F238E27FC236}">
                <a16:creationId xmlns:a16="http://schemas.microsoft.com/office/drawing/2014/main" id="{C6899504-742A-A5F4-B8B9-16E5169AFE65}"/>
              </a:ext>
            </a:extLst>
          </p:cNvPr>
          <p:cNvGrpSpPr/>
          <p:nvPr/>
        </p:nvGrpSpPr>
        <p:grpSpPr>
          <a:xfrm>
            <a:off x="5938067" y="3746481"/>
            <a:ext cx="249796" cy="249796"/>
            <a:chOff x="3022909" y="1433567"/>
            <a:chExt cx="367991" cy="367991"/>
          </a:xfrm>
        </p:grpSpPr>
        <p:sp>
          <p:nvSpPr>
            <p:cNvPr id="97" name="Oval 59">
              <a:extLst>
                <a:ext uri="{FF2B5EF4-FFF2-40B4-BE49-F238E27FC236}">
                  <a16:creationId xmlns:a16="http://schemas.microsoft.com/office/drawing/2014/main" id="{E83A75B5-F16D-7863-17F3-BD5CD26A4750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39700" dist="50800" dir="2700000" algn="tl" rotWithShape="0">
                <a:schemeClr val="tx1">
                  <a:alpha val="7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98" name="Oval 60">
              <a:extLst>
                <a:ext uri="{FF2B5EF4-FFF2-40B4-BE49-F238E27FC236}">
                  <a16:creationId xmlns:a16="http://schemas.microsoft.com/office/drawing/2014/main" id="{76CFAD3A-1ED7-4B79-09AF-C650FB4E8726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99" name="Group 61">
            <a:extLst>
              <a:ext uri="{FF2B5EF4-FFF2-40B4-BE49-F238E27FC236}">
                <a16:creationId xmlns:a16="http://schemas.microsoft.com/office/drawing/2014/main" id="{B7C4D0FA-0DE0-0B35-40FB-59E9C33D2397}"/>
              </a:ext>
            </a:extLst>
          </p:cNvPr>
          <p:cNvGrpSpPr/>
          <p:nvPr/>
        </p:nvGrpSpPr>
        <p:grpSpPr>
          <a:xfrm>
            <a:off x="6626497" y="3529911"/>
            <a:ext cx="249796" cy="249796"/>
            <a:chOff x="3022909" y="1433567"/>
            <a:chExt cx="367991" cy="367991"/>
          </a:xfrm>
        </p:grpSpPr>
        <p:sp>
          <p:nvSpPr>
            <p:cNvPr id="100" name="Oval 62">
              <a:extLst>
                <a:ext uri="{FF2B5EF4-FFF2-40B4-BE49-F238E27FC236}">
                  <a16:creationId xmlns:a16="http://schemas.microsoft.com/office/drawing/2014/main" id="{9AC3ABFC-3388-4A86-7E65-C0D67E16D938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39700" dist="50800" dir="2700000" algn="tl" rotWithShape="0">
                <a:schemeClr val="tx1">
                  <a:alpha val="7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01" name="Oval 63">
              <a:extLst>
                <a:ext uri="{FF2B5EF4-FFF2-40B4-BE49-F238E27FC236}">
                  <a16:creationId xmlns:a16="http://schemas.microsoft.com/office/drawing/2014/main" id="{C7801E6A-31EE-50C1-AB7C-4D545542F912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102" name="Group 64">
            <a:extLst>
              <a:ext uri="{FF2B5EF4-FFF2-40B4-BE49-F238E27FC236}">
                <a16:creationId xmlns:a16="http://schemas.microsoft.com/office/drawing/2014/main" id="{72DABC3B-AB04-9D39-C4D6-EA415CDAD71D}"/>
              </a:ext>
            </a:extLst>
          </p:cNvPr>
          <p:cNvGrpSpPr/>
          <p:nvPr/>
        </p:nvGrpSpPr>
        <p:grpSpPr>
          <a:xfrm>
            <a:off x="7049487" y="2949801"/>
            <a:ext cx="249796" cy="249796"/>
            <a:chOff x="3022909" y="1433567"/>
            <a:chExt cx="367991" cy="367991"/>
          </a:xfrm>
        </p:grpSpPr>
        <p:sp>
          <p:nvSpPr>
            <p:cNvPr id="103" name="Oval 65">
              <a:extLst>
                <a:ext uri="{FF2B5EF4-FFF2-40B4-BE49-F238E27FC236}">
                  <a16:creationId xmlns:a16="http://schemas.microsoft.com/office/drawing/2014/main" id="{860C9CD6-29E2-78A1-C9FA-25BD6E448CDA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39700" dist="50800" dir="2700000" algn="tl" rotWithShape="0">
                <a:schemeClr val="tx1">
                  <a:alpha val="7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04" name="Oval 66">
              <a:extLst>
                <a:ext uri="{FF2B5EF4-FFF2-40B4-BE49-F238E27FC236}">
                  <a16:creationId xmlns:a16="http://schemas.microsoft.com/office/drawing/2014/main" id="{78E849D9-73F3-153E-2B50-DB6F49C46FC0}"/>
                </a:ext>
              </a:extLst>
            </p:cNvPr>
            <p:cNvSpPr/>
            <p:nvPr/>
          </p:nvSpPr>
          <p:spPr>
            <a:xfrm>
              <a:off x="3022909" y="1433567"/>
              <a:ext cx="367991" cy="367991"/>
            </a:xfrm>
            <a:prstGeom prst="ellipse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0">
                  <a:srgbClr val="41464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grpSp>
        <p:nvGrpSpPr>
          <p:cNvPr id="105" name="Group 68">
            <a:extLst>
              <a:ext uri="{FF2B5EF4-FFF2-40B4-BE49-F238E27FC236}">
                <a16:creationId xmlns:a16="http://schemas.microsoft.com/office/drawing/2014/main" id="{081945BC-7AAE-F0CE-1039-BC2F6C991458}"/>
              </a:ext>
            </a:extLst>
          </p:cNvPr>
          <p:cNvGrpSpPr/>
          <p:nvPr/>
        </p:nvGrpSpPr>
        <p:grpSpPr>
          <a:xfrm>
            <a:off x="5455220" y="2137116"/>
            <a:ext cx="1346522" cy="448361"/>
            <a:chOff x="5190659" y="1998994"/>
            <a:chExt cx="2130476" cy="709401"/>
          </a:xfrm>
        </p:grpSpPr>
        <p:sp>
          <p:nvSpPr>
            <p:cNvPr id="106" name="Rectangle 6">
              <a:extLst>
                <a:ext uri="{FF2B5EF4-FFF2-40B4-BE49-F238E27FC236}">
                  <a16:creationId xmlns:a16="http://schemas.microsoft.com/office/drawing/2014/main" id="{E42B1206-DBC2-E52E-0E8D-1C0F45AC6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0659" y="1998994"/>
              <a:ext cx="2130476" cy="542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ts val="2900"/>
                </a:lnSpc>
              </a:pPr>
              <a:r>
                <a:rPr lang="en-US" sz="200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venir Next Cyr Medium" panose="020B0503020202020204" pitchFamily="34" charset="0"/>
                </a:rPr>
                <a:t>Ultrasoni</a:t>
              </a:r>
              <a:r>
                <a:rPr lang="en-US" sz="2000" b="1" dirty="0" err="1">
                  <a:solidFill>
                    <a:srgbClr val="3EBBCF"/>
                  </a:solidFill>
                  <a:latin typeface="Avenir Next Cyr Medium" panose="020B0503020202020204" pitchFamily="34" charset="0"/>
                </a:rPr>
                <a:t>Q</a:t>
              </a:r>
              <a:endPara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endParaRPr>
            </a:p>
          </p:txBody>
        </p:sp>
        <p:sp>
          <p:nvSpPr>
            <p:cNvPr id="107" name="Rectangle 7">
              <a:extLst>
                <a:ext uri="{FF2B5EF4-FFF2-40B4-BE49-F238E27FC236}">
                  <a16:creationId xmlns:a16="http://schemas.microsoft.com/office/drawing/2014/main" id="{F277F091-2091-F0C3-8076-E7403804F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015" y="2270125"/>
              <a:ext cx="103" cy="438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UA" altLang="ru-UA" sz="1800" b="0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</a:endParaRPr>
            </a:p>
          </p:txBody>
        </p:sp>
      </p:grpSp>
      <p:pic>
        <p:nvPicPr>
          <p:cNvPr id="109" name="Рисунок 108" descr="Статистика">
            <a:extLst>
              <a:ext uri="{FF2B5EF4-FFF2-40B4-BE49-F238E27FC236}">
                <a16:creationId xmlns:a16="http://schemas.microsoft.com/office/drawing/2014/main" id="{D596281A-168E-8FE5-0C49-A130A0E97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6218" y="3013656"/>
            <a:ext cx="434037" cy="434037"/>
          </a:xfrm>
          <a:prstGeom prst="rect">
            <a:avLst/>
          </a:prstGeom>
        </p:spPr>
      </p:pic>
      <p:pic>
        <p:nvPicPr>
          <p:cNvPr id="111" name="Рисунок 110" descr="Лупа">
            <a:extLst>
              <a:ext uri="{FF2B5EF4-FFF2-40B4-BE49-F238E27FC236}">
                <a16:creationId xmlns:a16="http://schemas.microsoft.com/office/drawing/2014/main" id="{F5320C00-3308-0181-1230-9AE9F63D1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4299" y="4004577"/>
            <a:ext cx="424657" cy="424657"/>
          </a:xfrm>
          <a:prstGeom prst="rect">
            <a:avLst/>
          </a:prstGeom>
        </p:spPr>
      </p:pic>
      <p:pic>
        <p:nvPicPr>
          <p:cNvPr id="113" name="Рисунок 112" descr="Маркеры-галочки">
            <a:extLst>
              <a:ext uri="{FF2B5EF4-FFF2-40B4-BE49-F238E27FC236}">
                <a16:creationId xmlns:a16="http://schemas.microsoft.com/office/drawing/2014/main" id="{6C35A45C-B829-C941-02B1-B3FFF975D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5952" y="4479203"/>
            <a:ext cx="457200" cy="457200"/>
          </a:xfrm>
          <a:prstGeom prst="rect">
            <a:avLst/>
          </a:prstGeom>
        </p:spPr>
      </p:pic>
      <p:pic>
        <p:nvPicPr>
          <p:cNvPr id="115" name="Рисунок 114" descr="Голова с шестеренками">
            <a:extLst>
              <a:ext uri="{FF2B5EF4-FFF2-40B4-BE49-F238E27FC236}">
                <a16:creationId xmlns:a16="http://schemas.microsoft.com/office/drawing/2014/main" id="{D529F01B-FDCD-0489-F010-8B934861A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3877" y="4009698"/>
            <a:ext cx="495398" cy="495398"/>
          </a:xfrm>
          <a:prstGeom prst="rect">
            <a:avLst/>
          </a:prstGeom>
        </p:spPr>
      </p:pic>
      <p:pic>
        <p:nvPicPr>
          <p:cNvPr id="117" name="Рисунок 116" descr="Свинья-копилка">
            <a:extLst>
              <a:ext uri="{FF2B5EF4-FFF2-40B4-BE49-F238E27FC236}">
                <a16:creationId xmlns:a16="http://schemas.microsoft.com/office/drawing/2014/main" id="{000BFDF2-C02D-BDD3-C391-96F8AC189D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6551" y="2931309"/>
            <a:ext cx="536575" cy="536575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935CE8FF-A7A1-ABB2-F340-A9D1E1825CD8}"/>
              </a:ext>
            </a:extLst>
          </p:cNvPr>
          <p:cNvSpPr txBox="1"/>
          <p:nvPr/>
        </p:nvSpPr>
        <p:spPr>
          <a:xfrm>
            <a:off x="1235383" y="2927780"/>
            <a:ext cx="247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Отслеживание </a:t>
            </a:r>
          </a:p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динамике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C178DEE-5244-4391-6B35-2CAFC34192E1}"/>
              </a:ext>
            </a:extLst>
          </p:cNvPr>
          <p:cNvSpPr txBox="1"/>
          <p:nvPr/>
        </p:nvSpPr>
        <p:spPr>
          <a:xfrm>
            <a:off x="2019183" y="4397489"/>
            <a:ext cx="247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Раннее </a:t>
            </a:r>
          </a:p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выявление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5177D54-E8F0-9A39-6379-3F8A40673C38}"/>
              </a:ext>
            </a:extLst>
          </p:cNvPr>
          <p:cNvSpPr txBox="1"/>
          <p:nvPr/>
        </p:nvSpPr>
        <p:spPr>
          <a:xfrm>
            <a:off x="4833989" y="5376013"/>
            <a:ext cx="2478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Снижение количества врачебных ошибок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0B77296-FA3B-9701-2C37-8C612113EBA3}"/>
              </a:ext>
            </a:extLst>
          </p:cNvPr>
          <p:cNvSpPr txBox="1"/>
          <p:nvPr/>
        </p:nvSpPr>
        <p:spPr>
          <a:xfrm>
            <a:off x="7870174" y="4452683"/>
            <a:ext cx="3631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Проведение УЗИ-ассистированного осмотра непрофильным специалистом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852D1C7-2C15-2EE6-6EE5-8580AE7D1B69}"/>
              </a:ext>
            </a:extLst>
          </p:cNvPr>
          <p:cNvSpPr txBox="1"/>
          <p:nvPr/>
        </p:nvSpPr>
        <p:spPr>
          <a:xfrm>
            <a:off x="8617241" y="2872445"/>
            <a:ext cx="2961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Снижение затрат </a:t>
            </a:r>
          </a:p>
          <a:p>
            <a:pPr algn="ctr"/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351265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6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118" grpId="0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B254CE-C563-49E6-1909-9FCAF946E09F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041E21-F57D-7DA7-B56B-8259D1B200EF}"/>
              </a:ext>
            </a:extLst>
          </p:cNvPr>
          <p:cNvSpPr txBox="1"/>
          <p:nvPr/>
        </p:nvSpPr>
        <p:spPr>
          <a:xfrm>
            <a:off x="273882" y="141229"/>
            <a:ext cx="9533744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Почему существующих вариантов решения не достаточно?</a:t>
            </a:r>
            <a:endParaRPr lang="en-US" sz="40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5C89422-3A63-97C8-74EE-8CA3F580D0A4}"/>
              </a:ext>
            </a:extLst>
          </p:cNvPr>
          <p:cNvCxnSpPr/>
          <p:nvPr/>
        </p:nvCxnSpPr>
        <p:spPr>
          <a:xfrm>
            <a:off x="0" y="1674829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5">
            <a:extLst>
              <a:ext uri="{FF2B5EF4-FFF2-40B4-BE49-F238E27FC236}">
                <a16:creationId xmlns:a16="http://schemas.microsoft.com/office/drawing/2014/main" id="{B79DA7C0-B373-13AE-D4C1-51F92EC7B047}"/>
              </a:ext>
            </a:extLst>
          </p:cNvPr>
          <p:cNvGrpSpPr/>
          <p:nvPr/>
        </p:nvGrpSpPr>
        <p:grpSpPr>
          <a:xfrm>
            <a:off x="3428028" y="2433658"/>
            <a:ext cx="910029" cy="910029"/>
            <a:chOff x="7349505" y="606851"/>
            <a:chExt cx="1211126" cy="1211126"/>
          </a:xfrm>
          <a:solidFill>
            <a:srgbClr val="41464F"/>
          </a:solidFill>
        </p:grpSpPr>
        <p:sp>
          <p:nvSpPr>
            <p:cNvPr id="6" name="Oval 16">
              <a:extLst>
                <a:ext uri="{FF2B5EF4-FFF2-40B4-BE49-F238E27FC236}">
                  <a16:creationId xmlns:a16="http://schemas.microsoft.com/office/drawing/2014/main" id="{33D5B2B6-7E10-F82E-EC4B-6880622592CC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7" name="Oval 17">
              <a:extLst>
                <a:ext uri="{FF2B5EF4-FFF2-40B4-BE49-F238E27FC236}">
                  <a16:creationId xmlns:a16="http://schemas.microsoft.com/office/drawing/2014/main" id="{2AF3FE67-6AC7-2E0B-FE49-5B5C5A937962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E67531F-EEF3-AA2E-B75B-486E0481E3B6}"/>
              </a:ext>
            </a:extLst>
          </p:cNvPr>
          <p:cNvSpPr txBox="1"/>
          <p:nvPr/>
        </p:nvSpPr>
        <p:spPr>
          <a:xfrm>
            <a:off x="4588691" y="2524570"/>
            <a:ext cx="410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Отсутствие свободного доступа к аналогичным ПО </a:t>
            </a:r>
          </a:p>
        </p:txBody>
      </p:sp>
      <p:grpSp>
        <p:nvGrpSpPr>
          <p:cNvPr id="9" name="Group 20">
            <a:extLst>
              <a:ext uri="{FF2B5EF4-FFF2-40B4-BE49-F238E27FC236}">
                <a16:creationId xmlns:a16="http://schemas.microsoft.com/office/drawing/2014/main" id="{39E5B320-B145-C5B8-B65F-536EBA213A33}"/>
              </a:ext>
            </a:extLst>
          </p:cNvPr>
          <p:cNvGrpSpPr/>
          <p:nvPr/>
        </p:nvGrpSpPr>
        <p:grpSpPr>
          <a:xfrm>
            <a:off x="3426238" y="3753948"/>
            <a:ext cx="910029" cy="910029"/>
            <a:chOff x="7349505" y="606851"/>
            <a:chExt cx="1211126" cy="1211126"/>
          </a:xfrm>
          <a:solidFill>
            <a:srgbClr val="41464F"/>
          </a:solidFill>
        </p:grpSpPr>
        <p:sp>
          <p:nvSpPr>
            <p:cNvPr id="10" name="Oval 21">
              <a:extLst>
                <a:ext uri="{FF2B5EF4-FFF2-40B4-BE49-F238E27FC236}">
                  <a16:creationId xmlns:a16="http://schemas.microsoft.com/office/drawing/2014/main" id="{7D9D79EB-287F-2AB0-1F1E-99A67EE92802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1" name="Oval 22">
              <a:extLst>
                <a:ext uri="{FF2B5EF4-FFF2-40B4-BE49-F238E27FC236}">
                  <a16:creationId xmlns:a16="http://schemas.microsoft.com/office/drawing/2014/main" id="{DAC1EE8C-3F75-A32C-EF87-6D67EB915DD2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8145BEB-673D-288C-18BA-4BEAEBC3F6AD}"/>
              </a:ext>
            </a:extLst>
          </p:cNvPr>
          <p:cNvSpPr txBox="1"/>
          <p:nvPr/>
        </p:nvSpPr>
        <p:spPr>
          <a:xfrm>
            <a:off x="4588691" y="3880527"/>
            <a:ext cx="411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Высокая стоимость лицензий на использование аналогичных ПО</a:t>
            </a:r>
          </a:p>
        </p:txBody>
      </p:sp>
      <p:grpSp>
        <p:nvGrpSpPr>
          <p:cNvPr id="15" name="Group 20">
            <a:extLst>
              <a:ext uri="{FF2B5EF4-FFF2-40B4-BE49-F238E27FC236}">
                <a16:creationId xmlns:a16="http://schemas.microsoft.com/office/drawing/2014/main" id="{8C3130D0-E7DE-0A3C-0E19-9D4FDCC1B782}"/>
              </a:ext>
            </a:extLst>
          </p:cNvPr>
          <p:cNvGrpSpPr/>
          <p:nvPr/>
        </p:nvGrpSpPr>
        <p:grpSpPr>
          <a:xfrm>
            <a:off x="3426238" y="5074238"/>
            <a:ext cx="910029" cy="910029"/>
            <a:chOff x="7349505" y="606851"/>
            <a:chExt cx="1211126" cy="1211126"/>
          </a:xfrm>
          <a:solidFill>
            <a:srgbClr val="41464F"/>
          </a:solidFill>
        </p:grpSpPr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C22A6741-C499-F3D5-4AC3-99EA4854AC30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77800" dist="1143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7" name="Oval 22">
              <a:extLst>
                <a:ext uri="{FF2B5EF4-FFF2-40B4-BE49-F238E27FC236}">
                  <a16:creationId xmlns:a16="http://schemas.microsoft.com/office/drawing/2014/main" id="{E974E52F-8E09-9B12-8370-749B14922F47}"/>
                </a:ext>
              </a:extLst>
            </p:cNvPr>
            <p:cNvSpPr/>
            <p:nvPr/>
          </p:nvSpPr>
          <p:spPr>
            <a:xfrm>
              <a:off x="7349505" y="606851"/>
              <a:ext cx="1211126" cy="1211126"/>
            </a:xfrm>
            <a:prstGeom prst="ellipse">
              <a:avLst/>
            </a:prstGeom>
            <a:grpFill/>
            <a:ln>
              <a:noFill/>
            </a:ln>
            <a:effectLst>
              <a:outerShdw blurRad="114300" dist="114300" dir="13500000" algn="br" rotWithShape="0">
                <a:schemeClr val="tx2"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90A5380-2AF1-D858-0A71-B79F7F4D4BC4}"/>
              </a:ext>
            </a:extLst>
          </p:cNvPr>
          <p:cNvSpPr txBox="1"/>
          <p:nvPr/>
        </p:nvSpPr>
        <p:spPr>
          <a:xfrm>
            <a:off x="4588691" y="5183171"/>
            <a:ext cx="411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Avenir Next Cyr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Отсутствие аналогов анализа УЗ-изображений мышц</a:t>
            </a:r>
          </a:p>
        </p:txBody>
      </p:sp>
      <p:pic>
        <p:nvPicPr>
          <p:cNvPr id="21" name="Рисунок 20" descr="Закрыть">
            <a:extLst>
              <a:ext uri="{FF2B5EF4-FFF2-40B4-BE49-F238E27FC236}">
                <a16:creationId xmlns:a16="http://schemas.microsoft.com/office/drawing/2014/main" id="{29708FCC-AFE4-CF6E-4B42-2EC5AC8A9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3891" y="2560676"/>
            <a:ext cx="658761" cy="658761"/>
          </a:xfrm>
          <a:prstGeom prst="rect">
            <a:avLst/>
          </a:prstGeom>
        </p:spPr>
      </p:pic>
      <p:pic>
        <p:nvPicPr>
          <p:cNvPr id="23" name="Рисунок 22" descr="Бумажник">
            <a:extLst>
              <a:ext uri="{FF2B5EF4-FFF2-40B4-BE49-F238E27FC236}">
                <a16:creationId xmlns:a16="http://schemas.microsoft.com/office/drawing/2014/main" id="{480C7AE3-11BD-8AEF-D06A-153FDBB29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847" y="3835336"/>
            <a:ext cx="747252" cy="747252"/>
          </a:xfrm>
          <a:prstGeom prst="rect">
            <a:avLst/>
          </a:prstGeom>
        </p:spPr>
      </p:pic>
      <p:pic>
        <p:nvPicPr>
          <p:cNvPr id="25" name="Рисунок 24" descr="Веб-дизайн">
            <a:extLst>
              <a:ext uri="{FF2B5EF4-FFF2-40B4-BE49-F238E27FC236}">
                <a16:creationId xmlns:a16="http://schemas.microsoft.com/office/drawing/2014/main" id="{E4FA55BE-C729-6B94-B25C-02553C1F4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7" y="5171602"/>
            <a:ext cx="715299" cy="71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0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9E512-3451-97BA-0B22-CEC4901F8F7F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92532-770A-4B66-F909-12566E035143}"/>
              </a:ext>
            </a:extLst>
          </p:cNvPr>
          <p:cNvSpPr txBox="1"/>
          <p:nvPr/>
        </p:nvSpPr>
        <p:spPr>
          <a:xfrm>
            <a:off x="273882" y="126481"/>
            <a:ext cx="8208912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Потенциальные потребительские сегменты</a:t>
            </a:r>
            <a:endParaRPr lang="en-US" sz="4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C302B2A-4B70-BF8D-1809-4F3DEC1A5663}"/>
              </a:ext>
            </a:extLst>
          </p:cNvPr>
          <p:cNvCxnSpPr/>
          <p:nvPr/>
        </p:nvCxnSpPr>
        <p:spPr>
          <a:xfrm>
            <a:off x="0" y="1704325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1">
            <a:extLst>
              <a:ext uri="{FF2B5EF4-FFF2-40B4-BE49-F238E27FC236}">
                <a16:creationId xmlns:a16="http://schemas.microsoft.com/office/drawing/2014/main" id="{53B9C9C3-2763-AAC3-8407-E9C6C57807C0}"/>
              </a:ext>
            </a:extLst>
          </p:cNvPr>
          <p:cNvGrpSpPr/>
          <p:nvPr/>
        </p:nvGrpSpPr>
        <p:grpSpPr>
          <a:xfrm>
            <a:off x="1608976" y="2149373"/>
            <a:ext cx="2957147" cy="3975101"/>
            <a:chOff x="1129079" y="1441450"/>
            <a:chExt cx="2957147" cy="3975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A511E36-B95A-5020-4022-38FD838A4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1441450"/>
              <a:ext cx="2954338" cy="3975101"/>
            </a:xfrm>
            <a:custGeom>
              <a:avLst/>
              <a:gdLst>
                <a:gd name="T0" fmla="*/ 671 w 775"/>
                <a:gd name="T1" fmla="*/ 1042 h 1042"/>
                <a:gd name="T2" fmla="*/ 104 w 775"/>
                <a:gd name="T3" fmla="*/ 1042 h 1042"/>
                <a:gd name="T4" fmla="*/ 0 w 775"/>
                <a:gd name="T5" fmla="*/ 938 h 1042"/>
                <a:gd name="T6" fmla="*/ 0 w 775"/>
                <a:gd name="T7" fmla="*/ 104 h 1042"/>
                <a:gd name="T8" fmla="*/ 104 w 775"/>
                <a:gd name="T9" fmla="*/ 0 h 1042"/>
                <a:gd name="T10" fmla="*/ 671 w 775"/>
                <a:gd name="T11" fmla="*/ 0 h 1042"/>
                <a:gd name="T12" fmla="*/ 775 w 775"/>
                <a:gd name="T13" fmla="*/ 104 h 1042"/>
                <a:gd name="T14" fmla="*/ 775 w 775"/>
                <a:gd name="T15" fmla="*/ 938 h 1042"/>
                <a:gd name="T16" fmla="*/ 671 w 775"/>
                <a:gd name="T17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1042">
                  <a:moveTo>
                    <a:pt x="671" y="1042"/>
                  </a:moveTo>
                  <a:cubicBezTo>
                    <a:pt x="104" y="1042"/>
                    <a:pt x="104" y="1042"/>
                    <a:pt x="104" y="1042"/>
                  </a:cubicBezTo>
                  <a:cubicBezTo>
                    <a:pt x="46" y="1042"/>
                    <a:pt x="0" y="995"/>
                    <a:pt x="0" y="93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671" y="0"/>
                    <a:pt x="671" y="0"/>
                    <a:pt x="671" y="0"/>
                  </a:cubicBezTo>
                  <a:cubicBezTo>
                    <a:pt x="728" y="0"/>
                    <a:pt x="775" y="47"/>
                    <a:pt x="775" y="104"/>
                  </a:cubicBezTo>
                  <a:cubicBezTo>
                    <a:pt x="775" y="938"/>
                    <a:pt x="775" y="938"/>
                    <a:pt x="775" y="938"/>
                  </a:cubicBezTo>
                  <a:cubicBezTo>
                    <a:pt x="775" y="995"/>
                    <a:pt x="728" y="1042"/>
                    <a:pt x="671" y="10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241300" dist="1651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0D1CC03-CBBC-FFE2-043A-D49409199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079" y="1441450"/>
              <a:ext cx="2954338" cy="3975101"/>
            </a:xfrm>
            <a:custGeom>
              <a:avLst/>
              <a:gdLst>
                <a:gd name="T0" fmla="*/ 671 w 775"/>
                <a:gd name="T1" fmla="*/ 1042 h 1042"/>
                <a:gd name="T2" fmla="*/ 104 w 775"/>
                <a:gd name="T3" fmla="*/ 1042 h 1042"/>
                <a:gd name="T4" fmla="*/ 0 w 775"/>
                <a:gd name="T5" fmla="*/ 938 h 1042"/>
                <a:gd name="T6" fmla="*/ 0 w 775"/>
                <a:gd name="T7" fmla="*/ 104 h 1042"/>
                <a:gd name="T8" fmla="*/ 104 w 775"/>
                <a:gd name="T9" fmla="*/ 0 h 1042"/>
                <a:gd name="T10" fmla="*/ 671 w 775"/>
                <a:gd name="T11" fmla="*/ 0 h 1042"/>
                <a:gd name="T12" fmla="*/ 775 w 775"/>
                <a:gd name="T13" fmla="*/ 104 h 1042"/>
                <a:gd name="T14" fmla="*/ 775 w 775"/>
                <a:gd name="T15" fmla="*/ 938 h 1042"/>
                <a:gd name="T16" fmla="*/ 671 w 775"/>
                <a:gd name="T17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1042">
                  <a:moveTo>
                    <a:pt x="671" y="1042"/>
                  </a:moveTo>
                  <a:cubicBezTo>
                    <a:pt x="104" y="1042"/>
                    <a:pt x="104" y="1042"/>
                    <a:pt x="104" y="1042"/>
                  </a:cubicBezTo>
                  <a:cubicBezTo>
                    <a:pt x="46" y="1042"/>
                    <a:pt x="0" y="995"/>
                    <a:pt x="0" y="93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671" y="0"/>
                    <a:pt x="671" y="0"/>
                    <a:pt x="671" y="0"/>
                  </a:cubicBezTo>
                  <a:cubicBezTo>
                    <a:pt x="728" y="0"/>
                    <a:pt x="775" y="47"/>
                    <a:pt x="775" y="104"/>
                  </a:cubicBezTo>
                  <a:cubicBezTo>
                    <a:pt x="775" y="938"/>
                    <a:pt x="775" y="938"/>
                    <a:pt x="775" y="938"/>
                  </a:cubicBezTo>
                  <a:cubicBezTo>
                    <a:pt x="775" y="995"/>
                    <a:pt x="728" y="1042"/>
                    <a:pt x="671" y="1042"/>
                  </a:cubicBezTo>
                  <a:close/>
                </a:path>
              </a:pathLst>
            </a:custGeom>
            <a:solidFill>
              <a:srgbClr val="41464F"/>
            </a:solidFill>
            <a:ln>
              <a:noFill/>
            </a:ln>
            <a:effectLst>
              <a:outerShdw blurRad="203200" dist="139700" dir="13500000" algn="br" rotWithShape="0">
                <a:schemeClr val="tx2">
                  <a:alpha val="7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</p:grpSp>
      <p:grpSp>
        <p:nvGrpSpPr>
          <p:cNvPr id="8" name="Group 25">
            <a:extLst>
              <a:ext uri="{FF2B5EF4-FFF2-40B4-BE49-F238E27FC236}">
                <a16:creationId xmlns:a16="http://schemas.microsoft.com/office/drawing/2014/main" id="{D3A3A287-BD08-773E-0558-E9B10F9BC8F6}"/>
              </a:ext>
            </a:extLst>
          </p:cNvPr>
          <p:cNvGrpSpPr/>
          <p:nvPr/>
        </p:nvGrpSpPr>
        <p:grpSpPr>
          <a:xfrm>
            <a:off x="7625879" y="2149373"/>
            <a:ext cx="2957147" cy="3975101"/>
            <a:chOff x="1129079" y="1441450"/>
            <a:chExt cx="2957147" cy="397510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20C8201-6D7E-4D50-9041-6F9D24A2D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1441450"/>
              <a:ext cx="2954338" cy="3975101"/>
            </a:xfrm>
            <a:custGeom>
              <a:avLst/>
              <a:gdLst>
                <a:gd name="T0" fmla="*/ 671 w 775"/>
                <a:gd name="T1" fmla="*/ 1042 h 1042"/>
                <a:gd name="T2" fmla="*/ 104 w 775"/>
                <a:gd name="T3" fmla="*/ 1042 h 1042"/>
                <a:gd name="T4" fmla="*/ 0 w 775"/>
                <a:gd name="T5" fmla="*/ 938 h 1042"/>
                <a:gd name="T6" fmla="*/ 0 w 775"/>
                <a:gd name="T7" fmla="*/ 104 h 1042"/>
                <a:gd name="T8" fmla="*/ 104 w 775"/>
                <a:gd name="T9" fmla="*/ 0 h 1042"/>
                <a:gd name="T10" fmla="*/ 671 w 775"/>
                <a:gd name="T11" fmla="*/ 0 h 1042"/>
                <a:gd name="T12" fmla="*/ 775 w 775"/>
                <a:gd name="T13" fmla="*/ 104 h 1042"/>
                <a:gd name="T14" fmla="*/ 775 w 775"/>
                <a:gd name="T15" fmla="*/ 938 h 1042"/>
                <a:gd name="T16" fmla="*/ 671 w 775"/>
                <a:gd name="T17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1042">
                  <a:moveTo>
                    <a:pt x="671" y="1042"/>
                  </a:moveTo>
                  <a:cubicBezTo>
                    <a:pt x="104" y="1042"/>
                    <a:pt x="104" y="1042"/>
                    <a:pt x="104" y="1042"/>
                  </a:cubicBezTo>
                  <a:cubicBezTo>
                    <a:pt x="46" y="1042"/>
                    <a:pt x="0" y="995"/>
                    <a:pt x="0" y="93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671" y="0"/>
                    <a:pt x="671" y="0"/>
                    <a:pt x="671" y="0"/>
                  </a:cubicBezTo>
                  <a:cubicBezTo>
                    <a:pt x="728" y="0"/>
                    <a:pt x="775" y="47"/>
                    <a:pt x="775" y="104"/>
                  </a:cubicBezTo>
                  <a:cubicBezTo>
                    <a:pt x="775" y="938"/>
                    <a:pt x="775" y="938"/>
                    <a:pt x="775" y="938"/>
                  </a:cubicBezTo>
                  <a:cubicBezTo>
                    <a:pt x="775" y="995"/>
                    <a:pt x="728" y="1042"/>
                    <a:pt x="671" y="10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241300" dist="165100" dir="2700000" algn="tl" rotWithShape="0">
                <a:schemeClr val="tx1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73A99CA-F0E5-AB18-E484-FCAF79750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079" y="1441450"/>
              <a:ext cx="2954338" cy="3975101"/>
            </a:xfrm>
            <a:custGeom>
              <a:avLst/>
              <a:gdLst>
                <a:gd name="T0" fmla="*/ 671 w 775"/>
                <a:gd name="T1" fmla="*/ 1042 h 1042"/>
                <a:gd name="T2" fmla="*/ 104 w 775"/>
                <a:gd name="T3" fmla="*/ 1042 h 1042"/>
                <a:gd name="T4" fmla="*/ 0 w 775"/>
                <a:gd name="T5" fmla="*/ 938 h 1042"/>
                <a:gd name="T6" fmla="*/ 0 w 775"/>
                <a:gd name="T7" fmla="*/ 104 h 1042"/>
                <a:gd name="T8" fmla="*/ 104 w 775"/>
                <a:gd name="T9" fmla="*/ 0 h 1042"/>
                <a:gd name="T10" fmla="*/ 671 w 775"/>
                <a:gd name="T11" fmla="*/ 0 h 1042"/>
                <a:gd name="T12" fmla="*/ 775 w 775"/>
                <a:gd name="T13" fmla="*/ 104 h 1042"/>
                <a:gd name="T14" fmla="*/ 775 w 775"/>
                <a:gd name="T15" fmla="*/ 938 h 1042"/>
                <a:gd name="T16" fmla="*/ 671 w 775"/>
                <a:gd name="T17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1042">
                  <a:moveTo>
                    <a:pt x="671" y="1042"/>
                  </a:moveTo>
                  <a:cubicBezTo>
                    <a:pt x="104" y="1042"/>
                    <a:pt x="104" y="1042"/>
                    <a:pt x="104" y="1042"/>
                  </a:cubicBezTo>
                  <a:cubicBezTo>
                    <a:pt x="46" y="1042"/>
                    <a:pt x="0" y="995"/>
                    <a:pt x="0" y="93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671" y="0"/>
                    <a:pt x="671" y="0"/>
                    <a:pt x="671" y="0"/>
                  </a:cubicBezTo>
                  <a:cubicBezTo>
                    <a:pt x="728" y="0"/>
                    <a:pt x="775" y="47"/>
                    <a:pt x="775" y="104"/>
                  </a:cubicBezTo>
                  <a:cubicBezTo>
                    <a:pt x="775" y="938"/>
                    <a:pt x="775" y="938"/>
                    <a:pt x="775" y="938"/>
                  </a:cubicBezTo>
                  <a:cubicBezTo>
                    <a:pt x="775" y="995"/>
                    <a:pt x="728" y="1042"/>
                    <a:pt x="671" y="1042"/>
                  </a:cubicBezTo>
                  <a:close/>
                </a:path>
              </a:pathLst>
            </a:custGeom>
            <a:solidFill>
              <a:srgbClr val="41464F"/>
            </a:solidFill>
            <a:ln>
              <a:noFill/>
            </a:ln>
            <a:effectLst>
              <a:outerShdw blurRad="203200" dist="139700" dir="13500000" algn="br" rotWithShape="0">
                <a:schemeClr val="tx2">
                  <a:alpha val="7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</p:grpSp>
      <p:sp>
        <p:nvSpPr>
          <p:cNvPr id="11" name="Rectangle 12">
            <a:extLst>
              <a:ext uri="{FF2B5EF4-FFF2-40B4-BE49-F238E27FC236}">
                <a16:creationId xmlns:a16="http://schemas.microsoft.com/office/drawing/2014/main" id="{1A0E490E-6299-5928-328C-3786662DF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114" y="3598799"/>
            <a:ext cx="22920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3600" dirty="0">
                <a:solidFill>
                  <a:srgbClr val="41464F"/>
                </a:solidFill>
                <a:highlight>
                  <a:srgbClr val="3EBBCF"/>
                </a:highlight>
                <a:latin typeface="Avenir Next Cyr Medium" panose="020B0503020202020204" pitchFamily="34" charset="0"/>
              </a:rPr>
              <a:t>В2В</a:t>
            </a:r>
            <a:r>
              <a:rPr lang="ru-RU" altLang="ru-UA" sz="3600" dirty="0">
                <a:solidFill>
                  <a:srgbClr val="41464F"/>
                </a:solidFill>
                <a:latin typeface="Avenir Next Cyr Medium" panose="020B0503020202020204" pitchFamily="34" charset="0"/>
              </a:rPr>
              <a:t> </a:t>
            </a:r>
            <a:r>
              <a:rPr lang="ru-RU" altLang="ru-UA" sz="3600" dirty="0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рынок</a:t>
            </a:r>
            <a:endParaRPr kumimoji="0" lang="ru-UA" altLang="ru-UA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AE57AB4A-18BE-A5D6-94A1-4B4F9ABB1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7816" y="2727395"/>
            <a:ext cx="261046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dirty="0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Ч</a:t>
            </a:r>
            <a:r>
              <a:rPr lang="ru-UA" altLang="ru-UA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астные медицинские учреждения, </a:t>
            </a:r>
            <a:endParaRPr lang="ru-RU" altLang="ru-UA" dirty="0">
              <a:solidFill>
                <a:schemeClr val="bg1">
                  <a:lumMod val="85000"/>
                </a:schemeClr>
              </a:solidFill>
              <a:latin typeface="Avenir Next Cyr Medium" panose="020B0503020202020204" pitchFamily="34" charset="0"/>
            </a:endParaRPr>
          </a:p>
          <a:p>
            <a:pPr lvl="0" algn="ctr"/>
            <a:r>
              <a:rPr lang="ru-UA" altLang="ru-UA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работающие совместно с программами </a:t>
            </a:r>
            <a:endParaRPr lang="ru-RU" altLang="ru-UA" dirty="0">
              <a:solidFill>
                <a:schemeClr val="bg1">
                  <a:lumMod val="85000"/>
                </a:schemeClr>
              </a:solidFill>
              <a:latin typeface="Avenir Next Cyr Medium" panose="020B0503020202020204" pitchFamily="34" charset="0"/>
            </a:endParaRPr>
          </a:p>
          <a:p>
            <a:pPr lvl="0" algn="ctr"/>
            <a:r>
              <a:rPr lang="ru-UA" altLang="ru-UA">
                <a:solidFill>
                  <a:srgbClr val="41464F"/>
                </a:solidFill>
                <a:highlight>
                  <a:srgbClr val="3EBBCF"/>
                </a:highlight>
                <a:latin typeface="Avenir Next Cyr Medium" panose="020B0503020202020204" pitchFamily="34" charset="0"/>
              </a:rPr>
              <a:t>«Активное долголетие»</a:t>
            </a:r>
            <a:r>
              <a:rPr lang="ru-UA" altLang="ru-UA">
                <a:solidFill>
                  <a:schemeClr val="bg1">
                    <a:lumMod val="85000"/>
                  </a:schemeClr>
                </a:solidFill>
                <a:highlight>
                  <a:srgbClr val="3EBBCF"/>
                </a:highlight>
                <a:latin typeface="Avenir Next Cyr Medium" panose="020B0503020202020204" pitchFamily="34" charset="0"/>
              </a:rPr>
              <a:t> </a:t>
            </a:r>
            <a:r>
              <a:rPr lang="ru-UA" altLang="ru-UA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в Республике Татарстан, </a:t>
            </a:r>
            <a:endParaRPr lang="ru-RU" altLang="ru-UA" dirty="0">
              <a:solidFill>
                <a:schemeClr val="bg1">
                  <a:lumMod val="85000"/>
                </a:schemeClr>
              </a:solidFill>
              <a:latin typeface="Avenir Next Cyr Medium" panose="020B0503020202020204" pitchFamily="34" charset="0"/>
            </a:endParaRPr>
          </a:p>
          <a:p>
            <a:pPr lvl="0" algn="ctr"/>
            <a:r>
              <a:rPr lang="ru-UA" altLang="ru-UA">
                <a:solidFill>
                  <a:srgbClr val="41464F"/>
                </a:solidFill>
                <a:highlight>
                  <a:srgbClr val="3EBBCF"/>
                </a:highlight>
                <a:latin typeface="Avenir Next Cyr Medium" panose="020B0503020202020204" pitchFamily="34" charset="0"/>
              </a:rPr>
              <a:t>«Здоровое долголетие» </a:t>
            </a:r>
            <a:r>
              <a:rPr lang="ru-UA" altLang="ru-UA">
                <a:solidFill>
                  <a:schemeClr val="bg1">
                    <a:lumMod val="85000"/>
                  </a:schemeClr>
                </a:solidFill>
                <a:latin typeface="Avenir Next Cyr Medium" panose="020B0503020202020204" pitchFamily="34" charset="0"/>
              </a:rPr>
              <a:t>в Москве</a:t>
            </a:r>
            <a:endParaRPr kumimoji="0" lang="ru-UA" altLang="ru-UA" sz="140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venir Next Cyr Medium" panose="020B0503020202020204" pitchFamily="34" charset="0"/>
            </a:endParaRPr>
          </a:p>
        </p:txBody>
      </p:sp>
      <p:pic>
        <p:nvPicPr>
          <p:cNvPr id="16" name="Рисунок 15" descr="Рукопожатие">
            <a:extLst>
              <a:ext uri="{FF2B5EF4-FFF2-40B4-BE49-F238E27FC236}">
                <a16:creationId xmlns:a16="http://schemas.microsoft.com/office/drawing/2014/main" id="{8CA22BF3-3BC5-4512-4EAF-EDC06B3CB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498" y="3384803"/>
            <a:ext cx="1455174" cy="1455174"/>
          </a:xfrm>
          <a:prstGeom prst="rect">
            <a:avLst/>
          </a:prstGeom>
          <a:effectLst>
            <a:glow rad="127000">
              <a:schemeClr val="bg2">
                <a:lumMod val="25000"/>
              </a:schemeClr>
            </a:glow>
            <a:outerShdw blurRad="50800" dist="50800" dir="5400000" algn="ctr" rotWithShape="0">
              <a:srgbClr val="41464F"/>
            </a:outerShdw>
          </a:effectLst>
        </p:spPr>
      </p:pic>
    </p:spTree>
    <p:extLst>
      <p:ext uri="{BB962C8B-B14F-4D97-AF65-F5344CB8AC3E}">
        <p14:creationId xmlns:p14="http://schemas.microsoft.com/office/powerpoint/2010/main" val="78898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48E316C4-7E36-343C-2AA9-A7882BE047B1}"/>
              </a:ext>
            </a:extLst>
          </p:cNvPr>
          <p:cNvGrpSpPr/>
          <p:nvPr/>
        </p:nvGrpSpPr>
        <p:grpSpPr>
          <a:xfrm>
            <a:off x="1138624" y="1542087"/>
            <a:ext cx="4780400" cy="4785554"/>
            <a:chOff x="1096963" y="1447800"/>
            <a:chExt cx="2946400" cy="2949575"/>
          </a:xfrm>
          <a:solidFill>
            <a:srgbClr val="41464F"/>
          </a:solidFill>
        </p:grpSpPr>
        <p:sp>
          <p:nvSpPr>
            <p:cNvPr id="3" name="Oval 101">
              <a:extLst>
                <a:ext uri="{FF2B5EF4-FFF2-40B4-BE49-F238E27FC236}">
                  <a16:creationId xmlns:a16="http://schemas.microsoft.com/office/drawing/2014/main" id="{F2858268-FC60-B3D5-38B4-D636FC108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963" y="1447800"/>
              <a:ext cx="2946400" cy="2949575"/>
            </a:xfrm>
            <a:prstGeom prst="ellipse">
              <a:avLst/>
            </a:prstGeom>
            <a:gradFill>
              <a:gsLst>
                <a:gs pos="0">
                  <a:srgbClr val="41464F">
                    <a:alpha val="32000"/>
                  </a:srgbClr>
                </a:gs>
                <a:gs pos="100000">
                  <a:srgbClr val="3EBBCF">
                    <a:alpha val="11902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330B284B-4B4D-75B6-5A1B-EF4AE74211A0}"/>
                </a:ext>
              </a:extLst>
            </p:cNvPr>
            <p:cNvGrpSpPr/>
            <p:nvPr/>
          </p:nvGrpSpPr>
          <p:grpSpPr>
            <a:xfrm>
              <a:off x="1325878" y="1688782"/>
              <a:ext cx="2471740" cy="2471738"/>
              <a:chOff x="7349504" y="606851"/>
              <a:chExt cx="1211127" cy="1211126"/>
            </a:xfrm>
            <a:grpFill/>
          </p:grpSpPr>
          <p:sp>
            <p:nvSpPr>
              <p:cNvPr id="5" name="Oval 6">
                <a:extLst>
                  <a:ext uri="{FF2B5EF4-FFF2-40B4-BE49-F238E27FC236}">
                    <a16:creationId xmlns:a16="http://schemas.microsoft.com/office/drawing/2014/main" id="{39B75F3E-6C95-556F-E10C-55B63A92F291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6" name="Oval 7">
                <a:extLst>
                  <a:ext uri="{FF2B5EF4-FFF2-40B4-BE49-F238E27FC236}">
                    <a16:creationId xmlns:a16="http://schemas.microsoft.com/office/drawing/2014/main" id="{33075A9F-77EC-AE03-3D43-9E81D18B50E5}"/>
                  </a:ext>
                </a:extLst>
              </p:cNvPr>
              <p:cNvSpPr/>
              <p:nvPr/>
            </p:nvSpPr>
            <p:spPr>
              <a:xfrm>
                <a:off x="7349504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</p:grpSp>
      <p:sp>
        <p:nvSpPr>
          <p:cNvPr id="7" name="Freeform 9">
            <a:extLst>
              <a:ext uri="{FF2B5EF4-FFF2-40B4-BE49-F238E27FC236}">
                <a16:creationId xmlns:a16="http://schemas.microsoft.com/office/drawing/2014/main" id="{8173AD0B-8341-3026-A867-E249330F92F2}"/>
              </a:ext>
            </a:extLst>
          </p:cNvPr>
          <p:cNvSpPr>
            <a:spLocks/>
          </p:cNvSpPr>
          <p:nvPr/>
        </p:nvSpPr>
        <p:spPr bwMode="auto">
          <a:xfrm>
            <a:off x="1643476" y="2043997"/>
            <a:ext cx="3737265" cy="3142288"/>
          </a:xfrm>
          <a:custGeom>
            <a:avLst/>
            <a:gdLst>
              <a:gd name="T0" fmla="*/ 83 w 609"/>
              <a:gd name="T1" fmla="*/ 511 h 511"/>
              <a:gd name="T2" fmla="*/ 75 w 609"/>
              <a:gd name="T3" fmla="*/ 507 h 511"/>
              <a:gd name="T4" fmla="*/ 0 w 609"/>
              <a:gd name="T5" fmla="*/ 306 h 511"/>
              <a:gd name="T6" fmla="*/ 306 w 609"/>
              <a:gd name="T7" fmla="*/ 0 h 511"/>
              <a:gd name="T8" fmla="*/ 609 w 609"/>
              <a:gd name="T9" fmla="*/ 263 h 511"/>
              <a:gd name="T10" fmla="*/ 600 w 609"/>
              <a:gd name="T11" fmla="*/ 274 h 511"/>
              <a:gd name="T12" fmla="*/ 589 w 609"/>
              <a:gd name="T13" fmla="*/ 266 h 511"/>
              <a:gd name="T14" fmla="*/ 306 w 609"/>
              <a:gd name="T15" fmla="*/ 20 h 511"/>
              <a:gd name="T16" fmla="*/ 20 w 609"/>
              <a:gd name="T17" fmla="*/ 306 h 511"/>
              <a:gd name="T18" fmla="*/ 90 w 609"/>
              <a:gd name="T19" fmla="*/ 494 h 511"/>
              <a:gd name="T20" fmla="*/ 89 w 609"/>
              <a:gd name="T21" fmla="*/ 508 h 511"/>
              <a:gd name="T22" fmla="*/ 83 w 609"/>
              <a:gd name="T23" fmla="*/ 511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9" h="511">
                <a:moveTo>
                  <a:pt x="83" y="511"/>
                </a:moveTo>
                <a:cubicBezTo>
                  <a:pt x="80" y="511"/>
                  <a:pt x="77" y="509"/>
                  <a:pt x="75" y="507"/>
                </a:cubicBezTo>
                <a:cubicBezTo>
                  <a:pt x="26" y="451"/>
                  <a:pt x="0" y="380"/>
                  <a:pt x="0" y="306"/>
                </a:cubicBezTo>
                <a:cubicBezTo>
                  <a:pt x="0" y="137"/>
                  <a:pt x="137" y="0"/>
                  <a:pt x="306" y="0"/>
                </a:cubicBezTo>
                <a:cubicBezTo>
                  <a:pt x="457" y="0"/>
                  <a:pt x="587" y="113"/>
                  <a:pt x="609" y="263"/>
                </a:cubicBezTo>
                <a:cubicBezTo>
                  <a:pt x="609" y="268"/>
                  <a:pt x="606" y="273"/>
                  <a:pt x="600" y="274"/>
                </a:cubicBezTo>
                <a:cubicBezTo>
                  <a:pt x="595" y="275"/>
                  <a:pt x="590" y="271"/>
                  <a:pt x="589" y="266"/>
                </a:cubicBezTo>
                <a:cubicBezTo>
                  <a:pt x="569" y="126"/>
                  <a:pt x="447" y="20"/>
                  <a:pt x="306" y="20"/>
                </a:cubicBezTo>
                <a:cubicBezTo>
                  <a:pt x="148" y="20"/>
                  <a:pt x="20" y="148"/>
                  <a:pt x="20" y="306"/>
                </a:cubicBezTo>
                <a:cubicBezTo>
                  <a:pt x="20" y="375"/>
                  <a:pt x="45" y="442"/>
                  <a:pt x="90" y="494"/>
                </a:cubicBezTo>
                <a:cubicBezTo>
                  <a:pt x="94" y="498"/>
                  <a:pt x="93" y="504"/>
                  <a:pt x="89" y="508"/>
                </a:cubicBezTo>
                <a:cubicBezTo>
                  <a:pt x="87" y="510"/>
                  <a:pt x="85" y="511"/>
                  <a:pt x="83" y="511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3EBBCF"/>
              </a:gs>
            </a:gsLst>
            <a:lin ang="0" scaled="0"/>
          </a:gradFill>
          <a:ln>
            <a:noFill/>
          </a:ln>
          <a:effectLst>
            <a:glow rad="139700">
              <a:srgbClr val="3EBBCF">
                <a:alpha val="24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>
              <a:highlight>
                <a:srgbClr val="3EBBCF"/>
              </a:highlight>
            </a:endParaRPr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DC013D01-328C-9122-9128-FAD747CE5E72}"/>
              </a:ext>
            </a:extLst>
          </p:cNvPr>
          <p:cNvSpPr/>
          <p:nvPr/>
        </p:nvSpPr>
        <p:spPr>
          <a:xfrm>
            <a:off x="1910560" y="4876944"/>
            <a:ext cx="501484" cy="501484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8E8C1193-1FA3-AFF9-229E-6BD8C17884F9}"/>
              </a:ext>
            </a:extLst>
          </p:cNvPr>
          <p:cNvGrpSpPr/>
          <p:nvPr/>
        </p:nvGrpSpPr>
        <p:grpSpPr>
          <a:xfrm>
            <a:off x="2188022" y="3262104"/>
            <a:ext cx="2649764" cy="1087089"/>
            <a:chOff x="8249898" y="2315757"/>
            <a:chExt cx="2649764" cy="1087089"/>
          </a:xfrm>
        </p:grpSpPr>
        <p:sp>
          <p:nvSpPr>
            <p:cNvPr id="10" name="Rectangle 114">
              <a:extLst>
                <a:ext uri="{FF2B5EF4-FFF2-40B4-BE49-F238E27FC236}">
                  <a16:creationId xmlns:a16="http://schemas.microsoft.com/office/drawing/2014/main" id="{35F8D750-CB10-836C-6C8C-68AE3B39D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9898" y="2725738"/>
              <a:ext cx="2649764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4400" b="1" i="0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Open Sans" panose="020B0606030504020204" pitchFamily="34" charset="0"/>
                </a:rPr>
                <a:t>29,1 млн.</a:t>
              </a:r>
              <a:endParaRPr kumimoji="0" lang="ru-UA" altLang="ru-UA" sz="3200" b="0" i="0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</a:endParaRPr>
            </a:p>
          </p:txBody>
        </p:sp>
        <p:sp>
          <p:nvSpPr>
            <p:cNvPr id="11" name="Rectangle 115">
              <a:extLst>
                <a:ext uri="{FF2B5EF4-FFF2-40B4-BE49-F238E27FC236}">
                  <a16:creationId xmlns:a16="http://schemas.microsoft.com/office/drawing/2014/main" id="{3B03E683-500E-8387-8E20-E110AFE33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4692" y="2315757"/>
              <a:ext cx="13785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" altLang="ru-UA" sz="2000" b="1" u="none" strike="noStrike" cap="none" normalizeH="0" baseline="0" dirty="0" err="1">
                  <a:ln>
                    <a:noFill/>
                  </a:ln>
                  <a:solidFill>
                    <a:srgbClr val="3EBBCF"/>
                  </a:solidFill>
                  <a:effectLst/>
                  <a:latin typeface="Avenir Next Cyr Medium" panose="020B0503020202020204" pitchFamily="34" charset="0"/>
                </a:rPr>
                <a:t>Webiomed</a:t>
              </a:r>
              <a:endParaRPr kumimoji="0" lang="ru-UA" altLang="ru-UA" sz="4000" b="1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  <a:latin typeface="Avenir Next Cyr Medium" panose="020B0503020202020204" pitchFamily="34" charset="0"/>
              </a:endParaRPr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23DBD654-F301-18A0-1641-BBFEACA4D7E6}"/>
              </a:ext>
            </a:extLst>
          </p:cNvPr>
          <p:cNvGrpSpPr/>
          <p:nvPr/>
        </p:nvGrpSpPr>
        <p:grpSpPr>
          <a:xfrm>
            <a:off x="6290428" y="1542087"/>
            <a:ext cx="4780400" cy="4785554"/>
            <a:chOff x="1096963" y="1447800"/>
            <a:chExt cx="2946400" cy="2949575"/>
          </a:xfrm>
          <a:solidFill>
            <a:srgbClr val="41464F"/>
          </a:solidFill>
        </p:grpSpPr>
        <p:sp>
          <p:nvSpPr>
            <p:cNvPr id="13" name="Oval 101">
              <a:extLst>
                <a:ext uri="{FF2B5EF4-FFF2-40B4-BE49-F238E27FC236}">
                  <a16:creationId xmlns:a16="http://schemas.microsoft.com/office/drawing/2014/main" id="{D4EBB074-8067-2BB0-3FF2-F6C9C3D84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963" y="1447800"/>
              <a:ext cx="2946400" cy="2949575"/>
            </a:xfrm>
            <a:prstGeom prst="ellipse">
              <a:avLst/>
            </a:prstGeom>
            <a:gradFill>
              <a:gsLst>
                <a:gs pos="0">
                  <a:srgbClr val="41464F">
                    <a:alpha val="32000"/>
                  </a:srgbClr>
                </a:gs>
                <a:gs pos="100000">
                  <a:srgbClr val="3EBBCF">
                    <a:alpha val="11902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grpSp>
          <p:nvGrpSpPr>
            <p:cNvPr id="14" name="Group 5">
              <a:extLst>
                <a:ext uri="{FF2B5EF4-FFF2-40B4-BE49-F238E27FC236}">
                  <a16:creationId xmlns:a16="http://schemas.microsoft.com/office/drawing/2014/main" id="{262428E5-28E2-9EB2-10F2-09BC193D7683}"/>
                </a:ext>
              </a:extLst>
            </p:cNvPr>
            <p:cNvGrpSpPr/>
            <p:nvPr/>
          </p:nvGrpSpPr>
          <p:grpSpPr>
            <a:xfrm>
              <a:off x="1325878" y="1688782"/>
              <a:ext cx="2471740" cy="2471738"/>
              <a:chOff x="7349504" y="606851"/>
              <a:chExt cx="1211127" cy="1211126"/>
            </a:xfrm>
            <a:grpFill/>
          </p:grpSpPr>
          <p:sp>
            <p:nvSpPr>
              <p:cNvPr id="15" name="Oval 6">
                <a:extLst>
                  <a:ext uri="{FF2B5EF4-FFF2-40B4-BE49-F238E27FC236}">
                    <a16:creationId xmlns:a16="http://schemas.microsoft.com/office/drawing/2014/main" id="{2FF7BAEB-2F4A-759E-AE7E-32FA04F8D48F}"/>
                  </a:ext>
                </a:extLst>
              </p:cNvPr>
              <p:cNvSpPr/>
              <p:nvPr/>
            </p:nvSpPr>
            <p:spPr>
              <a:xfrm>
                <a:off x="7349505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77800" dist="114300" dir="2700000" algn="tl" rotWithShape="0">
                  <a:schemeClr val="tx1">
                    <a:alpha val="4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  <p:sp>
            <p:nvSpPr>
              <p:cNvPr id="16" name="Oval 7">
                <a:extLst>
                  <a:ext uri="{FF2B5EF4-FFF2-40B4-BE49-F238E27FC236}">
                    <a16:creationId xmlns:a16="http://schemas.microsoft.com/office/drawing/2014/main" id="{757D4F0E-921D-24AA-C990-FA33C32759A6}"/>
                  </a:ext>
                </a:extLst>
              </p:cNvPr>
              <p:cNvSpPr/>
              <p:nvPr/>
            </p:nvSpPr>
            <p:spPr>
              <a:xfrm>
                <a:off x="7349504" y="606851"/>
                <a:ext cx="1211126" cy="1211126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/>
              </a:p>
            </p:txBody>
          </p:sp>
        </p:grpSp>
      </p:grpSp>
      <p:sp>
        <p:nvSpPr>
          <p:cNvPr id="17" name="Freeform 9">
            <a:extLst>
              <a:ext uri="{FF2B5EF4-FFF2-40B4-BE49-F238E27FC236}">
                <a16:creationId xmlns:a16="http://schemas.microsoft.com/office/drawing/2014/main" id="{3EE12722-3D42-CB69-C151-E3639E52B273}"/>
              </a:ext>
            </a:extLst>
          </p:cNvPr>
          <p:cNvSpPr>
            <a:spLocks/>
          </p:cNvSpPr>
          <p:nvPr/>
        </p:nvSpPr>
        <p:spPr bwMode="auto">
          <a:xfrm>
            <a:off x="6795280" y="2043997"/>
            <a:ext cx="3737265" cy="3142288"/>
          </a:xfrm>
          <a:custGeom>
            <a:avLst/>
            <a:gdLst>
              <a:gd name="T0" fmla="*/ 83 w 609"/>
              <a:gd name="T1" fmla="*/ 511 h 511"/>
              <a:gd name="T2" fmla="*/ 75 w 609"/>
              <a:gd name="T3" fmla="*/ 507 h 511"/>
              <a:gd name="T4" fmla="*/ 0 w 609"/>
              <a:gd name="T5" fmla="*/ 306 h 511"/>
              <a:gd name="T6" fmla="*/ 306 w 609"/>
              <a:gd name="T7" fmla="*/ 0 h 511"/>
              <a:gd name="T8" fmla="*/ 609 w 609"/>
              <a:gd name="T9" fmla="*/ 263 h 511"/>
              <a:gd name="T10" fmla="*/ 600 w 609"/>
              <a:gd name="T11" fmla="*/ 274 h 511"/>
              <a:gd name="T12" fmla="*/ 589 w 609"/>
              <a:gd name="T13" fmla="*/ 266 h 511"/>
              <a:gd name="T14" fmla="*/ 306 w 609"/>
              <a:gd name="T15" fmla="*/ 20 h 511"/>
              <a:gd name="T16" fmla="*/ 20 w 609"/>
              <a:gd name="T17" fmla="*/ 306 h 511"/>
              <a:gd name="T18" fmla="*/ 90 w 609"/>
              <a:gd name="T19" fmla="*/ 494 h 511"/>
              <a:gd name="T20" fmla="*/ 89 w 609"/>
              <a:gd name="T21" fmla="*/ 508 h 511"/>
              <a:gd name="T22" fmla="*/ 83 w 609"/>
              <a:gd name="T23" fmla="*/ 511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9" h="511">
                <a:moveTo>
                  <a:pt x="83" y="511"/>
                </a:moveTo>
                <a:cubicBezTo>
                  <a:pt x="80" y="511"/>
                  <a:pt x="77" y="509"/>
                  <a:pt x="75" y="507"/>
                </a:cubicBezTo>
                <a:cubicBezTo>
                  <a:pt x="26" y="451"/>
                  <a:pt x="0" y="380"/>
                  <a:pt x="0" y="306"/>
                </a:cubicBezTo>
                <a:cubicBezTo>
                  <a:pt x="0" y="137"/>
                  <a:pt x="137" y="0"/>
                  <a:pt x="306" y="0"/>
                </a:cubicBezTo>
                <a:cubicBezTo>
                  <a:pt x="457" y="0"/>
                  <a:pt x="587" y="113"/>
                  <a:pt x="609" y="263"/>
                </a:cubicBezTo>
                <a:cubicBezTo>
                  <a:pt x="609" y="268"/>
                  <a:pt x="606" y="273"/>
                  <a:pt x="600" y="274"/>
                </a:cubicBezTo>
                <a:cubicBezTo>
                  <a:pt x="595" y="275"/>
                  <a:pt x="590" y="271"/>
                  <a:pt x="589" y="266"/>
                </a:cubicBezTo>
                <a:cubicBezTo>
                  <a:pt x="569" y="126"/>
                  <a:pt x="447" y="20"/>
                  <a:pt x="306" y="20"/>
                </a:cubicBezTo>
                <a:cubicBezTo>
                  <a:pt x="148" y="20"/>
                  <a:pt x="20" y="148"/>
                  <a:pt x="20" y="306"/>
                </a:cubicBezTo>
                <a:cubicBezTo>
                  <a:pt x="20" y="375"/>
                  <a:pt x="45" y="442"/>
                  <a:pt x="90" y="494"/>
                </a:cubicBezTo>
                <a:cubicBezTo>
                  <a:pt x="94" y="498"/>
                  <a:pt x="93" y="504"/>
                  <a:pt x="89" y="508"/>
                </a:cubicBezTo>
                <a:cubicBezTo>
                  <a:pt x="87" y="510"/>
                  <a:pt x="85" y="511"/>
                  <a:pt x="83" y="511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3EBBCF"/>
              </a:gs>
            </a:gsLst>
            <a:lin ang="0" scaled="0"/>
          </a:gradFill>
          <a:ln>
            <a:noFill/>
          </a:ln>
          <a:effectLst>
            <a:glow rad="139700">
              <a:srgbClr val="3EBBCF">
                <a:alpha val="24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>
              <a:highlight>
                <a:srgbClr val="3EBBCF"/>
              </a:highlight>
            </a:endParaRPr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082C9500-EF22-AD93-4F54-5645D2C97153}"/>
              </a:ext>
            </a:extLst>
          </p:cNvPr>
          <p:cNvSpPr/>
          <p:nvPr/>
        </p:nvSpPr>
        <p:spPr>
          <a:xfrm>
            <a:off x="7062364" y="4876944"/>
            <a:ext cx="501484" cy="501484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3805ED2C-52F7-9D39-0A14-BD7BF0F0EF02}"/>
              </a:ext>
            </a:extLst>
          </p:cNvPr>
          <p:cNvGrpSpPr/>
          <p:nvPr/>
        </p:nvGrpSpPr>
        <p:grpSpPr>
          <a:xfrm>
            <a:off x="7421579" y="2948694"/>
            <a:ext cx="2486258" cy="1400499"/>
            <a:chOff x="8331651" y="2002347"/>
            <a:chExt cx="2486258" cy="1400499"/>
          </a:xfrm>
        </p:grpSpPr>
        <p:sp>
          <p:nvSpPr>
            <p:cNvPr id="20" name="Rectangle 114">
              <a:extLst>
                <a:ext uri="{FF2B5EF4-FFF2-40B4-BE49-F238E27FC236}">
                  <a16:creationId xmlns:a16="http://schemas.microsoft.com/office/drawing/2014/main" id="{AE6C333D-0D4A-134D-3055-7855C54F5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1651" y="2725738"/>
              <a:ext cx="2486258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4400" b="1" i="0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Open Sans" panose="020B0606030504020204" pitchFamily="34" charset="0"/>
                </a:rPr>
                <a:t>102 млн.</a:t>
              </a:r>
              <a:endParaRPr kumimoji="0" lang="ru-UA" altLang="ru-UA" sz="3200" b="0" i="0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</a:endParaRPr>
            </a:p>
          </p:txBody>
        </p:sp>
        <p:sp>
          <p:nvSpPr>
            <p:cNvPr id="21" name="Rectangle 115">
              <a:extLst>
                <a:ext uri="{FF2B5EF4-FFF2-40B4-BE49-F238E27FC236}">
                  <a16:creationId xmlns:a16="http://schemas.microsoft.com/office/drawing/2014/main" id="{1D611574-60BF-8F5C-E29B-65FEBBDDC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9101" y="2002347"/>
              <a:ext cx="198932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2000" b="1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Avenir Next Cyr Medium" panose="020B0503020202020204" pitchFamily="34" charset="0"/>
                </a:rPr>
                <a:t>Платформа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UA" sz="2000" b="1" u="none" strike="noStrike" cap="none" normalizeH="0" baseline="0" dirty="0">
                  <a:ln>
                    <a:noFill/>
                  </a:ln>
                  <a:solidFill>
                    <a:srgbClr val="3EBBCF"/>
                  </a:solidFill>
                  <a:effectLst/>
                  <a:latin typeface="Avenir Next Cyr Medium" panose="020B0503020202020204" pitchFamily="34" charset="0"/>
                </a:rPr>
                <a:t>Третье Мнение</a:t>
              </a:r>
              <a:endParaRPr kumimoji="0" lang="ru-UA" altLang="ru-UA" sz="5400" b="1" u="none" strike="noStrike" cap="none" normalizeH="0" baseline="0">
                <a:ln>
                  <a:noFill/>
                </a:ln>
                <a:solidFill>
                  <a:srgbClr val="3EBBCF"/>
                </a:solidFill>
                <a:effectLst/>
                <a:latin typeface="Avenir Next Cyr Medium" panose="020B0503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AA5FAB4-9D82-AF26-C226-2FB3C05523A1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A5E45E-ECFD-C2CF-D777-56A0237E99F3}"/>
              </a:ext>
            </a:extLst>
          </p:cNvPr>
          <p:cNvSpPr txBox="1"/>
          <p:nvPr/>
        </p:nvSpPr>
        <p:spPr>
          <a:xfrm>
            <a:off x="273882" y="559993"/>
            <a:ext cx="8208912" cy="54354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Анализ рынка</a:t>
            </a:r>
            <a:endParaRPr lang="en-US" sz="5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DF22C76-D2EF-EDE7-8874-BD2A003797C8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91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C -0.05325 -0.11644 -0.0431 -0.25973 0.00052 -0.36042 C 0.07188 -0.47061 0.14844 -0.44399 0.19935 -0.39352 C 0.23672 -0.32963 0.25482 -0.28195 0.25899 -0.21713 " pathEditMode="relative" rAng="13320000" ptsTypes="AAAA">
                                      <p:cBhvr>
                                        <p:cTn id="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11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C -0.05326 -0.11644 -0.0431 -0.25973 0.00052 -0.36042 C 0.07187 -0.47061 0.14844 -0.44399 0.19935 -0.39352 C 0.23672 -0.32963 0.25482 -0.28195 0.25898 -0.21713 " pathEditMode="relative" rAng="13320000" ptsTypes="AAAA">
                                      <p:cBhvr>
                                        <p:cTn id="1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11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05B23D-B1DE-36D1-B0BE-FE85B850D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r="2474"/>
          <a:stretch/>
        </p:blipFill>
        <p:spPr>
          <a:xfrm>
            <a:off x="1483540" y="2483009"/>
            <a:ext cx="4271294" cy="30788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891440-40F3-F0D3-9F89-C712724E90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r="3026"/>
          <a:stretch/>
        </p:blipFill>
        <p:spPr>
          <a:xfrm>
            <a:off x="6404660" y="2483009"/>
            <a:ext cx="4172036" cy="30788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ABBB4F-4334-0F2F-581B-2C95A41B18BE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A0FBB-7C9A-D058-8279-0765E06461B0}"/>
              </a:ext>
            </a:extLst>
          </p:cNvPr>
          <p:cNvSpPr txBox="1"/>
          <p:nvPr/>
        </p:nvSpPr>
        <p:spPr>
          <a:xfrm>
            <a:off x="273882" y="559993"/>
            <a:ext cx="8208912" cy="54354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Текущие результаты</a:t>
            </a:r>
            <a:endParaRPr lang="en-US" sz="5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FED521E-B2EE-73F9-6B67-2124FB0D1D82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037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F7CE97-DE93-3687-F288-C16101D282C1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1EF762-C9D3-6605-F2DE-7D2CCE1BBCBD}"/>
              </a:ext>
            </a:extLst>
          </p:cNvPr>
          <p:cNvSpPr txBox="1"/>
          <p:nvPr/>
        </p:nvSpPr>
        <p:spPr>
          <a:xfrm>
            <a:off x="273882" y="559993"/>
            <a:ext cx="8208912" cy="54354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План развития</a:t>
            </a:r>
            <a:endParaRPr lang="en-US" sz="5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6A4B450-73D0-862B-CBD7-92A106D39489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F057C9-9649-C220-2C02-5687B7C2C098}"/>
              </a:ext>
            </a:extLst>
          </p:cNvPr>
          <p:cNvSpPr/>
          <p:nvPr/>
        </p:nvSpPr>
        <p:spPr>
          <a:xfrm>
            <a:off x="-154858" y="4133132"/>
            <a:ext cx="12501716" cy="2612690"/>
          </a:xfrm>
          <a:prstGeom prst="rect">
            <a:avLst/>
          </a:prstGeom>
          <a:solidFill>
            <a:srgbClr val="41464F"/>
          </a:solidFill>
          <a:ln>
            <a:noFill/>
          </a:ln>
          <a:effectLst>
            <a:innerShdw blurRad="539008" dist="50800" dir="13500000">
              <a:schemeClr val="tx2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ine 69">
            <a:extLst>
              <a:ext uri="{FF2B5EF4-FFF2-40B4-BE49-F238E27FC236}">
                <a16:creationId xmlns:a16="http://schemas.microsoft.com/office/drawing/2014/main" id="{F94C7E47-E08A-CE00-90D8-94B3677368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76280" y="4099434"/>
            <a:ext cx="0" cy="1223897"/>
          </a:xfrm>
          <a:prstGeom prst="line">
            <a:avLst/>
          </a:prstGeom>
          <a:noFill/>
          <a:ln w="1587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11" name="Line 70">
            <a:extLst>
              <a:ext uri="{FF2B5EF4-FFF2-40B4-BE49-F238E27FC236}">
                <a16:creationId xmlns:a16="http://schemas.microsoft.com/office/drawing/2014/main" id="{5536F3C9-A634-6618-EA5F-982418EE7B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41" y="2899611"/>
            <a:ext cx="0" cy="1233520"/>
          </a:xfrm>
          <a:prstGeom prst="line">
            <a:avLst/>
          </a:prstGeom>
          <a:noFill/>
          <a:ln w="1587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12" name="Line 71">
            <a:extLst>
              <a:ext uri="{FF2B5EF4-FFF2-40B4-BE49-F238E27FC236}">
                <a16:creationId xmlns:a16="http://schemas.microsoft.com/office/drawing/2014/main" id="{D67BFE41-58F0-7C69-3A00-A5A9F1C2BE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1207" y="4080744"/>
            <a:ext cx="0" cy="1242587"/>
          </a:xfrm>
          <a:prstGeom prst="line">
            <a:avLst/>
          </a:prstGeom>
          <a:noFill/>
          <a:ln w="1587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19" name="Rectangle 88">
            <a:extLst>
              <a:ext uri="{FF2B5EF4-FFF2-40B4-BE49-F238E27FC236}">
                <a16:creationId xmlns:a16="http://schemas.microsoft.com/office/drawing/2014/main" id="{D208961E-26CD-EB99-45A0-5B447F9C0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056" y="3279363"/>
            <a:ext cx="583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UA" sz="2000" b="1" i="0" u="none" strike="noStrike" cap="none" normalizeH="0" baseline="0" dirty="0">
                <a:ln>
                  <a:noFill/>
                </a:ln>
                <a:solidFill>
                  <a:srgbClr val="41464F"/>
                </a:solidFill>
                <a:effectLst/>
                <a:highlight>
                  <a:srgbClr val="3EBBCF"/>
                </a:highlight>
                <a:latin typeface="Open Sans" panose="020B0606030504020204" pitchFamily="34" charset="0"/>
              </a:rPr>
              <a:t>2024</a:t>
            </a:r>
            <a:endParaRPr kumimoji="0" lang="ru-UA" altLang="ru-UA" sz="2800" b="0" i="0" u="none" strike="noStrike" cap="none" normalizeH="0" baseline="0">
              <a:ln>
                <a:noFill/>
              </a:ln>
              <a:solidFill>
                <a:srgbClr val="41464F"/>
              </a:solidFill>
              <a:effectLst/>
              <a:highlight>
                <a:srgbClr val="3EBBCF"/>
              </a:highlight>
            </a:endParaRPr>
          </a:p>
        </p:txBody>
      </p:sp>
      <p:sp>
        <p:nvSpPr>
          <p:cNvPr id="20" name="Rectangle 89">
            <a:extLst>
              <a:ext uri="{FF2B5EF4-FFF2-40B4-BE49-F238E27FC236}">
                <a16:creationId xmlns:a16="http://schemas.microsoft.com/office/drawing/2014/main" id="{B942D56C-6EA8-5D0B-0F58-DAD7F9999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89" y="4516014"/>
            <a:ext cx="5834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UA" sz="2000" b="1" dirty="0">
                <a:solidFill>
                  <a:srgbClr val="41464F"/>
                </a:solidFill>
                <a:highlight>
                  <a:srgbClr val="3EBBCF"/>
                </a:highlight>
                <a:latin typeface="Open Sans" panose="020B0606030504020204" pitchFamily="34" charset="0"/>
              </a:rPr>
              <a:t>2024</a:t>
            </a:r>
            <a:endParaRPr lang="ru-UA" altLang="ru-UA" sz="2000">
              <a:solidFill>
                <a:srgbClr val="41464F"/>
              </a:solidFill>
              <a:highlight>
                <a:srgbClr val="3EBBCF"/>
              </a:highlight>
            </a:endParaRPr>
          </a:p>
        </p:txBody>
      </p:sp>
      <p:sp>
        <p:nvSpPr>
          <p:cNvPr id="21" name="Rectangle 90">
            <a:extLst>
              <a:ext uri="{FF2B5EF4-FFF2-40B4-BE49-F238E27FC236}">
                <a16:creationId xmlns:a16="http://schemas.microsoft.com/office/drawing/2014/main" id="{4C9A2C27-BD57-8C62-4B37-6092F5941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6047" y="3285406"/>
            <a:ext cx="583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2000" b="1" dirty="0">
                <a:solidFill>
                  <a:srgbClr val="41464F"/>
                </a:solidFill>
                <a:highlight>
                  <a:srgbClr val="3EBBCF"/>
                </a:highlight>
                <a:latin typeface="Open Sans" panose="020B0606030504020204" pitchFamily="34" charset="0"/>
              </a:rPr>
              <a:t>2025</a:t>
            </a:r>
            <a:endParaRPr lang="ru-UA" altLang="ru-UA" sz="2000">
              <a:solidFill>
                <a:srgbClr val="41464F"/>
              </a:solidFill>
              <a:highlight>
                <a:srgbClr val="3EBBCF"/>
              </a:highlight>
            </a:endParaRPr>
          </a:p>
        </p:txBody>
      </p:sp>
      <p:sp>
        <p:nvSpPr>
          <p:cNvPr id="29" name="Rectangle 79">
            <a:extLst>
              <a:ext uri="{FF2B5EF4-FFF2-40B4-BE49-F238E27FC236}">
                <a16:creationId xmlns:a16="http://schemas.microsoft.com/office/drawing/2014/main" id="{2EBEACA9-8135-BFE8-6D38-F29A41DD0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05" y="5540114"/>
            <a:ext cx="17271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Создание</a:t>
            </a:r>
            <a:r>
              <a:rPr lang="ru-UA" altLang="ru-UA" sz="1400" b="1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 минимальн</a:t>
            </a:r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ой</a:t>
            </a:r>
            <a:r>
              <a:rPr lang="ru-UA" altLang="ru-UA" sz="1400" b="1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 баз</a:t>
            </a:r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ы</a:t>
            </a:r>
            <a:r>
              <a:rPr lang="ru-UA" altLang="ru-UA" sz="1400" b="1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 снимков </a:t>
            </a:r>
          </a:p>
        </p:txBody>
      </p:sp>
      <p:sp>
        <p:nvSpPr>
          <p:cNvPr id="30" name="Rectangle 80">
            <a:extLst>
              <a:ext uri="{FF2B5EF4-FFF2-40B4-BE49-F238E27FC236}">
                <a16:creationId xmlns:a16="http://schemas.microsoft.com/office/drawing/2014/main" id="{8A23FD64-D60F-6621-DB1F-52C392FA3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3878" y="2088960"/>
            <a:ext cx="1881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Подбор нейросети </a:t>
            </a:r>
          </a:p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для распознавания </a:t>
            </a:r>
          </a:p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данных снимков</a:t>
            </a:r>
            <a:endParaRPr lang="ru-UA" altLang="ru-UA" sz="1400" b="1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</a:endParaRPr>
          </a:p>
        </p:txBody>
      </p:sp>
      <p:sp>
        <p:nvSpPr>
          <p:cNvPr id="31" name="Rectangle 81">
            <a:extLst>
              <a:ext uri="{FF2B5EF4-FFF2-40B4-BE49-F238E27FC236}">
                <a16:creationId xmlns:a16="http://schemas.microsoft.com/office/drawing/2014/main" id="{ADA620B3-4E70-6217-E46C-CA942900A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277" y="5647835"/>
            <a:ext cx="15753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Подтверждение </a:t>
            </a:r>
          </a:p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гипотезы</a:t>
            </a:r>
            <a:endParaRPr lang="ru-UA" altLang="ru-UA" sz="1400" b="1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</a:endParaRPr>
          </a:p>
        </p:txBody>
      </p:sp>
      <p:sp>
        <p:nvSpPr>
          <p:cNvPr id="39" name="Oval 65">
            <a:extLst>
              <a:ext uri="{FF2B5EF4-FFF2-40B4-BE49-F238E27FC236}">
                <a16:creationId xmlns:a16="http://schemas.microsoft.com/office/drawing/2014/main" id="{75DD651B-DC43-B647-1C7D-3428761528F6}"/>
              </a:ext>
            </a:extLst>
          </p:cNvPr>
          <p:cNvSpPr/>
          <p:nvPr/>
        </p:nvSpPr>
        <p:spPr>
          <a:xfrm>
            <a:off x="1456671" y="3996034"/>
            <a:ext cx="241748" cy="241748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0" name="Oval 66">
            <a:extLst>
              <a:ext uri="{FF2B5EF4-FFF2-40B4-BE49-F238E27FC236}">
                <a16:creationId xmlns:a16="http://schemas.microsoft.com/office/drawing/2014/main" id="{5062AF2A-EC1F-64E9-7074-D6201DC6169C}"/>
              </a:ext>
            </a:extLst>
          </p:cNvPr>
          <p:cNvSpPr/>
          <p:nvPr/>
        </p:nvSpPr>
        <p:spPr>
          <a:xfrm>
            <a:off x="3995162" y="3988801"/>
            <a:ext cx="241748" cy="241748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1" name="Oval 97">
            <a:extLst>
              <a:ext uri="{FF2B5EF4-FFF2-40B4-BE49-F238E27FC236}">
                <a16:creationId xmlns:a16="http://schemas.microsoft.com/office/drawing/2014/main" id="{AC46F8D6-7B40-B579-74CA-5F0766FE3E04}"/>
              </a:ext>
            </a:extLst>
          </p:cNvPr>
          <p:cNvSpPr/>
          <p:nvPr/>
        </p:nvSpPr>
        <p:spPr>
          <a:xfrm>
            <a:off x="6464873" y="3973502"/>
            <a:ext cx="241748" cy="241748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8" name="Line 70">
            <a:extLst>
              <a:ext uri="{FF2B5EF4-FFF2-40B4-BE49-F238E27FC236}">
                <a16:creationId xmlns:a16="http://schemas.microsoft.com/office/drawing/2014/main" id="{40BEF91A-DFBC-693A-A162-1AB3949113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36763" y="2918301"/>
            <a:ext cx="0" cy="1233520"/>
          </a:xfrm>
          <a:prstGeom prst="line">
            <a:avLst/>
          </a:prstGeom>
          <a:noFill/>
          <a:ln w="1587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49" name="Line 71">
            <a:extLst>
              <a:ext uri="{FF2B5EF4-FFF2-40B4-BE49-F238E27FC236}">
                <a16:creationId xmlns:a16="http://schemas.microsoft.com/office/drawing/2014/main" id="{309B639A-51DA-E9FC-A1CC-7629D982CE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503129" y="4099434"/>
            <a:ext cx="0" cy="1242587"/>
          </a:xfrm>
          <a:prstGeom prst="line">
            <a:avLst/>
          </a:prstGeom>
          <a:noFill/>
          <a:ln w="1587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50" name="Rectangle 89">
            <a:extLst>
              <a:ext uri="{FF2B5EF4-FFF2-40B4-BE49-F238E27FC236}">
                <a16:creationId xmlns:a16="http://schemas.microsoft.com/office/drawing/2014/main" id="{22DC3B64-D67C-80D9-263A-A786740BA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6211" y="4534704"/>
            <a:ext cx="583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UA" sz="2000" b="1" dirty="0">
                <a:solidFill>
                  <a:srgbClr val="41464F"/>
                </a:solidFill>
                <a:highlight>
                  <a:srgbClr val="3EBBCF"/>
                </a:highlight>
                <a:latin typeface="Open Sans" panose="020B0606030504020204" pitchFamily="34" charset="0"/>
              </a:rPr>
              <a:t>2025</a:t>
            </a:r>
            <a:endParaRPr lang="ru-UA" altLang="ru-UA" sz="2000">
              <a:solidFill>
                <a:srgbClr val="41464F"/>
              </a:solidFill>
              <a:highlight>
                <a:srgbClr val="3EBBCF"/>
              </a:highlight>
            </a:endParaRPr>
          </a:p>
        </p:txBody>
      </p:sp>
      <p:sp>
        <p:nvSpPr>
          <p:cNvPr id="51" name="Rectangle 90">
            <a:extLst>
              <a:ext uri="{FF2B5EF4-FFF2-40B4-BE49-F238E27FC236}">
                <a16:creationId xmlns:a16="http://schemas.microsoft.com/office/drawing/2014/main" id="{2974F256-910E-7600-27F6-972C40B1E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7969" y="3304096"/>
            <a:ext cx="583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2000" b="1" dirty="0">
                <a:solidFill>
                  <a:srgbClr val="41464F"/>
                </a:solidFill>
                <a:highlight>
                  <a:srgbClr val="3EBBCF"/>
                </a:highlight>
                <a:latin typeface="Open Sans" panose="020B0606030504020204" pitchFamily="34" charset="0"/>
              </a:rPr>
              <a:t>2026</a:t>
            </a:r>
            <a:endParaRPr lang="ru-UA" altLang="ru-UA" sz="2000">
              <a:solidFill>
                <a:srgbClr val="41464F"/>
              </a:solidFill>
              <a:highlight>
                <a:srgbClr val="3EBBCF"/>
              </a:highlight>
            </a:endParaRPr>
          </a:p>
        </p:txBody>
      </p:sp>
      <p:sp>
        <p:nvSpPr>
          <p:cNvPr id="52" name="Rectangle 80">
            <a:extLst>
              <a:ext uri="{FF2B5EF4-FFF2-40B4-BE49-F238E27FC236}">
                <a16:creationId xmlns:a16="http://schemas.microsoft.com/office/drawing/2014/main" id="{0A916DD9-8E79-C601-C03C-2BC99C638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6852" y="2107650"/>
            <a:ext cx="7598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Запуск </a:t>
            </a:r>
          </a:p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сервиса</a:t>
            </a:r>
            <a:endParaRPr lang="ru-UA" altLang="ru-UA" sz="1400" b="1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</a:endParaRPr>
          </a:p>
        </p:txBody>
      </p:sp>
      <p:sp>
        <p:nvSpPr>
          <p:cNvPr id="53" name="Rectangle 81">
            <a:extLst>
              <a:ext uri="{FF2B5EF4-FFF2-40B4-BE49-F238E27FC236}">
                <a16:creationId xmlns:a16="http://schemas.microsoft.com/office/drawing/2014/main" id="{42C5B14A-0080-B2FB-11DE-C0EDBA6A0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3086" y="5666525"/>
            <a:ext cx="234160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Расширение количества</a:t>
            </a:r>
          </a:p>
          <a:p>
            <a:pPr lvl="0" algn="ctr"/>
            <a:r>
              <a:rPr lang="ru-RU" altLang="ru-UA" sz="1400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</a:rPr>
              <a:t>нозологий</a:t>
            </a:r>
            <a:endParaRPr lang="ru-UA" altLang="ru-UA" sz="1400" b="1">
              <a:solidFill>
                <a:schemeClr val="bg1">
                  <a:lumMod val="85000"/>
                </a:schemeClr>
              </a:solidFill>
              <a:latin typeface="Open Sans" panose="020B0606030504020204" pitchFamily="34" charset="0"/>
            </a:endParaRPr>
          </a:p>
        </p:txBody>
      </p:sp>
      <p:sp>
        <p:nvSpPr>
          <p:cNvPr id="54" name="Oval 66">
            <a:extLst>
              <a:ext uri="{FF2B5EF4-FFF2-40B4-BE49-F238E27FC236}">
                <a16:creationId xmlns:a16="http://schemas.microsoft.com/office/drawing/2014/main" id="{B72B2002-DDBC-3640-1E50-312452789A94}"/>
              </a:ext>
            </a:extLst>
          </p:cNvPr>
          <p:cNvSpPr/>
          <p:nvPr/>
        </p:nvSpPr>
        <p:spPr>
          <a:xfrm>
            <a:off x="7917084" y="4007491"/>
            <a:ext cx="241748" cy="241748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5" name="Oval 97">
            <a:extLst>
              <a:ext uri="{FF2B5EF4-FFF2-40B4-BE49-F238E27FC236}">
                <a16:creationId xmlns:a16="http://schemas.microsoft.com/office/drawing/2014/main" id="{C707DCCC-6DDE-C1ED-EC2F-50F979A32D2A}"/>
              </a:ext>
            </a:extLst>
          </p:cNvPr>
          <p:cNvSpPr/>
          <p:nvPr/>
        </p:nvSpPr>
        <p:spPr>
          <a:xfrm>
            <a:off x="10386795" y="3992192"/>
            <a:ext cx="241748" cy="241748"/>
          </a:xfrm>
          <a:prstGeom prst="ellipse">
            <a:avLst/>
          </a:prstGeom>
          <a:gradFill flip="none" rotWithShape="1">
            <a:gsLst>
              <a:gs pos="100000">
                <a:schemeClr val="tx1"/>
              </a:gs>
              <a:gs pos="0">
                <a:schemeClr val="tx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77800" dist="127000" dir="2700000" algn="tl" rotWithShape="0">
              <a:schemeClr val="tx1">
                <a:alpha val="7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6197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8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2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8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5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p14:presetBounceEnd="8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9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0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1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p14:presetBounceEnd="8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5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7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9" grpId="0"/>
          <p:bldP spid="20" grpId="0"/>
          <p:bldP spid="21" grpId="0"/>
          <p:bldP spid="29" grpId="0"/>
          <p:bldP spid="30" grpId="0"/>
          <p:bldP spid="31" grpId="0"/>
          <p:bldP spid="39" grpId="0" animBg="1"/>
          <p:bldP spid="40" grpId="0" animBg="1"/>
          <p:bldP spid="41" grpId="0" animBg="1"/>
          <p:bldP spid="48" grpId="0" animBg="1"/>
          <p:bldP spid="49" grpId="0" animBg="1"/>
          <p:bldP spid="50" grpId="0"/>
          <p:bldP spid="51" grpId="0"/>
          <p:bldP spid="52" grpId="0"/>
          <p:bldP spid="53" grpId="0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9" grpId="0"/>
          <p:bldP spid="20" grpId="0"/>
          <p:bldP spid="21" grpId="0"/>
          <p:bldP spid="29" grpId="0"/>
          <p:bldP spid="30" grpId="0"/>
          <p:bldP spid="31" grpId="0"/>
          <p:bldP spid="39" grpId="0" animBg="1"/>
          <p:bldP spid="40" grpId="0" animBg="1"/>
          <p:bldP spid="41" grpId="0" animBg="1"/>
          <p:bldP spid="48" grpId="0" animBg="1"/>
          <p:bldP spid="49" grpId="0" animBg="1"/>
          <p:bldP spid="50" grpId="0"/>
          <p:bldP spid="51" grpId="0"/>
          <p:bldP spid="52" grpId="0"/>
          <p:bldP spid="53" grpId="0"/>
          <p:bldP spid="54" grpId="0" animBg="1"/>
          <p:bldP spid="55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DAE3B4-7061-CD69-8735-04CC88C0F8E0}"/>
              </a:ext>
            </a:extLst>
          </p:cNvPr>
          <p:cNvSpPr txBox="1"/>
          <p:nvPr/>
        </p:nvSpPr>
        <p:spPr>
          <a:xfrm>
            <a:off x="9807626" y="112178"/>
            <a:ext cx="2234472" cy="447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venir Next Cyr Medium" panose="020B0503020202020204" pitchFamily="34" charset="0"/>
              </a:rPr>
              <a:t>Ultrasoni</a:t>
            </a:r>
            <a:r>
              <a:rPr lang="en-US" sz="2400" b="1" dirty="0" err="1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Avenir Next Cyr Medium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8D200-187E-88B9-C6B0-EAE3FF60D98F}"/>
              </a:ext>
            </a:extLst>
          </p:cNvPr>
          <p:cNvSpPr txBox="1"/>
          <p:nvPr/>
        </p:nvSpPr>
        <p:spPr>
          <a:xfrm>
            <a:off x="273882" y="559993"/>
            <a:ext cx="8208912" cy="54354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54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Наша команда</a:t>
            </a:r>
            <a:endParaRPr lang="en-US" sz="5400" b="1" dirty="0">
              <a:solidFill>
                <a:srgbClr val="3EBBCF"/>
              </a:solidFill>
              <a:latin typeface="Avenir Next Cyr Medium" panose="020B0503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FDB5564-E071-108E-4C89-40AD0C0F3F44}"/>
              </a:ext>
            </a:extLst>
          </p:cNvPr>
          <p:cNvCxnSpPr/>
          <p:nvPr/>
        </p:nvCxnSpPr>
        <p:spPr>
          <a:xfrm>
            <a:off x="0" y="1173383"/>
            <a:ext cx="4601980" cy="0"/>
          </a:xfrm>
          <a:prstGeom prst="line">
            <a:avLst/>
          </a:prstGeom>
          <a:ln w="50800">
            <a:solidFill>
              <a:srgbClr val="3EBB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887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C89BA17-7CDA-8819-5461-BB0D7A4BF4A6}"/>
              </a:ext>
            </a:extLst>
          </p:cNvPr>
          <p:cNvSpPr txBox="1"/>
          <p:nvPr/>
        </p:nvSpPr>
        <p:spPr>
          <a:xfrm>
            <a:off x="3272243" y="4491341"/>
            <a:ext cx="8208912" cy="5615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ru-RU" sz="6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«</a:t>
            </a:r>
            <a:r>
              <a:rPr lang="en-US" sz="60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UltrasoniQ</a:t>
            </a:r>
            <a:r>
              <a:rPr lang="en-US" sz="6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venir Next Cyr Medium" panose="020B0503020202020204" pitchFamily="34" charset="0"/>
              </a:rPr>
              <a:t>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4CEEDA-66BE-B2EF-45D9-3F30258536A2}"/>
              </a:ext>
            </a:extLst>
          </p:cNvPr>
          <p:cNvSpPr txBox="1"/>
          <p:nvPr/>
        </p:nvSpPr>
        <p:spPr>
          <a:xfrm>
            <a:off x="3272243" y="4986886"/>
            <a:ext cx="8208912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ru-RU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Сервис для принятия </a:t>
            </a:r>
          </a:p>
          <a:p>
            <a:pPr algn="r">
              <a:lnSpc>
                <a:spcPts val="2900"/>
              </a:lnSpc>
            </a:pPr>
            <a:r>
              <a:rPr lang="ru-RU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врачебного решения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E93045-D8DD-46C6-A2E2-835E134E1C9C}"/>
              </a:ext>
            </a:extLst>
          </p:cNvPr>
          <p:cNvSpPr txBox="1"/>
          <p:nvPr/>
        </p:nvSpPr>
        <p:spPr>
          <a:xfrm>
            <a:off x="10208301" y="4491341"/>
            <a:ext cx="900597" cy="561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6000" b="1" dirty="0">
                <a:solidFill>
                  <a:srgbClr val="3EBBCF"/>
                </a:solidFill>
                <a:latin typeface="Avenir Next Cyr Medium" panose="020B0503020202020204" pitchFamily="34" charset="0"/>
              </a:rPr>
              <a:t>Q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F89CF0-0702-DBBB-8A08-5D6137138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061">
            <a:off x="10884606" y="3019774"/>
            <a:ext cx="5588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6217</TotalTime>
  <Words>257</Words>
  <Application>Microsoft Macintosh PowerPoint</Application>
  <PresentationFormat>Широкоэкранный</PresentationFormat>
  <Paragraphs>87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Avenir Next Cyr</vt:lpstr>
      <vt:lpstr>Avenir Next Cyr Medium</vt:lpstr>
      <vt:lpstr>Bahnschrift</vt:lpstr>
      <vt:lpstr>Blogger Sans</vt:lpstr>
      <vt:lpstr>Calibri</vt:lpstr>
      <vt:lpstr>Calibri Light</vt:lpstr>
      <vt:lpstr>Cambria</vt:lpstr>
      <vt:lpstr>Gilroy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Ольга Акчурина</cp:lastModifiedBy>
  <cp:revision>112</cp:revision>
  <cp:lastPrinted>2022-10-12T07:24:32Z</cp:lastPrinted>
  <dcterms:created xsi:type="dcterms:W3CDTF">2022-09-30T12:54:28Z</dcterms:created>
  <dcterms:modified xsi:type="dcterms:W3CDTF">2024-11-01T18:44:42Z</dcterms:modified>
</cp:coreProperties>
</file>