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311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25" autoAdjust="0"/>
    <p:restoredTop sz="94687"/>
  </p:normalViewPr>
  <p:slideViewPr>
    <p:cSldViewPr snapToGrid="0">
      <p:cViewPr>
        <p:scale>
          <a:sx n="80" d="100"/>
          <a:sy n="80" d="100"/>
        </p:scale>
        <p:origin x="-806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E00A3-833D-47D9-997B-24E5886FC8BF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82F78-AEF4-40EC-A3CC-07479410DB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82F78-AEF4-40EC-A3CC-07479410DB8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349" y="0"/>
            <a:ext cx="8496267" cy="136815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520260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520260"/>
            <a:ext cx="386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520260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8940800" y="65087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35361" y="228169"/>
            <a:ext cx="873697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idx="1"/>
          </p:nvPr>
        </p:nvSpPr>
        <p:spPr>
          <a:xfrm>
            <a:off x="335360" y="1916832"/>
            <a:ext cx="11617291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349" y="2060848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2011" y="2071390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5733" y="4406901"/>
            <a:ext cx="763055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5733" y="2906713"/>
            <a:ext cx="76305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556861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56594"/>
            <a:ext cx="556861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8022" y="1934294"/>
            <a:ext cx="566462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88022" y="2574056"/>
            <a:ext cx="566462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33747" y="6410897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538912" y="6356351"/>
            <a:ext cx="2199456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961747" y="6356351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513622"/>
            <a:ext cx="4011084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851" y="1916833"/>
            <a:ext cx="6815667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1" y="228169"/>
            <a:ext cx="873697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11617291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52026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Рисунок 6">
            <a:hlinkClick r:id="rId25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917" y="45855"/>
            <a:ext cx="1010349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pmutmn.ru/2023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sberindex.ru/ru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hyperlink" Target="https://unsplash.com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 dirty="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9885978" name="Овал 1"/>
          <p:cNvSpPr/>
          <p:nvPr/>
        </p:nvSpPr>
        <p:spPr bwMode="auto">
          <a:xfrm>
            <a:off x="3413218" y="-991981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1631953" y="-1497621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1736686"/>
            <a:ext cx="9018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современные технологии как спасение от </a:t>
            </a:r>
            <a:r>
              <a:rPr lang="ru-RU" sz="4400" b="0" i="0" u="none" strike="noStrike" cap="none" spc="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одиночества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590143" y="4073615"/>
            <a:ext cx="7703211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введение различных технологий с терапией в жизнь человека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89749" y="929932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7428"/>
            <a:ext cx="5153891" cy="498764"/>
          </a:xfr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dirty="0" smtClean="0"/>
              <a:t>Профиль команды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t="7682" b="20921"/>
          <a:stretch/>
        </p:blipFill>
        <p:spPr bwMode="auto">
          <a:xfrm>
            <a:off x="4862945" y="811746"/>
            <a:ext cx="2495708" cy="2378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-1091" t="2164" r="1090" b="-2164"/>
          <a:stretch/>
        </p:blipFill>
        <p:spPr bwMode="auto">
          <a:xfrm>
            <a:off x="8624455" y="805229"/>
            <a:ext cx="2512199" cy="2395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rcRect/>
          <a:stretch/>
        </p:blipFill>
        <p:spPr bwMode="auto">
          <a:xfrm>
            <a:off x="280554" y="872834"/>
            <a:ext cx="2452255" cy="2421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rcRect/>
          <a:stretch/>
        </p:blipFill>
        <p:spPr bwMode="auto">
          <a:xfrm>
            <a:off x="405246" y="3916965"/>
            <a:ext cx="2515912" cy="2348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ds.png"/>
          <p:cNvPicPr>
            <a:picLocks noChangeAspect="1"/>
          </p:cNvPicPr>
          <p:nvPr/>
        </p:nvPicPr>
        <p:blipFill>
          <a:blip r:embed="rId6" cstate="print"/>
          <a:srcRect t="31795" b="6081"/>
          <a:stretch>
            <a:fillRect/>
          </a:stretch>
        </p:blipFill>
        <p:spPr bwMode="auto">
          <a:xfrm>
            <a:off x="4738253" y="3878323"/>
            <a:ext cx="2514374" cy="2345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>
            <a:off x="8529447" y="3918596"/>
            <a:ext cx="2516089" cy="2378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603172" y="3169227"/>
            <a:ext cx="30757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Софья Алпатова </a:t>
            </a:r>
            <a:endParaRPr lang="ru-RU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cs typeface="Asana"/>
            </a:endParaRPr>
          </a:p>
          <a:p>
            <a:pPr algn="ctr">
              <a:defRPr/>
            </a:pPr>
            <a:r>
              <a:rPr lang="ru-RU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  <a:cs typeface="Arial"/>
              </a:rPr>
              <a:t>лидер </a:t>
            </a:r>
            <a:endParaRPr lang="ru-RU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13449" y="6273225"/>
            <a:ext cx="24112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  <a:cs typeface="Arial"/>
              </a:rPr>
              <a:t>Екатерина </a:t>
            </a:r>
            <a:r>
              <a:rPr lang="ru-RU" sz="16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Лавренова</a:t>
            </a:r>
            <a:endParaRPr lang="ru-RU" sz="16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ea typeface="Asana"/>
              <a:cs typeface="Asana"/>
            </a:endParaRPr>
          </a:p>
          <a:p>
            <a:pPr algn="ctr">
              <a:defRPr/>
            </a:pPr>
            <a:r>
              <a:rPr lang="ru-RU" sz="1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исполнитель</a:t>
            </a:r>
            <a:endParaRPr lang="ru-RU" sz="1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1416" y="3233311"/>
            <a:ext cx="231100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Юлия </a:t>
            </a:r>
            <a:r>
              <a:rPr lang="ru-RU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Айбатова</a:t>
            </a:r>
            <a:endParaRPr lang="ru-RU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ea typeface="Asana"/>
              <a:cs typeface="Asana"/>
            </a:endParaRP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координатор</a:t>
            </a:r>
            <a:endParaRPr lang="ru-RU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124691" y="6211669"/>
            <a:ext cx="37433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Екатерина Гаврилова</a:t>
            </a: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дизайнер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89563" y="6211669"/>
            <a:ext cx="6096000" cy="646331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rial" pitchFamily="34" charset="0"/>
              </a:rPr>
              <a:t>Алёна 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rial" pitchFamily="34" charset="0"/>
              </a:rPr>
              <a:t>Гулакова</a:t>
            </a:r>
            <a:endParaRPr lang="ru-RU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ea typeface="Asana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ea typeface="Asana"/>
                <a:cs typeface="Arial" pitchFamily="34" charset="0"/>
              </a:rPr>
              <a:t>Генератор идей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" pitchFamily="34" charset="0"/>
              <a:ea typeface="Asana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29600" y="3137007"/>
            <a:ext cx="3418609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Парвин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 Мамедова</a:t>
            </a:r>
            <a:endParaRPr lang="ru-RU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cs typeface="Asana"/>
            </a:endParaRP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  <a:cs typeface="Arial"/>
              </a:rPr>
              <a:t>критик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3234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Овал 1"/>
          <p:cNvSpPr/>
          <p:nvPr/>
        </p:nvSpPr>
        <p:spPr bwMode="auto">
          <a:xfrm>
            <a:off x="-1371600" y="-1828062"/>
            <a:ext cx="12771120" cy="9874782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90600" y="1084850"/>
            <a:ext cx="899446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u="sng" dirty="0" smtClean="0">
                <a:solidFill>
                  <a:schemeClr val="bg1"/>
                </a:solidFill>
                <a:latin typeface="Arial"/>
              </a:rPr>
              <a:t>Одиночество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 -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одно из самых сильных переживаний в человеческой психологии.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России свыше 43% испытывают в той или иной мере одиночество.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Людям не всегда хватает каких-либо ресурсов, чтобы справиться с этим чувством(ресурсы-деньги, чтобы пойти к психологу, родственники, друзья, время) </a:t>
            </a:r>
          </a:p>
          <a:p>
            <a:pPr algn="ctr">
              <a:defRPr/>
            </a:pP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Объектом исследования стали 10,2 тысячи россиян старше 14 лет</a:t>
            </a: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endParaRPr lang="ru-RU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Анализировались их ответы на вопрос «Вы испытываете чувство одиночества?». Вариантов предлагалось несколько: «практически никогда», «редко», «часто», «практически всегда».</a:t>
            </a:r>
          </a:p>
          <a:p>
            <a:pPr algn="ctr">
              <a:defRPr/>
            </a:pPr>
            <a:endParaRPr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"/>
                <a:cs typeface="Arial"/>
              </a:rPr>
              <a:t>В настоящее время эту проблему решают следующими способами: 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создание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мессенджеров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роботов, походы к психологу, помощь близких людей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"/>
              </a:rPr>
              <a:t>Они неэффективны, потому что: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-не всегда может хватать финансов на поход к психологу или покупку робота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-не всегда у людей есть близкие люди, с которыми хочется поделиться проблемой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-нет точной проверки качества информации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61542" y="0"/>
            <a:ext cx="3214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проблема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Овал 2"/>
          <p:cNvSpPr/>
          <p:nvPr/>
        </p:nvSpPr>
        <p:spPr bwMode="auto">
          <a:xfrm>
            <a:off x="4724400" y="1"/>
            <a:ext cx="8124825" cy="7162800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60121"/>
            <a:chOff x="0" y="0"/>
            <a:chExt cx="12192000" cy="76012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cs typeface="Arial"/>
                </a:rPr>
                <a:t>ЦЕЛЕВАЯ АУДИТОРИЯ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6170038" y="1575041"/>
            <a:ext cx="56005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Общие характеристики </a:t>
            </a:r>
            <a:b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(женщины и мужчины, 15-24лет, студенты):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Проблемы и потребности: </a:t>
            </a:r>
            <a:r>
              <a:rPr lang="ru-RU" b="0" strike="noStrike" cap="none" spc="0" dirty="0" smtClean="0">
                <a:solidFill>
                  <a:schemeClr val="bg1"/>
                </a:solidFill>
                <a:latin typeface="Arial"/>
                <a:cs typeface="Arial"/>
              </a:rPr>
              <a:t>чувство одиночества общение</a:t>
            </a: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, поддержка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Продукты, которые сейчас использует для решения проблемы: алкоголь и прочие </a:t>
            </a:r>
            <a:r>
              <a:rPr lang="ru-RU" b="0" strike="noStrike" cap="none" spc="0" dirty="0" err="1">
                <a:solidFill>
                  <a:schemeClr val="bg1"/>
                </a:solidFill>
                <a:latin typeface="Arial"/>
                <a:cs typeface="Arial"/>
              </a:rPr>
              <a:t>вв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Причины, по которым текущие решения «не работают»:  различные вредные вещества не помогают исцелить проблему. все дает временный эффект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Что ценит, на что обращает внимание: интересы, сходства, поддержку и понимание 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2093753121" name="Рисунок 20937531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10691" y="895144"/>
            <a:ext cx="4576389" cy="3050926"/>
          </a:xfrm>
          <a:prstGeom prst="rect">
            <a:avLst/>
          </a:prstGeom>
        </p:spPr>
      </p:pic>
      <p:pic>
        <p:nvPicPr>
          <p:cNvPr id="204136583" name="Рисунок 204136582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19313" y="3594812"/>
            <a:ext cx="4267420" cy="26671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Овал 2"/>
          <p:cNvSpPr/>
          <p:nvPr/>
        </p:nvSpPr>
        <p:spPr bwMode="auto">
          <a:xfrm>
            <a:off x="-946153" y="-287947"/>
            <a:ext cx="12147553" cy="7555521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914009"/>
            <a:chOff x="0" y="0"/>
            <a:chExt cx="12192000" cy="91400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33666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sz="2800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cs typeface="Arial"/>
                </a:rPr>
                <a:t>ИДЕЯ ПРОЕКТА</a:t>
              </a:r>
              <a:endParaRPr sz="2800"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1147442" y="1498916"/>
            <a:ext cx="8714226" cy="49244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002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endParaRPr lang="ru-RU" sz="2800" dirty="0">
              <a:solidFill>
                <a:schemeClr val="bg1"/>
              </a:solidFill>
            </a:endParaRPr>
          </a:p>
          <a:p>
            <a:pPr rtl="0"/>
            <a:r>
              <a:rPr lang="ru-RU" sz="2800" b="1" dirty="0">
                <a:solidFill>
                  <a:schemeClr val="bg1"/>
                </a:solidFill>
              </a:rPr>
              <a:t>создание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чат-бота</a:t>
            </a:r>
            <a:r>
              <a:rPr lang="ru-RU" sz="2800" dirty="0">
                <a:solidFill>
                  <a:schemeClr val="bg1"/>
                </a:solidFill>
              </a:rPr>
              <a:t>, направленного на психологическую поддержку людей, находящихся в состоянии </a:t>
            </a:r>
            <a:r>
              <a:rPr lang="ru-RU" sz="2800" dirty="0" smtClean="0">
                <a:solidFill>
                  <a:schemeClr val="bg1"/>
                </a:solidFill>
              </a:rPr>
              <a:t>одиночества,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тревожности, стремлении </a:t>
            </a:r>
            <a:r>
              <a:rPr lang="ru-RU" sz="2800" dirty="0" smtClean="0">
                <a:solidFill>
                  <a:schemeClr val="bg1"/>
                </a:solidFill>
              </a:rPr>
              <a:t>дистанцироваться от других, чтобы избежать возникновения привязанности или зависимости от других </a:t>
            </a:r>
            <a:r>
              <a:rPr lang="ru-RU" sz="2800" dirty="0" smtClean="0">
                <a:solidFill>
                  <a:schemeClr val="bg1"/>
                </a:solidFill>
              </a:rPr>
              <a:t>людей.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sz="24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  <a:latin typeface="Arial"/>
                <a:cs typeface="Arial"/>
              </a:rPr>
              <a:t>Мы сможем 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реализовать проект в период до 3-х лет, за сумму до 1 </a:t>
            </a:r>
            <a:r>
              <a:rPr lang="ru-RU" sz="2400" dirty="0" err="1">
                <a:solidFill>
                  <a:schemeClr val="bg1"/>
                </a:solidFill>
                <a:latin typeface="Arial"/>
                <a:cs typeface="Arial"/>
              </a:rPr>
              <a:t>млн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 рублей, силами нашей команды.</a:t>
            </a:r>
            <a:endParaRPr sz="2600">
              <a:solidFill>
                <a:schemeClr val="bg1"/>
              </a:solidFill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+mn-ea"/>
                <a:cs typeface="+mn-cs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600246"/>
            <a:chOff x="0" y="0"/>
            <a:chExt cx="12192000" cy="60024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809570" y="23091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ПРОДУКТ ПРОЕКТА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083570" y="1007109"/>
            <a:ext cx="5605068" cy="452431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Мы предлагаем создать </a:t>
            </a:r>
            <a:r>
              <a:rPr lang="ru-RU" b="1" dirty="0">
                <a:solidFill>
                  <a:schemeClr val="bg1"/>
                </a:solidFill>
                <a:latin typeface="Arial"/>
                <a:cs typeface="Arial"/>
              </a:rPr>
              <a:t>чат бота </a:t>
            </a: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для людей нуждающихся в близком друге, единомышленнике, который станет для человека его </a:t>
            </a:r>
            <a:r>
              <a:rPr lang="ru-RU" dirty="0">
                <a:solidFill>
                  <a:schemeClr val="bg1"/>
                </a:solidFill>
                <a:latin typeface="Arial"/>
              </a:rPr>
              <a:t>опорой. </a:t>
            </a:r>
            <a:endParaRPr lang="en-US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Arial"/>
              </a:rPr>
              <a:t>Продукт: чат-бот «ботик-заботит»</a:t>
            </a: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функции: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Включена схема терапии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Поможет пережить эмоции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Поддержка в определенной ситуации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Arial"/>
              </a:rPr>
              <a:t>найдет причину одиночества(через соответствующие вопросы) и поможет пережить это состояние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9" name="Рисунок 8" descr="DC8692C6-4F3D-489B-8D6F-C3C6CA6D81D1.png"/>
          <p:cNvPicPr>
            <a:picLocks noChangeAspect="1"/>
          </p:cNvPicPr>
          <p:nvPr/>
        </p:nvPicPr>
        <p:blipFill>
          <a:blip r:embed="rId2" cstate="print"/>
          <a:srcRect l="26021" t="2611" r="26271" b="1790"/>
          <a:stretch>
            <a:fillRect/>
          </a:stretch>
        </p:blipFill>
        <p:spPr>
          <a:xfrm>
            <a:off x="495301" y="790575"/>
            <a:ext cx="2705100" cy="54208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400425" y="5638800"/>
            <a:ext cx="9014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Сценарий: Открыть приложение «телеграмм» в поисковой строке вбить «</a:t>
            </a:r>
            <a:r>
              <a:rPr lang="ru-RU" dirty="0" err="1" smtClean="0">
                <a:solidFill>
                  <a:schemeClr val="bg1"/>
                </a:solidFill>
              </a:rPr>
              <a:t>ботик-заботит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Переход в чат и просим помочь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Искусственный интеллект (ИИ):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ТЕХНОЛОГИЯ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18926" y="1012042"/>
            <a:ext cx="11496824" cy="498598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Технологии, используемые в решении</a:t>
            </a:r>
            <a:r>
              <a:rPr lang="ru-RU" sz="2800" b="1" dirty="0" smtClean="0">
                <a:solidFill>
                  <a:schemeClr val="bg1"/>
                </a:solidFill>
                <a:latin typeface="Arial"/>
              </a:rPr>
              <a:t>: </a:t>
            </a:r>
            <a:endParaRPr lang="ru-RU" sz="2800" b="1" dirty="0" smtClean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искусственный </a:t>
            </a:r>
            <a:r>
              <a:rPr lang="ru-RU" sz="2800" dirty="0" smtClean="0">
                <a:solidFill>
                  <a:schemeClr val="bg1"/>
                </a:solidFill>
              </a:rPr>
              <a:t>интеллект </a:t>
            </a:r>
            <a:endParaRPr sz="28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r>
              <a:rPr lang="ru-RU" sz="2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</a:t>
            </a:r>
            <a:r>
              <a:rPr lang="ru-RU" sz="2800" b="1" dirty="0" smtClean="0">
                <a:solidFill>
                  <a:schemeClr val="bg1"/>
                </a:solidFill>
                <a:latin typeface="Arial"/>
              </a:rPr>
              <a:t>: </a:t>
            </a:r>
            <a:r>
              <a:rPr lang="ru-RU" sz="2800" dirty="0" smtClean="0">
                <a:solidFill>
                  <a:schemeClr val="bg1"/>
                </a:solidFill>
                <a:latin typeface="Arial"/>
              </a:rPr>
              <a:t>Общение и умение связывать диалог с </a:t>
            </a:r>
            <a:r>
              <a:rPr lang="ru-RU" sz="2800" dirty="0" smtClean="0">
                <a:solidFill>
                  <a:schemeClr val="bg1"/>
                </a:solidFill>
                <a:latin typeface="Arial"/>
              </a:rPr>
              <a:t>собеседником. </a:t>
            </a:r>
            <a:r>
              <a:rPr lang="ru-RU" sz="2800" dirty="0" smtClean="0">
                <a:solidFill>
                  <a:schemeClr val="bg1"/>
                </a:solidFill>
                <a:latin typeface="Arial"/>
              </a:rPr>
              <a:t>Количество сообщений в час – 80, бот отвечает моментально за исключением обработки проблемы клиента ( 5-10 сек для генерирования метода терапии)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поддерживает </a:t>
            </a:r>
            <a:r>
              <a:rPr lang="ru-RU" sz="2800" dirty="0" smtClean="0">
                <a:solidFill>
                  <a:schemeClr val="bg1"/>
                </a:solidFill>
              </a:rPr>
              <a:t>работу </a:t>
            </a:r>
            <a:r>
              <a:rPr lang="ru-RU" sz="2800" dirty="0" smtClean="0">
                <a:solidFill>
                  <a:schemeClr val="bg1"/>
                </a:solidFill>
              </a:rPr>
              <a:t>с </a:t>
            </a:r>
            <a:r>
              <a:rPr lang="ru-RU" sz="2800" dirty="0" err="1" smtClean="0">
                <a:solidFill>
                  <a:schemeClr val="bg1"/>
                </a:solidFill>
              </a:rPr>
              <a:t>веб-браузерами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на </a:t>
            </a:r>
            <a:r>
              <a:rPr lang="ru-RU" sz="2800" dirty="0" err="1" smtClean="0">
                <a:solidFill>
                  <a:schemeClr val="bg1"/>
                </a:solidFill>
              </a:rPr>
              <a:t>десктопах</a:t>
            </a:r>
            <a:r>
              <a:rPr lang="ru-RU" sz="2800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Chrome версии 90 и выше;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Safari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версии 14 и выше;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Yandex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браузер версии 20 и выше.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мобильных устройствах: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Android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9+ в </a:t>
            </a:r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веб-браузере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Chrome;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iOS13+ в </a:t>
            </a:r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веб-браузерах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Safari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Уровень </a:t>
            </a:r>
            <a:r>
              <a:rPr lang="ru-RU" sz="2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готовности технологии: </a:t>
            </a:r>
            <a:r>
              <a:rPr lang="en-US" sz="2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2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№2</a:t>
            </a:r>
            <a:endParaRPr lang="ru-RU" sz="2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67474240"/>
              </p:ext>
            </p:extLst>
          </p:nvPr>
        </p:nvGraphicFramePr>
        <p:xfrm>
          <a:off x="411983" y="988767"/>
          <a:ext cx="11214003" cy="552302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73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852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Критерии</a:t>
                      </a:r>
                      <a:endParaRPr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Наш проект</a:t>
                      </a:r>
                      <a:endParaRPr sz="1400"/>
                    </a:p>
                    <a:p>
                      <a:pPr algn="ctr">
                        <a:defRPr/>
                      </a:pPr>
                      <a:r>
                        <a:rPr lang="ru-RU" sz="1400" dirty="0" smtClean="0"/>
                        <a:t>«ботик-заботит»</a:t>
                      </a:r>
                      <a:endParaRPr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Алиса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u="none" strike="noStrike" cap="none" spc="0" dirty="0"/>
                        <a:t>Sky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u="none" strike="noStrike" cap="none" spc="0" dirty="0" smtClean="0"/>
                        <a:t>Маруся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u="none" strike="noStrike" cap="none" spc="0" dirty="0" smtClean="0"/>
                        <a:t>Ася</a:t>
                      </a:r>
                      <a:endParaRPr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err="1" smtClean="0"/>
                        <a:t>слиппи</a:t>
                      </a:r>
                      <a:endParaRPr sz="1400" b="1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Стоимость</a:t>
                      </a:r>
                      <a:endParaRPr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бесплатно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300р</a:t>
                      </a:r>
                      <a:r>
                        <a:rPr lang="en-US" sz="1400" baseline="0" dirty="0" smtClean="0"/>
                        <a:t>/</a:t>
                      </a:r>
                      <a:r>
                        <a:rPr lang="ru-RU" sz="1400" baseline="0" dirty="0" err="1" smtClean="0"/>
                        <a:t>мес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бесплатно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229р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err="1" smtClean="0"/>
                        <a:t>мес</a:t>
                      </a:r>
                      <a:endParaRPr lang="ru-RU" sz="1400" dirty="0" smtClean="0"/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бесплатное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2990р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err="1" smtClean="0"/>
                        <a:t>мес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Часы работы</a:t>
                      </a:r>
                      <a:endParaRPr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Качество информации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Быстрая адаптация, информация будет </a:t>
                      </a:r>
                      <a:r>
                        <a:rPr lang="ru-RU" sz="1400" dirty="0" err="1" smtClean="0"/>
                        <a:t>проверенной,качественной,так</a:t>
                      </a:r>
                      <a:r>
                        <a:rPr lang="ru-RU" sz="1400" dirty="0" smtClean="0"/>
                        <a:t> как будут подключены квалифицированные психологи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Хорошее, быстро</a:t>
                      </a:r>
                      <a:r>
                        <a:rPr lang="ru-RU" sz="1400" baseline="0" dirty="0" smtClean="0"/>
                        <a:t> ориентируется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Очень низкое,</a:t>
                      </a:r>
                      <a:r>
                        <a:rPr lang="ru-RU" sz="1400" baseline="0" dirty="0" smtClean="0"/>
                        <a:t> плохие отзывы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Маруся не всегда адекватно распознаёт задачи. В вопросах бывает, путается.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Ужасное </a:t>
                      </a:r>
                      <a:r>
                        <a:rPr lang="ru-RU" sz="1400" dirty="0" err="1" smtClean="0"/>
                        <a:t>качество,глючит</a:t>
                      </a:r>
                      <a:r>
                        <a:rPr lang="ru-RU" sz="1400" dirty="0" smtClean="0"/>
                        <a:t>, встречаются мошенники( «</a:t>
                      </a:r>
                      <a:r>
                        <a:rPr lang="ru-RU" sz="1400" dirty="0" err="1" smtClean="0"/>
                        <a:t>техподдержка</a:t>
                      </a:r>
                      <a:r>
                        <a:rPr lang="ru-RU" sz="1400" dirty="0" smtClean="0"/>
                        <a:t>» без обратной связи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Большая информация о сне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известность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-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419,3 тыс.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err="1" smtClean="0"/>
                        <a:t>упомианий</a:t>
                      </a:r>
                      <a:r>
                        <a:rPr lang="ru-RU" sz="1400" dirty="0" smtClean="0"/>
                        <a:t> за</a:t>
                      </a:r>
                      <a:r>
                        <a:rPr lang="ru-RU" sz="1400" baseline="0" dirty="0" smtClean="0"/>
                        <a:t> опр.срок 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малая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2 место после </a:t>
                      </a:r>
                      <a:r>
                        <a:rPr lang="ru-RU" sz="1400" dirty="0" err="1" smtClean="0"/>
                        <a:t>алисы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средняя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малая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Интернет реклама, прямая почтовая, транспортная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Телевизионная, </a:t>
                      </a:r>
                      <a:r>
                        <a:rPr lang="ru-RU" sz="1400" dirty="0" err="1" smtClean="0"/>
                        <a:t>наружняя</a:t>
                      </a:r>
                      <a:r>
                        <a:rPr lang="ru-RU" sz="1400" dirty="0" smtClean="0"/>
                        <a:t>, интернет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Интернет</a:t>
                      </a:r>
                      <a:r>
                        <a:rPr lang="ru-RU" sz="1400" baseline="0" dirty="0" smtClean="0"/>
                        <a:t>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В</a:t>
                      </a:r>
                      <a:r>
                        <a:rPr lang="ru-RU" sz="1400" baseline="0" dirty="0" smtClean="0"/>
                        <a:t> прессе, телевизионная, интернет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</a:t>
                      </a:r>
                      <a:r>
                        <a:rPr lang="ru-RU" sz="1400" baseline="0" dirty="0" smtClean="0"/>
                        <a:t> прессе, телевизионная, интернет реклама</a:t>
                      </a:r>
                      <a:endParaRPr lang="ru-RU" sz="1400" dirty="0" smtClean="0"/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Прямая</a:t>
                      </a:r>
                      <a:r>
                        <a:rPr lang="ru-RU" sz="1400" baseline="0" dirty="0" smtClean="0"/>
                        <a:t> почтовая, интернет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0" y="6581001"/>
            <a:ext cx="133140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99"/>
              </a:spcAft>
              <a:defRPr/>
            </a:pPr>
            <a:r>
              <a:rPr lang="ru-RU" sz="1200" dirty="0">
                <a:latin typeface="Arial"/>
                <a:cs typeface="Arial"/>
              </a:rPr>
              <a:t>Уникальность нашего проекта</a:t>
            </a:r>
            <a:r>
              <a:rPr lang="ru-RU" sz="1200" dirty="0">
                <a:latin typeface="Arial"/>
              </a:rPr>
              <a:t>: доступный и удобный формат</a:t>
            </a:r>
            <a:r>
              <a:rPr lang="ru-RU" sz="1200" dirty="0" smtClean="0">
                <a:latin typeface="Arial"/>
              </a:rPr>
              <a:t>, есть </a:t>
            </a:r>
            <a:r>
              <a:rPr lang="ru-RU" sz="1200" dirty="0">
                <a:latin typeface="Arial"/>
              </a:rPr>
              <a:t>возможность узнать истинную причину состояния одиночества  </a:t>
            </a:r>
            <a:endParaRPr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 dirty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 dirty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srgbClr val="E63035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не знают, что готовить на ужин или обед.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ГИПОТЕЗЫ ПРОЕКТА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46318" y="1310639"/>
            <a:ext cx="594493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люди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с 15 до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24 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(40 %)</a:t>
            </a: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лет прибегают к использованию соц</a:t>
            </a: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иальных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"/>
              </a:rPr>
              <a:t>сетей  с целью поддержки в период одиночества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b="1" dirty="0">
                <a:solidFill>
                  <a:schemeClr val="bg1"/>
                </a:solidFill>
                <a:latin typeface="Arial"/>
              </a:rPr>
              <a:t>Способ проверки: </a:t>
            </a:r>
            <a:r>
              <a:rPr lang="ru-RU" dirty="0">
                <a:solidFill>
                  <a:schemeClr val="bg1"/>
                </a:solidFill>
                <a:latin typeface="Arial"/>
              </a:rPr>
              <a:t>опрос</a:t>
            </a: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b="1" dirty="0">
                <a:solidFill>
                  <a:schemeClr val="bg1"/>
                </a:solidFill>
                <a:latin typeface="Arial"/>
              </a:rPr>
              <a:t>Целевое количество респондентов: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80-90человек</a:t>
            </a:r>
            <a:endParaRPr lang="ru-RU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86475" y="902335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310639"/>
            <a:ext cx="48519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1. Как часто вы чувствуете одиночество?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2. Какие средства вы используете, чтобы справиться с одиночеством?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3. Знаете ли вы, что является причиной вашего одиночества?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 descr="upload_2023_10_24_18_48_39_964.jpg"/>
          <p:cNvPicPr>
            <a:picLocks noChangeAspect="1"/>
          </p:cNvPicPr>
          <p:nvPr/>
        </p:nvPicPr>
        <p:blipFill>
          <a:blip r:embed="rId2"/>
          <a:srcRect t="27562" r="18333" b="16594"/>
          <a:stretch>
            <a:fillRect/>
          </a:stretch>
        </p:blipFill>
        <p:spPr>
          <a:xfrm>
            <a:off x="9036628" y="3825387"/>
            <a:ext cx="2691158" cy="2035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upload_2023_10_24_18_49_30_351.jpg"/>
          <p:cNvPicPr>
            <a:picLocks noChangeAspect="1"/>
          </p:cNvPicPr>
          <p:nvPr/>
        </p:nvPicPr>
        <p:blipFill>
          <a:blip r:embed="rId3"/>
          <a:srcRect t="5421" r="20827" b="17949"/>
          <a:stretch>
            <a:fillRect/>
          </a:stretch>
        </p:blipFill>
        <p:spPr>
          <a:xfrm>
            <a:off x="411444" y="0"/>
            <a:ext cx="2965536" cy="3278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upload_2023_10_24_18_49_12_471.jpg"/>
          <p:cNvPicPr>
            <a:picLocks noChangeAspect="1"/>
          </p:cNvPicPr>
          <p:nvPr/>
        </p:nvPicPr>
        <p:blipFill>
          <a:blip r:embed="rId4"/>
          <a:srcRect t="3810" r="10655" b="12088"/>
          <a:stretch>
            <a:fillRect/>
          </a:stretch>
        </p:blipFill>
        <p:spPr>
          <a:xfrm>
            <a:off x="4704749" y="0"/>
            <a:ext cx="3124081" cy="3285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upload_2023_10_24_18_48_09_513 (1).jpg"/>
          <p:cNvPicPr>
            <a:picLocks noChangeAspect="1"/>
          </p:cNvPicPr>
          <p:nvPr/>
        </p:nvPicPr>
        <p:blipFill>
          <a:blip r:embed="rId5"/>
          <a:srcRect t="9670" r="5267" b="13260"/>
          <a:stretch>
            <a:fillRect/>
          </a:stretch>
        </p:blipFill>
        <p:spPr>
          <a:xfrm>
            <a:off x="9048750" y="0"/>
            <a:ext cx="3143250" cy="3045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15"/>
          <p:cNvSpPr txBox="1"/>
          <p:nvPr/>
        </p:nvSpPr>
        <p:spPr>
          <a:xfrm>
            <a:off x="303879" y="4008559"/>
            <a:ext cx="8049545" cy="206210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Люди в большинстве не знают причину своего одиночества, часто используют соц.сети и интернет, иногда часто чувствуют одиночество(значит это актуально)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ОБЪЁМ РЫНКА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17239" cy="48013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Динамика рынка (с указанием источника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):</a:t>
            </a:r>
            <a:r>
              <a:rPr lang="ru-RU" dirty="0" smtClean="0">
                <a:solidFill>
                  <a:schemeClr val="bg1"/>
                </a:solidFill>
              </a:rPr>
              <a:t>За июль 2023 года средняя дневная аудитория </a:t>
            </a:r>
            <a:r>
              <a:rPr lang="ru-RU" dirty="0" err="1" smtClean="0">
                <a:solidFill>
                  <a:schemeClr val="bg1"/>
                </a:solidFill>
              </a:rPr>
              <a:t>Telegram</a:t>
            </a:r>
            <a:r>
              <a:rPr lang="ru-RU" dirty="0" smtClean="0">
                <a:solidFill>
                  <a:schemeClr val="bg1"/>
                </a:solidFill>
              </a:rPr>
              <a:t> выросла с 51,9 </a:t>
            </a:r>
            <a:r>
              <a:rPr lang="ru-RU" dirty="0" err="1" smtClean="0">
                <a:solidFill>
                  <a:schemeClr val="bg1"/>
                </a:solidFill>
              </a:rPr>
              <a:t>млн</a:t>
            </a:r>
            <a:r>
              <a:rPr lang="ru-RU" dirty="0" smtClean="0">
                <a:solidFill>
                  <a:schemeClr val="bg1"/>
                </a:solidFill>
              </a:rPr>
              <a:t> до 54,3 </a:t>
            </a:r>
            <a:r>
              <a:rPr lang="ru-RU" dirty="0" err="1" smtClean="0">
                <a:solidFill>
                  <a:schemeClr val="bg1"/>
                </a:solidFill>
              </a:rPr>
              <a:t>млн</a:t>
            </a:r>
            <a:r>
              <a:rPr lang="ru-RU" dirty="0" smtClean="0">
                <a:solidFill>
                  <a:schemeClr val="bg1"/>
                </a:solidFill>
              </a:rPr>
              <a:t> человек, За предыдущие 12 месяцев 67% потребителей во всем мире взаимодействовали с </a:t>
            </a:r>
            <a:r>
              <a:rPr lang="ru-RU" dirty="0" err="1" smtClean="0">
                <a:solidFill>
                  <a:schemeClr val="bg1"/>
                </a:solidFill>
              </a:rPr>
              <a:t>чат-ботом</a:t>
            </a:r>
            <a:r>
              <a:rPr lang="ru-RU" dirty="0" smtClean="0">
                <a:solidFill>
                  <a:schemeClr val="bg1"/>
                </a:solidFill>
              </a:rPr>
              <a:t> в целом.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Мы стремимся влить нашего бота в число этих процентов</a:t>
            </a:r>
          </a:p>
          <a:p>
            <a:pPr lvl="0">
              <a:defRPr/>
            </a:pP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«игроки» на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рынке в целом: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Кик,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WeChat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Anboto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Искусственное решение, CX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Company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Творческий виртуальный, Интеллектуальные цифровые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аватары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Inbenta</a:t>
            </a: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Планируемая доля рынка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1.96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%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86232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/>
          </a:p>
          <a:p>
            <a:pPr lvl="0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Модель монетизации: сначала БОТ будет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бесплатный,т.к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 нужно иметь как минимум несколько тысяч подписчиков, а потом уже запускать рекламу в боте</a:t>
            </a:r>
            <a:endParaRPr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Стоимость и регулярность: 99р</a:t>
            </a:r>
            <a:r>
              <a:rPr lang="en-US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/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в мес.</a:t>
            </a:r>
            <a:endParaRPr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r>
              <a:rPr lang="en-US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Прямые — каналы, в которых продает товары и услуги своими силами. </a:t>
            </a: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( листовк</a:t>
            </a: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и, буклеты)</a:t>
            </a: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54298" y="4896101"/>
            <a:ext cx="6678719" cy="175432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/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Ценностное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предложение: чат бот будет использовать индивидуальную терапию к каждому клиенту.</a:t>
            </a: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каналы взаимодействия с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пользователем: </a:t>
            </a:r>
            <a:r>
              <a:rPr lang="ru-RU" dirty="0" smtClean="0">
                <a:solidFill>
                  <a:schemeClr val="bg1"/>
                </a:solidFill>
              </a:rPr>
              <a:t>чат-бот, внешняя реклама, </a:t>
            </a:r>
            <a:r>
              <a:rPr lang="ru-RU" dirty="0" err="1" smtClean="0">
                <a:solidFill>
                  <a:schemeClr val="bg1"/>
                </a:solidFill>
              </a:rPr>
              <a:t>таргетированная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смс-реклама</a:t>
            </a: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47056" y="3675654"/>
            <a:ext cx="4268639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sz="1800" b="1" i="0" u="none" strike="noStrike" cap="none" spc="0" dirty="0" err="1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контент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800" b="1" i="0" u="none" strike="noStrike" cap="none" spc="0" dirty="0" err="1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блогеры</a:t>
            </a:r>
            <a:r>
              <a:rPr lang="ru-RU" b="1" dirty="0" smtClean="0">
                <a:solidFill>
                  <a:srgbClr val="08C8D6"/>
                </a:solidFill>
                <a:latin typeface="Arial"/>
                <a:cs typeface="Arial"/>
              </a:rPr>
              <a:t>. 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219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Общий срок реализации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проекта:12 месяцев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1195757"/>
          <a:ext cx="12192001" cy="4421274"/>
        </p:xfrm>
        <a:graphic>
          <a:graphicData uri="http://schemas.openxmlformats.org/drawingml/2006/table">
            <a:tbl>
              <a:tblPr/>
              <a:tblGrid>
                <a:gridCol w="3468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97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097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97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09378"/>
                <a:gridCol w="509378"/>
                <a:gridCol w="509378"/>
                <a:gridCol w="509378"/>
                <a:gridCol w="509378"/>
              </a:tblGrid>
              <a:tr h="60706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НОЯ.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ДЕК.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ЯНВ.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разработка концепции проекта,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Софья.А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найти разработчика сложного </a:t>
                      </a:r>
                      <a:r>
                        <a:rPr lang="ru-RU" sz="1200" b="0" dirty="0" err="1" smtClean="0">
                          <a:latin typeface="Arial"/>
                          <a:cs typeface="+mn-cs"/>
                        </a:rPr>
                        <a:t>чат-бота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Юлия.А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759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Arial"/>
                          <a:cs typeface="+mn-cs"/>
                        </a:rPr>
                        <a:t>Рассчитать костомизацию</a:t>
                      </a:r>
                    </a:p>
                    <a:p>
                      <a:pPr>
                        <a:defRPr/>
                      </a:pPr>
                      <a:endParaRPr lang="ru-RU" sz="14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сценарий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832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найти и согласовать работу с квалифицированными психологами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1.02.2024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12.042024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Паривин.М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Бета версия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15.03.2024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Парвин.М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37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усовершенствование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28.05.2024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выпуск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30.05.2023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24.06.2024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Екатерина.Л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продвижение и рассылка по сотрудникам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27.06.2024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1.08.2024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673">
                <a:tc>
                  <a:txBody>
                    <a:bodyPr/>
                    <a:lstStyle/>
                    <a:p>
                      <a:r>
                        <a:rPr lang="ru-RU" dirty="0" smtClean="0"/>
                        <a:t> сбор обратной связи</a:t>
                      </a:r>
                      <a:endParaRPr lang="ru-RU"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4.08.2024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22.08.2024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Юлия.А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86115" y="6273225"/>
            <a:ext cx="11551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Общая стоимость реализации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проекта:820000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рублей (не более 1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млн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рублей)</a:t>
            </a: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5 месяцев</a:t>
            </a:r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1" y="762670"/>
          <a:ext cx="12191998" cy="5526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2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08320"/>
                <a:gridCol w="3091576"/>
              </a:tblGrid>
              <a:tr h="42471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июль</a:t>
                      </a:r>
                      <a:endParaRPr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август</a:t>
                      </a:r>
                      <a:endParaRPr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9775">
                <a:tc gridSpan="7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13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 dirty="0" smtClean="0">
                          <a:latin typeface="Arial"/>
                          <a:cs typeface="Arial"/>
                        </a:rPr>
                        <a:t>(99р)</a:t>
                      </a:r>
                      <a:r>
                        <a:rPr lang="ru-RU" sz="1100" baseline="0" dirty="0" smtClean="0">
                          <a:latin typeface="Arial"/>
                          <a:cs typeface="Arial"/>
                        </a:rPr>
                        <a:t> с </a:t>
                      </a:r>
                      <a:r>
                        <a:rPr lang="ru-RU" sz="1100" dirty="0" smtClean="0">
                          <a:latin typeface="Arial"/>
                          <a:cs typeface="Arial"/>
                        </a:rPr>
                        <a:t>июня 150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99900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400000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420000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latin typeface="Arial"/>
                          <a:cs typeface="Arial"/>
                        </a:rPr>
                        <a:t>750000</a:t>
                      </a: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13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9775">
                <a:tc gridSpan="7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Специалисты: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Разработчик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15000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психолог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30000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35000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психотерапевт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50000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50000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команда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600000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Продвижение: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en-US" dirty="0" smtClean="0"/>
                        <a:t>SMM-</a:t>
                      </a:r>
                      <a:r>
                        <a:rPr lang="ru-RU" dirty="0" smtClean="0"/>
                        <a:t>менеджер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12000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Прочая</a:t>
                      </a:r>
                      <a:r>
                        <a:rPr lang="ru-RU" baseline="0" dirty="0" smtClean="0"/>
                        <a:t> реклама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150000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23000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50000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3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-80000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-85000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-15000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99900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365000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370000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140000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+mn-ea"/>
                <a:cs typeface="+mn-cs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864029"/>
            <a:chOff x="0" y="0"/>
            <a:chExt cx="12192000" cy="86402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25523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24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РЕЗУЛЬТАТЫ</a:t>
              </a:r>
              <a:endParaRPr sz="2400"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106979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Количественные </a:t>
            </a:r>
            <a:r>
              <a:rPr lang="ru-RU" sz="2000" b="0" i="0" u="none" strike="noStrike" kern="500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результаты:</a:t>
            </a:r>
            <a:endParaRPr sz="2000" kern="5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После усовершенствования бета-версии чат бота, спрос на пользование вырос на 30% </a:t>
            </a:r>
            <a:endParaRPr sz="2000" kern="5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Узнаваемость выросла на 49%</a:t>
            </a:r>
            <a:endParaRPr sz="2000" kern="5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68% клиентов стало легче переносит одиночество</a:t>
            </a:r>
            <a:endParaRPr lang="ru-RU" sz="2000" b="0" i="0" u="none" strike="noStrike" kern="500" cap="none" spc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Используют более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90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человек в день</a:t>
            </a:r>
            <a:endParaRPr lang="ru-RU" sz="2000" b="0" i="0" u="none" strike="noStrike" kern="500" cap="none" spc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 количество пользователей более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2700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тысяч в месяц</a:t>
            </a:r>
            <a:endParaRPr lang="ru-RU" sz="2000" b="0" i="0" u="none" strike="noStrike" kern="500" cap="none" spc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lang="ru-RU" sz="2000" kern="500" dirty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lang="ru-RU" sz="2000" b="0" i="0" u="none" strike="noStrike" kern="500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  <a:endParaRPr sz="2000" kern="50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повышение заинтересованности среди более взрослого поколения</a:t>
            </a:r>
            <a:endParaRPr sz="2000" kern="50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снижение чувства неудовлетворенностью жизни</a:t>
            </a:r>
            <a:endParaRPr sz="2000" kern="50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клиенты ценят и заботятся о своем здоровье чаще</a:t>
            </a:r>
            <a:endParaRPr lang="ru-RU" sz="2000" b="0" i="0" u="none" strike="noStrike" kern="500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пользователи чувствуют освобождение от негативных чувств и эмоций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клиенты ставят новые цели в жизни и </a:t>
            </a:r>
            <a:r>
              <a:rPr lang="ru-RU" sz="2000" kern="50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реализовывают их</a:t>
            </a:r>
            <a:endParaRPr lang="ru-RU" sz="2000" kern="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68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ВЫВОДЫ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572770" y="1332865"/>
            <a:ext cx="88379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cs typeface="Arial"/>
              </a:rPr>
              <a:t>одиночество </a:t>
            </a:r>
            <a:r>
              <a:rPr lang="ru-RU" sz="2000" dirty="0" smtClean="0">
                <a:solidFill>
                  <a:schemeClr val="bg1"/>
                </a:solidFill>
                <a:latin typeface="Arial"/>
                <a:cs typeface="Arial"/>
              </a:rPr>
              <a:t>испытывают в среднем 43.1% населения России, что является высоким, но не катастрофическим значением, непроработанная проблема ведет к депрессиям, галлюцинациям и прочим дисбалансам. </a:t>
            </a:r>
            <a:r>
              <a:rPr lang="ru-RU" sz="2000" dirty="0" smtClean="0">
                <a:solidFill>
                  <a:schemeClr val="bg1"/>
                </a:solidFill>
                <a:latin typeface="Arial"/>
              </a:rPr>
              <a:t>Проект  считается целесообразен для реализации,  поскольку наш продукт направлен  на психологическую помощь человеку, освободит от негативных мыслей, за мотивирует и выслушает. 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В среднесрочной перспективе (3-5 лет) мы </a:t>
            </a:r>
            <a:r>
              <a:rPr lang="ru-RU" sz="2000" b="1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планируем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Arial"/>
                <a:cs typeface="Arial"/>
              </a:rPr>
              <a:t>Трансформировать Ботика, что заботит, в виртуального голосового ассистента, который будет жить в ваших устройствах и помогать во всем.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Arial"/>
                <a:cs typeface="Arial"/>
              </a:rPr>
              <a:t>Начиная с душевных разговоров заканчивая умным домом.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Projects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для защиты проекта (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тайминг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Оформить презентацию проекта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/>
            </a:r>
            <a:b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</a:t>
            </a: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Тайминг</a:t>
            </a: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: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max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10 за защиту и </a:t>
            </a:r>
            <a:r>
              <a:rPr lang="ru-RU" sz="1800" b="0" i="0" u="none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max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Тайминг</a:t>
            </a: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: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 dirty="0" err="1">
                <a:solidFill>
                  <a:prstClr val="white"/>
                </a:solidFill>
                <a:latin typeface="Arial"/>
                <a:cs typeface="Arial"/>
              </a:rPr>
              <a:t>max</a:t>
            </a:r>
            <a:r>
              <a:rPr lang="ru-RU" sz="18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 10 за защиту 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hat-bot (1)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3330</TotalTime>
  <Words>4075</Words>
  <Application>Microsoft Macintosh PowerPoint</Application>
  <DocSecurity>0</DocSecurity>
  <PresentationFormat>Произвольный</PresentationFormat>
  <Paragraphs>834</Paragraphs>
  <Slides>55</Slides>
  <Notes>1</Notes>
  <HiddenSlides>39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chat-bot (1)</vt:lpstr>
      <vt:lpstr>Слайд 1</vt:lpstr>
      <vt:lpstr>Слайд 2</vt:lpstr>
      <vt:lpstr>Слайд 3</vt:lpstr>
      <vt:lpstr>Слайд 4</vt:lpstr>
      <vt:lpstr>Профиль команды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HUAWEI</cp:lastModifiedBy>
  <cp:revision>62</cp:revision>
  <dcterms:created xsi:type="dcterms:W3CDTF">2023-09-23T09:41:00Z</dcterms:created>
  <dcterms:modified xsi:type="dcterms:W3CDTF">2023-10-31T14:09:52Z</dcterms:modified>
  <cp:category/>
  <dc:identifier/>
  <cp:contentStatus/>
  <dc:language/>
  <cp:version/>
</cp:coreProperties>
</file>