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3" r:id="rId10"/>
    <p:sldId id="283" r:id="rId11"/>
    <p:sldId id="281" r:id="rId12"/>
    <p:sldId id="264" r:id="rId13"/>
  </p:sldIdLst>
  <p:sldSz cx="18288000" cy="10287000"/>
  <p:notesSz cx="18288000" cy="10287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0">
          <p15:clr>
            <a:srgbClr val="A4A3A4"/>
          </p15:clr>
        </p15:guide>
        <p15:guide id="2" pos="288">
          <p15:clr>
            <a:srgbClr val="A4A3A4"/>
          </p15:clr>
        </p15:guide>
        <p15:guide id="3" orient="horz" pos="6216">
          <p15:clr>
            <a:srgbClr val="A4A3A4"/>
          </p15:clr>
        </p15:guide>
        <p15:guide id="4" pos="1123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DC5eJRALLL8iuaa9htttcchYK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A52"/>
    <a:srgbClr val="2C4257"/>
    <a:srgbClr val="2D4358"/>
    <a:srgbClr val="34495E"/>
    <a:srgbClr val="FBB3C1"/>
    <a:srgbClr val="ADDAE3"/>
    <a:srgbClr val="86C9D6"/>
    <a:srgbClr val="9F00FF"/>
    <a:srgbClr val="FF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420258-7AEB-4361-B5D0-A842EF7D3DC2}">
  <a:tblStyle styleId="{36420258-7AEB-4361-B5D0-A842EF7D3DC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  <a:fill>
          <a:solidFill>
            <a:srgbClr val="CFD7E7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09" autoAdjust="0"/>
    <p:restoredTop sz="94632"/>
  </p:normalViewPr>
  <p:slideViewPr>
    <p:cSldViewPr snapToGrid="0">
      <p:cViewPr varScale="1">
        <p:scale>
          <a:sx n="66" d="100"/>
          <a:sy n="66" d="100"/>
        </p:scale>
        <p:origin x="1302" y="54"/>
      </p:cViewPr>
      <p:guideLst>
        <p:guide orient="horz" pos="360"/>
        <p:guide pos="288"/>
        <p:guide orient="horz" pos="6216"/>
        <p:guide pos="11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ru-RU" sz="2000">
                <a:solidFill>
                  <a:schemeClr val="tx1">
                    <a:lumMod val="65000"/>
                    <a:lumOff val="35000"/>
                  </a:schemeClr>
                </a:solidFill>
              </a:rPr>
              <a:t>График сезонной динамики рынка</a:t>
            </a:r>
          </a:p>
        </c:rich>
      </c:tx>
      <c:layout>
        <c:manualLayout>
          <c:xMode val="edge"/>
          <c:yMode val="edge"/>
          <c:x val="0.20727936707874059"/>
          <c:y val="1.440400535692898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Сезоны</c:v>
                </c:pt>
              </c:strCache>
            </c:strRef>
          </c:tx>
          <c:spPr>
            <a:solidFill>
              <a:srgbClr val="FBB3C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Зима</c:v>
                </c:pt>
                <c:pt idx="1">
                  <c:v>Весна</c:v>
                </c:pt>
                <c:pt idx="2">
                  <c:v>Лето</c:v>
                </c:pt>
                <c:pt idx="3">
                  <c:v>Осень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60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A-47C4-86F6-FAA77506B2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8679279"/>
        <c:axId val="408675119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Зима</c:v>
                </c:pt>
                <c:pt idx="1">
                  <c:v>Весна</c:v>
                </c:pt>
                <c:pt idx="2">
                  <c:v>Лето</c:v>
                </c:pt>
                <c:pt idx="3">
                  <c:v>Осень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60</c:v>
                </c:pt>
                <c:pt idx="3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3A-47C4-86F6-FAA77506B2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8679279"/>
        <c:axId val="408675119"/>
      </c:lineChart>
      <c:catAx>
        <c:axId val="408679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408675119"/>
        <c:crosses val="autoZero"/>
        <c:auto val="1"/>
        <c:lblAlgn val="ctr"/>
        <c:lblOffset val="100"/>
        <c:noMultiLvlLbl val="0"/>
      </c:catAx>
      <c:valAx>
        <c:axId val="408675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6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ru-RU" sz="16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Спрос в денежном выражении, %</a:t>
                </a:r>
              </a:p>
            </c:rich>
          </c:tx>
          <c:layout>
            <c:manualLayout>
              <c:xMode val="edge"/>
              <c:yMode val="edge"/>
              <c:x val="1.5769225728257473E-2"/>
              <c:y val="0.1239195861808653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08679279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Объем рынка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219327530553842"/>
          <c:y val="0.16276943921519088"/>
          <c:w val="0.51225659050644168"/>
          <c:h val="0.752720196079035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Пример диаграммы</c:v>
                </c:pt>
              </c:strCache>
            </c:strRef>
          </c:tx>
          <c:dPt>
            <c:idx val="0"/>
            <c:bubble3D val="0"/>
            <c:spPr>
              <a:solidFill>
                <a:srgbClr val="FFAC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B92-4F9B-ABC7-B21E068B8C79}"/>
              </c:ext>
            </c:extLst>
          </c:dPt>
          <c:dPt>
            <c:idx val="1"/>
            <c:bubble3D val="0"/>
            <c:spPr>
              <a:solidFill>
                <a:srgbClr val="FBB3C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92-4F9B-ABC7-B21E068B8C79}"/>
              </c:ext>
            </c:extLst>
          </c:dPt>
          <c:dPt>
            <c:idx val="2"/>
            <c:bubble3D val="0"/>
            <c:spPr>
              <a:solidFill>
                <a:srgbClr val="ADDAE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3B92-4F9B-ABC7-B21E068B8C79}"/>
              </c:ext>
            </c:extLst>
          </c:dPt>
          <c:dPt>
            <c:idx val="3"/>
            <c:bubble3D val="0"/>
            <c:spPr>
              <a:solidFill>
                <a:srgbClr val="CC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92-4F9B-ABC7-B21E068B8C79}"/>
              </c:ext>
            </c:extLst>
          </c:dPt>
          <c:dLbls>
            <c:dLbl>
              <c:idx val="0"/>
              <c:layout>
                <c:manualLayout>
                  <c:x val="0.18474032105265145"/>
                  <c:y val="4.89119215683849E-3"/>
                </c:manualLayout>
              </c:layout>
              <c:tx>
                <c:rich>
                  <a:bodyPr/>
                  <a:lstStyle/>
                  <a:p>
                    <a:fld id="{C3FEC03B-41F7-47D2-8E67-9A73C3F3CD40}" type="CATEGORYNAME">
                      <a:rPr lang="ru-RU" sz="1600" dirty="0"/>
                      <a:pPr/>
                      <a:t>[ИМЯ КАТЕГОРИИ]</a:t>
                    </a:fld>
                    <a:r>
                      <a:rPr lang="ru-RU" sz="1600" baseline="0" dirty="0"/>
                      <a:t>
</a:t>
                    </a:r>
                    <a:fld id="{632A203B-937F-430D-9F60-452FCAEFB195}" type="PERCENTAGE">
                      <a:rPr lang="ru-RU" sz="1600" baseline="0" dirty="0"/>
                      <a:pPr/>
                      <a:t>[ПРОЦЕНТ]</a:t>
                    </a:fld>
                    <a:endParaRPr lang="ru-RU" sz="1600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B92-4F9B-ABC7-B21E068B8C79}"/>
                </c:ext>
              </c:extLst>
            </c:dLbl>
            <c:dLbl>
              <c:idx val="1"/>
              <c:layout>
                <c:manualLayout>
                  <c:x val="-0.17808301218588937"/>
                  <c:y val="-5.380301744191425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32A496E-348B-4815-B5E3-92D862124F9C}" type="CATEGORYNAME">
                      <a:rPr lang="ru-RU" sz="1600"/>
                      <a:pPr>
                        <a:defRPr/>
                      </a:pPr>
                      <a:t>[ИМЯ КАТЕГОРИИ]</a:t>
                    </a:fld>
                    <a:r>
                      <a:rPr lang="ru-RU" sz="1600" baseline="0" dirty="0"/>
                      <a:t>
</a:t>
                    </a:r>
                    <a:fld id="{403DBCA6-1D7C-4133-9968-8138DC25B786}" type="PERCENTAGE">
                      <a:rPr lang="ru-RU" sz="1600" baseline="0"/>
                      <a:pPr>
                        <a:defRPr/>
                      </a:pPr>
                      <a:t>[ПРОЦЕНТ]</a:t>
                    </a:fld>
                    <a:endParaRPr lang="ru-RU" sz="1600" baseline="0" dirty="0"/>
                  </a:p>
                </c:rich>
              </c:tx>
              <c:spPr>
                <a:xfrm>
                  <a:off x="190489" y="1111255"/>
                  <a:ext cx="1788453" cy="775655"/>
                </a:xfrm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63200"/>
                        <a:gd name="adj2" fmla="val 94965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3437566958046244"/>
                      <c:h val="0.1493654544726293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B92-4F9B-ABC7-B21E068B8C79}"/>
                </c:ext>
              </c:extLst>
            </c:dLbl>
            <c:dLbl>
              <c:idx val="2"/>
              <c:layout>
                <c:manualLayout>
                  <c:x val="0.29042516483719522"/>
                  <c:y val="-4.76891235291761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A63F0FB-0ED8-4407-9E2C-A96E861E1EF2}" type="CATEGORYNAME">
                      <a:rPr lang="ru-RU" sz="1600" dirty="0"/>
                      <a:pPr>
                        <a:defRPr/>
                      </a:pPr>
                      <a:t>[ИМЯ КАТЕГОРИИ]</a:t>
                    </a:fld>
                    <a:r>
                      <a:rPr lang="ru-RU" sz="1600" baseline="0" dirty="0"/>
                      <a:t>
</a:t>
                    </a:r>
                    <a:fld id="{8613BE65-FE21-4455-9F75-EF498DBB8FCC}" type="PERCENTAGE">
                      <a:rPr lang="ru-RU" sz="1600" baseline="0" dirty="0"/>
                      <a:pPr>
                        <a:defRPr/>
                      </a:pPr>
                      <a:t>[ПРОЦЕНТ]</a:t>
                    </a:fld>
                    <a:endParaRPr lang="ru-RU" sz="1600" baseline="0" dirty="0"/>
                  </a:p>
                </c:rich>
              </c:tx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8189457050594624"/>
                      <c:h val="0.144113392469258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B92-4F9B-ABC7-B21E068B8C79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Лист1!$A$2:$A$4</c:f>
              <c:strCache>
                <c:ptCount val="3"/>
                <c:pt idx="0">
                  <c:v>Общий объем рынка (TAM)</c:v>
                </c:pt>
                <c:pt idx="1">
                  <c:v>Доступный объем рынка (SAM) </c:v>
                </c:pt>
                <c:pt idx="2">
                  <c:v>Реально достижимый объем рынка (SOM)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1000000000</c:v>
                </c:pt>
                <c:pt idx="1">
                  <c:v>300000000</c:v>
                </c:pt>
                <c:pt idx="2">
                  <c:v>50000000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2-4F9B-ABC7-B21E068B8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1676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336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159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2;p1">
            <a:extLst>
              <a:ext uri="{FF2B5EF4-FFF2-40B4-BE49-F238E27FC236}">
                <a16:creationId xmlns:a16="http://schemas.microsoft.com/office/drawing/2014/main" id="{0EAD934E-79E9-1AEC-15EB-5D5784F3B3E4}"/>
              </a:ext>
            </a:extLst>
          </p:cNvPr>
          <p:cNvSpPr/>
          <p:nvPr/>
        </p:nvSpPr>
        <p:spPr>
          <a:xfrm>
            <a:off x="10738378" y="8265548"/>
            <a:ext cx="7549622" cy="2021452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917960" y="-7544"/>
            <a:ext cx="3403183" cy="2039532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5181600" y="-7544"/>
            <a:ext cx="2736360" cy="203953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514600" y="-18080"/>
            <a:ext cx="2736360" cy="2039532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-7310" y="-18080"/>
            <a:ext cx="2555291" cy="20395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738378" y="0"/>
            <a:ext cx="7549622" cy="2021452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88764" y="3038654"/>
            <a:ext cx="9104081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i="0" u="none" strike="noStrike" cap="none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«Контейнерный микро-приют для временного размещения животных в зоне ЧС»</a:t>
            </a:r>
            <a:endParaRPr sz="4800" dirty="0"/>
          </a:p>
        </p:txBody>
      </p:sp>
      <p:sp>
        <p:nvSpPr>
          <p:cNvPr id="95" name="Google Shape;95;p1"/>
          <p:cNvSpPr/>
          <p:nvPr/>
        </p:nvSpPr>
        <p:spPr>
          <a:xfrm>
            <a:off x="10286996" y="2031988"/>
            <a:ext cx="370293" cy="21469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0286996" y="4012550"/>
            <a:ext cx="370293" cy="21469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0286996" y="5993112"/>
            <a:ext cx="370293" cy="21469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10286995" y="8140056"/>
            <a:ext cx="370293" cy="214694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0651467" y="0"/>
            <a:ext cx="92733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4744" y="283400"/>
            <a:ext cx="1830072" cy="13987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"/>
          <p:cNvGrpSpPr/>
          <p:nvPr/>
        </p:nvGrpSpPr>
        <p:grpSpPr>
          <a:xfrm>
            <a:off x="183671" y="496460"/>
            <a:ext cx="764629" cy="814804"/>
            <a:chOff x="5451714" y="454866"/>
            <a:chExt cx="1304628" cy="1390238"/>
          </a:xfrm>
        </p:grpSpPr>
        <p:sp>
          <p:nvSpPr>
            <p:cNvPr id="102" name="Google Shape;102;p1"/>
            <p:cNvSpPr/>
            <p:nvPr/>
          </p:nvSpPr>
          <p:spPr>
            <a:xfrm>
              <a:off x="5451714" y="454866"/>
              <a:ext cx="1304628" cy="1204706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5562600" y="845185"/>
              <a:ext cx="1082855" cy="999919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 txBox="1"/>
          <p:nvPr/>
        </p:nvSpPr>
        <p:spPr>
          <a:xfrm>
            <a:off x="1021840" y="766000"/>
            <a:ext cx="1681526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Группа компаний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«Деловой альянс»</a:t>
            </a:r>
            <a:endParaRPr dirty="0"/>
          </a:p>
        </p:txBody>
      </p:sp>
      <p:pic>
        <p:nvPicPr>
          <p:cNvPr id="105" name="Google Shape;105;p1" descr="Picture background"/>
          <p:cNvPicPr preferRelativeResize="0"/>
          <p:nvPr/>
        </p:nvPicPr>
        <p:blipFill rotWithShape="1">
          <a:blip r:embed="rId4">
            <a:alphaModFix/>
          </a:blip>
          <a:srcRect r="73311"/>
          <a:stretch/>
        </p:blipFill>
        <p:spPr>
          <a:xfrm>
            <a:off x="8133565" y="550871"/>
            <a:ext cx="911563" cy="90163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9149860" y="770086"/>
            <a:ext cx="150160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Московский политех</a:t>
            </a:r>
            <a:endParaRPr dirty="0"/>
          </a:p>
        </p:txBody>
      </p:sp>
      <p:sp>
        <p:nvSpPr>
          <p:cNvPr id="107" name="Google Shape;107;p1"/>
          <p:cNvSpPr txBox="1"/>
          <p:nvPr/>
        </p:nvSpPr>
        <p:spPr>
          <a:xfrm>
            <a:off x="605973" y="5836455"/>
            <a:ext cx="8372674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Контейнерный микро-приют, созданный на базе переоборудованного морского контейнера, предназначенный для временного размещения животных в зонах чрезвычайных ситуаций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2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565985" y="9063800"/>
            <a:ext cx="841266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dirty="0">
                <a:solidFill>
                  <a:srgbClr val="FFAC00"/>
                </a:solidFill>
              </a:rPr>
              <a:t>Лидер проекта – Семина Евгения</a:t>
            </a:r>
            <a:endParaRPr dirty="0"/>
          </a:p>
        </p:txBody>
      </p:sp>
      <p:cxnSp>
        <p:nvCxnSpPr>
          <p:cNvPr id="109" name="Google Shape;109;p1"/>
          <p:cNvCxnSpPr/>
          <p:nvPr/>
        </p:nvCxnSpPr>
        <p:spPr>
          <a:xfrm flipH="1">
            <a:off x="183670" y="1268625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" name="Google Shape;110;p1"/>
          <p:cNvCxnSpPr/>
          <p:nvPr/>
        </p:nvCxnSpPr>
        <p:spPr>
          <a:xfrm rot="10800000">
            <a:off x="787129" y="1258443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1" name="Google Shape;111;p1"/>
          <p:cNvCxnSpPr/>
          <p:nvPr/>
        </p:nvCxnSpPr>
        <p:spPr>
          <a:xfrm rot="10800000">
            <a:off x="304800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112;p1"/>
          <p:cNvCxnSpPr/>
          <p:nvPr/>
        </p:nvCxnSpPr>
        <p:spPr>
          <a:xfrm rot="10800000">
            <a:off x="337385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3" name="Google Shape;11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3599" y="582553"/>
            <a:ext cx="2188569" cy="83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0" descr="https://content-studio.sberdevices.ru/prod-gc/ac4f1d70-4bf7-475f-a0b7-d2f4fa7558b7/0199ea0a-177d-74cb-bc99-ac4d1b6e796d.jpg"/>
          <p:cNvPicPr>
            <a:picLocks noChangeAspect="1"/>
          </p:cNvPicPr>
          <p:nvPr/>
        </p:nvPicPr>
        <p:blipFill>
          <a:blip r:embed="rId6"/>
          <a:srcRect t="19079" b="19079"/>
          <a:stretch/>
        </p:blipFill>
        <p:spPr>
          <a:xfrm>
            <a:off x="10744200" y="582553"/>
            <a:ext cx="7543800" cy="82655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8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" name="Google Shape;124;p2"/>
          <p:cNvGrpSpPr/>
          <p:nvPr/>
        </p:nvGrpSpPr>
        <p:grpSpPr>
          <a:xfrm>
            <a:off x="-14093" y="9563100"/>
            <a:ext cx="776094" cy="735444"/>
            <a:chOff x="-14093" y="9563100"/>
            <a:chExt cx="776094" cy="735444"/>
          </a:xfrm>
        </p:grpSpPr>
        <p:sp>
          <p:nvSpPr>
            <p:cNvPr id="125" name="Google Shape;125;p2"/>
            <p:cNvSpPr/>
            <p:nvPr/>
          </p:nvSpPr>
          <p:spPr>
            <a:xfrm>
              <a:off x="-14093" y="9563100"/>
              <a:ext cx="776094" cy="735444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55817" y="9744752"/>
              <a:ext cx="636274" cy="37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" name="Google Shape;127;p2"/>
          <p:cNvSpPr/>
          <p:nvPr/>
        </p:nvSpPr>
        <p:spPr>
          <a:xfrm>
            <a:off x="10803344" y="1485900"/>
            <a:ext cx="7484656" cy="88011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Визуализация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(картинка / фото)</a:t>
            </a:r>
            <a:endParaRPr/>
          </a:p>
        </p:txBody>
      </p:sp>
      <p:sp>
        <p:nvSpPr>
          <p:cNvPr id="128" name="Google Shape;128;p2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1542200" y="2331695"/>
            <a:ext cx="8791411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КОНТЕКСТ И АКТУАЛЬНОСТЬ</a:t>
            </a:r>
            <a:endParaRPr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Ежегодные потери животных в зонах ЧС огромны. Стационарные приюты дороги и долго возводятся, быстрые решения отсутствуют</a:t>
            </a:r>
            <a:endParaRPr lang="ru-RU" dirty="0"/>
          </a:p>
        </p:txBody>
      </p:sp>
      <p:sp>
        <p:nvSpPr>
          <p:cNvPr id="130" name="Google Shape;130;p2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1542200" y="4692759"/>
            <a:ext cx="8606354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МАСШТАБ И ПОСЛЕДСТВИЯ </a:t>
            </a:r>
            <a:endParaRPr b="1"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Рост смертности и заболеваемости животных.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Эмоциональный дискомфорт владельцев и местного населения</a:t>
            </a:r>
            <a:endParaRPr lang="ru-RU" dirty="0"/>
          </a:p>
        </p:txBody>
      </p:sp>
      <p:sp>
        <p:nvSpPr>
          <p:cNvPr id="132" name="Google Shape;132;p2"/>
          <p:cNvSpPr txBox="1"/>
          <p:nvPr/>
        </p:nvSpPr>
        <p:spPr>
          <a:xfrm>
            <a:off x="375950" y="4610100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1542200" y="7062873"/>
            <a:ext cx="8606354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ВОЗМОЖНЫЕ ОГРАНИЧЕНИЯ</a:t>
            </a:r>
            <a:endParaRPr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Высокие затраты на строительство стационарных приютов.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Медленное развертывание временных решений.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Отсутствуют специализированные мобильные приюты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361996" y="7001747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 0" descr="https://content-studio.sberdevices.ru/prod-gc/ac4f1d70-4bf7-475f-a0b7-d2f4fa7558b7/0199eb86-9b0e-7a1d-88bd-1424f2e78f71.jpg">
            <a:extLst>
              <a:ext uri="{FF2B5EF4-FFF2-40B4-BE49-F238E27FC236}">
                <a16:creationId xmlns:a16="http://schemas.microsoft.com/office/drawing/2014/main" id="{1430062E-0D05-C148-B59A-3DD8256B8D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857" b="17857"/>
          <a:stretch/>
        </p:blipFill>
        <p:spPr>
          <a:xfrm>
            <a:off x="10831252" y="1497444"/>
            <a:ext cx="7456748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8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7047" y="9551556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62863" y="9733208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1542339" y="2075328"/>
            <a:ext cx="1588784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6000A8"/>
                </a:solidFill>
                <a:latin typeface="+mn-lt"/>
                <a:ea typeface="Arial"/>
                <a:cs typeface="Arial"/>
                <a:sym typeface="Arial"/>
              </a:rPr>
              <a:t>Суть предлагаемого решения</a:t>
            </a:r>
            <a:endParaRPr lang="ru-RU" sz="3200" b="1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dirty="0">
                <a:effectLst/>
                <a:latin typeface="+mn-lt"/>
              </a:rPr>
              <a:t>Предлагается мобильный микро-приют на базе переоборудованного морского контейнера для оперативного размещения животных в зонах ЧС</a:t>
            </a:r>
            <a:endParaRPr sz="2800" dirty="0">
              <a:latin typeface="+mn-lt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390043" y="2018384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"/>
          <p:cNvSpPr txBox="1"/>
          <p:nvPr/>
        </p:nvSpPr>
        <p:spPr>
          <a:xfrm>
            <a:off x="1542339" y="3863727"/>
            <a:ext cx="15887848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Основные технологические и функциональные характеристики</a:t>
            </a:r>
            <a:endParaRPr sz="1600" b="1" dirty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/>
              <a:t>Возможность оказания ветеринарной помощи на базе приюта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Автоподача еды и воды, микроклимат контроль (отопление, вентиляция)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Укрепленный корпус, выдерживающий любые погодные условия</a:t>
            </a:r>
          </a:p>
        </p:txBody>
      </p:sp>
      <p:sp>
        <p:nvSpPr>
          <p:cNvPr id="151" name="Google Shape;151;p3"/>
          <p:cNvSpPr txBox="1"/>
          <p:nvPr/>
        </p:nvSpPr>
        <p:spPr>
          <a:xfrm>
            <a:off x="390043" y="380459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"/>
          <p:cNvSpPr txBox="1"/>
          <p:nvPr/>
        </p:nvSpPr>
        <p:spPr>
          <a:xfrm>
            <a:off x="1542339" y="5948420"/>
            <a:ext cx="15887848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Основные эксплуатационные характеристики </a:t>
            </a:r>
            <a:endParaRPr sz="1600" b="1" dirty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Быстрое развертывание (&lt;1 ч.)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Требует минимального персонала (2 чел.)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Работоспособен при температурах от -40°С до +50°С</a:t>
            </a:r>
            <a:endParaRPr lang="ru-RU" dirty="0"/>
          </a:p>
        </p:txBody>
      </p:sp>
      <p:sp>
        <p:nvSpPr>
          <p:cNvPr id="153" name="Google Shape;153;p3"/>
          <p:cNvSpPr txBox="1"/>
          <p:nvPr/>
        </p:nvSpPr>
        <p:spPr>
          <a:xfrm>
            <a:off x="390043" y="5842507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"/>
          <p:cNvSpPr txBox="1"/>
          <p:nvPr/>
        </p:nvSpPr>
        <p:spPr>
          <a:xfrm>
            <a:off x="1542339" y="7953446"/>
            <a:ext cx="15887848" cy="236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Комплектация</a:t>
            </a:r>
          </a:p>
          <a:p>
            <a:pPr marL="457200" lvl="4" indent="-457200" fontAlgn="base">
              <a:buFont typeface="Arial" panose="020B0604020202020204" pitchFamily="34" charset="0"/>
              <a:buChar char="•"/>
            </a:pPr>
            <a:r>
              <a:rPr lang="ru-RU" sz="2800" b="0" i="0" dirty="0">
                <a:effectLst/>
                <a:latin typeface="+mn-lt"/>
              </a:rPr>
              <a:t>Инструкция по сборке и уходу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ru-RU" sz="2800" b="0" i="0" dirty="0">
                <a:effectLst/>
                <a:latin typeface="+mn-lt"/>
              </a:rPr>
              <a:t>Запасы продуктов и медикаментов на 1 месяц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ru-RU" sz="2800" b="0" i="0" dirty="0">
                <a:effectLst/>
                <a:latin typeface="+mn-lt"/>
              </a:rPr>
              <a:t>Соответствие экологическим нормам и требованиям пожаробезопасности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390043" y="7722614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80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 txBox="1"/>
          <p:nvPr/>
        </p:nvSpPr>
        <p:spPr>
          <a:xfrm>
            <a:off x="1528246" y="2218453"/>
            <a:ext cx="8352354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МОДЕЛЬ ПРИМЕНЕНИЯ</a:t>
            </a:r>
            <a:endParaRPr b="1" dirty="0"/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При возникновении чрезвычайной ситуации контейнер доставляется на территорию силами МЧС или транспортной компании. После установки он подключается к источникам энергии и водоснабжению либо функционирует автономно благодаря встроенным аккумуляторам и резервному запасу питьевой воды. Жизненно важные показатели внутри отслеживаются удаленно оператором через специальное приложение.</a:t>
            </a:r>
            <a:endParaRPr lang="ru-RU" dirty="0"/>
          </a:p>
        </p:txBody>
      </p:sp>
      <p:sp>
        <p:nvSpPr>
          <p:cNvPr id="171" name="Google Shape;171;p4"/>
          <p:cNvSpPr txBox="1"/>
          <p:nvPr/>
        </p:nvSpPr>
        <p:spPr>
          <a:xfrm>
            <a:off x="375950" y="1987621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 txBox="1"/>
          <p:nvPr/>
        </p:nvSpPr>
        <p:spPr>
          <a:xfrm>
            <a:off x="1528246" y="7282243"/>
            <a:ext cx="1654204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ВОЗМОЖНОСТИ ПРОИЗВОДСТВА</a:t>
            </a:r>
            <a:endParaRPr b="1" dirty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Уровень локализации комплектующих достигает 80%, обеспечивая независимость от импорта 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Начало выпуска серийной продукции возможно через полгода после завершения тестовых испытаний, </a:t>
            </a:r>
            <a:r>
              <a:rPr lang="ru-RU" sz="2800" dirty="0">
                <a:solidFill>
                  <a:srgbClr val="262626"/>
                </a:solidFill>
              </a:rPr>
              <a:t>м</a:t>
            </a:r>
            <a:r>
              <a:rPr lang="ru-RU" sz="2800" dirty="0"/>
              <a:t>ощности позволяют выпускать до 100 единиц продукции ежегодно.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/>
              <a:t>Используются современные роботизированные линии сборки, что повышает качество изделия и снижает производственные риски.</a:t>
            </a:r>
          </a:p>
        </p:txBody>
      </p:sp>
      <p:sp>
        <p:nvSpPr>
          <p:cNvPr id="173" name="Google Shape;173;p4"/>
          <p:cNvSpPr txBox="1"/>
          <p:nvPr/>
        </p:nvSpPr>
        <p:spPr>
          <a:xfrm>
            <a:off x="375950" y="7051411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63;p4">
            <a:extLst>
              <a:ext uri="{FF2B5EF4-FFF2-40B4-BE49-F238E27FC236}">
                <a16:creationId xmlns:a16="http://schemas.microsoft.com/office/drawing/2014/main" id="{D37284BA-F1FB-6C4A-A630-B4BFC55934BC}"/>
              </a:ext>
            </a:extLst>
          </p:cNvPr>
          <p:cNvSpPr/>
          <p:nvPr/>
        </p:nvSpPr>
        <p:spPr>
          <a:xfrm>
            <a:off x="10646996" y="6691285"/>
            <a:ext cx="7622581" cy="158688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5401672" y="1485900"/>
            <a:ext cx="526374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63;p4">
            <a:extLst>
              <a:ext uri="{FF2B5EF4-FFF2-40B4-BE49-F238E27FC236}">
                <a16:creationId xmlns:a16="http://schemas.microsoft.com/office/drawing/2014/main" id="{31A0F76C-7D07-2C42-AE2E-C4DC75153756}"/>
              </a:ext>
            </a:extLst>
          </p:cNvPr>
          <p:cNvSpPr/>
          <p:nvPr/>
        </p:nvSpPr>
        <p:spPr>
          <a:xfrm rot="5400000">
            <a:off x="7949744" y="4055520"/>
            <a:ext cx="5364076" cy="224836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 descr="https://content-studio.sberdevices.ru/prod-gc/ac4f1d70-4bf7-475f-a0b7-d2f4fa7558b7/0199ea08-c301-7f01-b065-769969d389ff.jpg">
            <a:extLst>
              <a:ext uri="{FF2B5EF4-FFF2-40B4-BE49-F238E27FC236}">
                <a16:creationId xmlns:a16="http://schemas.microsoft.com/office/drawing/2014/main" id="{CD2F2FCD-B539-DCEB-05D9-C6D01DFA32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674" r="13674"/>
          <a:stretch/>
        </p:blipFill>
        <p:spPr>
          <a:xfrm>
            <a:off x="10665418" y="1485900"/>
            <a:ext cx="7622581" cy="5251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5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180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5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10803344" y="1485900"/>
            <a:ext cx="7484656" cy="88011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Визуализация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(картинка / фото)</a:t>
            </a:r>
            <a:endParaRPr/>
          </a:p>
        </p:txBody>
      </p:sp>
      <p:sp>
        <p:nvSpPr>
          <p:cNvPr id="188" name="Google Shape;188;p5"/>
          <p:cNvSpPr txBox="1"/>
          <p:nvPr/>
        </p:nvSpPr>
        <p:spPr>
          <a:xfrm>
            <a:off x="1547768" y="2281088"/>
            <a:ext cx="9134804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ПОТЕНЦИАЛЬНЫЙ ЗАКАЗЧИК</a:t>
            </a:r>
            <a:endParaRPr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2800" dirty="0">
                <a:solidFill>
                  <a:schemeClr val="dk1"/>
                </a:solidFill>
              </a:rPr>
              <a:t>Организации, ответственные за ликвидацию последствий чрезвычайных ситуаций: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dk1"/>
                </a:solidFill>
              </a:rPr>
              <a:t>Министерство по чрезвычайным ситуациям (МЧС)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dk1"/>
                </a:solidFill>
              </a:rPr>
              <a:t>НКО и фонды поддержки животных</a:t>
            </a: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dk1"/>
                </a:solidFill>
              </a:rPr>
              <a:t>Муниципальные администрации городов и районов, подверженных рискам стихийных бедствий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ru-RU"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"/>
          <p:cNvSpPr txBox="1"/>
          <p:nvPr/>
        </p:nvSpPr>
        <p:spPr>
          <a:xfrm>
            <a:off x="395473" y="2006543"/>
            <a:ext cx="101587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5"/>
          <p:cNvSpPr txBox="1"/>
          <p:nvPr/>
        </p:nvSpPr>
        <p:spPr>
          <a:xfrm>
            <a:off x="1547768" y="6255586"/>
            <a:ext cx="860640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БАЗОВЫЙ ПОЛЬЗОВАТЕЛЬ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dirty="0">
                <a:solidFill>
                  <a:schemeClr val="dk1"/>
                </a:solidFill>
              </a:rPr>
              <a:t>Волонтеры и сотрудники приютов, занимающиеся уходом за животными в экстренных ситуациях</a:t>
            </a:r>
            <a:endParaRPr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395472" y="6024754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1547768" y="8194438"/>
            <a:ext cx="860640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ГРУППЫ ПОТЕНЦИАЛЬНЫХ ПОЛЬЗОВАТЕЛЕЙ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 dirty="0">
                <a:solidFill>
                  <a:schemeClr val="dk1"/>
                </a:solidFill>
              </a:rPr>
              <a:t>Население территорий, находящихся в зоне риска ЧС</a:t>
            </a:r>
            <a:endParaRPr lang="ru-RU"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395472" y="7963606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92;p1">
            <a:extLst>
              <a:ext uri="{FF2B5EF4-FFF2-40B4-BE49-F238E27FC236}">
                <a16:creationId xmlns:a16="http://schemas.microsoft.com/office/drawing/2014/main" id="{595603AE-CFAB-31C9-3A93-E267E8DA10C8}"/>
              </a:ext>
            </a:extLst>
          </p:cNvPr>
          <p:cNvSpPr/>
          <p:nvPr/>
        </p:nvSpPr>
        <p:spPr>
          <a:xfrm>
            <a:off x="10803344" y="1482272"/>
            <a:ext cx="7484656" cy="2021452"/>
          </a:xfrm>
          <a:prstGeom prst="rect">
            <a:avLst/>
          </a:prstGeom>
          <a:solidFill>
            <a:srgbClr val="2D435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E9E4DB01-CED9-DF10-9ABD-B9D38245432B}"/>
              </a:ext>
            </a:extLst>
          </p:cNvPr>
          <p:cNvSpPr/>
          <p:nvPr/>
        </p:nvSpPr>
        <p:spPr>
          <a:xfrm>
            <a:off x="10803344" y="8265548"/>
            <a:ext cx="7484656" cy="2021452"/>
          </a:xfrm>
          <a:prstGeom prst="rect">
            <a:avLst/>
          </a:prstGeom>
          <a:solidFill>
            <a:srgbClr val="2C425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 descr="https://content-studio.sberdevices.ru/prod-gc/ac4f1d70-4bf7-475f-a0b7-d2f4fa7558b7/0199eb85-9027-79bc-8d8d-e04639d05b40.jpg">
            <a:extLst>
              <a:ext uri="{FF2B5EF4-FFF2-40B4-BE49-F238E27FC236}">
                <a16:creationId xmlns:a16="http://schemas.microsoft.com/office/drawing/2014/main" id="{FE92CCED-B801-4DF0-ED5C-29A203810E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674" r="13674"/>
          <a:stretch/>
        </p:blipFill>
        <p:spPr>
          <a:xfrm>
            <a:off x="10805538" y="2554514"/>
            <a:ext cx="7482462" cy="6246586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DDB10DA7-8D26-B49D-7B8D-3C5830918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950" y="782279"/>
            <a:ext cx="65" cy="276999"/>
          </a:xfrm>
          <a:prstGeom prst="rect">
            <a:avLst/>
          </a:prstGeom>
          <a:solidFill>
            <a:srgbClr val="EFF0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/>
          <p:nvPr/>
        </p:nvSpPr>
        <p:spPr>
          <a:xfrm>
            <a:off x="10657288" y="0"/>
            <a:ext cx="7630712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914400" y="404668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ОЦЕНКА РЫНКА</a:t>
            </a:r>
            <a:endParaRPr sz="1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481074" y="1889467"/>
            <a:ext cx="7920554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ОПИСАНИЕ РЫНКА</a:t>
            </a:r>
            <a:endParaRPr sz="2800" b="1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dirty="0">
                <a:effectLst/>
                <a:latin typeface="+mn-lt"/>
              </a:rPr>
              <a:t>Основной сегмент — оказание срочной помощи животным в зонах стихийных бедствий, аварий и гуманитарных кризисов</a:t>
            </a:r>
            <a:endParaRPr sz="2400" dirty="0">
              <a:solidFill>
                <a:srgbClr val="6000A8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382337" y="1735094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486878" y="3678548"/>
            <a:ext cx="9027572" cy="4770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ОБЪЕМ РЫНКА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62626"/>
                </a:solidFill>
                <a:latin typeface="+mn-lt"/>
                <a:ea typeface="Arial"/>
                <a:cs typeface="Arial"/>
                <a:sym typeface="Arial"/>
              </a:rPr>
              <a:t>Российский рынок оказания услуг и поставок временных приютов для животных оценивается приблизительно в ₽1 млрд в год (Общий объем рынка </a:t>
            </a:r>
            <a:r>
              <a:rPr lang="en-US" sz="2400" dirty="0">
                <a:solidFill>
                  <a:srgbClr val="262626"/>
                </a:solidFill>
                <a:latin typeface="+mn-lt"/>
                <a:ea typeface="Arial"/>
                <a:cs typeface="Arial"/>
                <a:sym typeface="Arial"/>
              </a:rPr>
              <a:t>TAM</a:t>
            </a:r>
            <a:r>
              <a:rPr lang="ru-RU" sz="2400" dirty="0">
                <a:solidFill>
                  <a:srgbClr val="262626"/>
                </a:solidFill>
                <a:latin typeface="+mn-lt"/>
              </a:rPr>
              <a:t>).</a:t>
            </a:r>
            <a:endParaRPr lang="ru-RU" sz="2400" dirty="0">
              <a:solidFill>
                <a:srgbClr val="262626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62626"/>
                </a:solidFill>
                <a:latin typeface="+mn-lt"/>
                <a:ea typeface="Arial"/>
                <a:cs typeface="Arial"/>
                <a:sym typeface="Arial"/>
              </a:rPr>
              <a:t>Доступный объем рынка (SAM) составит около ₽300 млн в год.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62626"/>
                </a:solidFill>
                <a:latin typeface="+mn-lt"/>
                <a:ea typeface="Arial"/>
                <a:cs typeface="Arial"/>
                <a:sym typeface="Arial"/>
              </a:rPr>
              <a:t>Реально достижимый объем рынка (SOM), исходя из первоначальной стратегии продвижения и производственных мощностей, на начальном этапе может составлять около ₽50 млн в год.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6"/>
          <p:cNvSpPr txBox="1"/>
          <p:nvPr/>
        </p:nvSpPr>
        <p:spPr>
          <a:xfrm>
            <a:off x="319205" y="3489865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478444" y="7655006"/>
            <a:ext cx="9059132" cy="323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000A8"/>
                </a:solidFill>
                <a:latin typeface="+mn-lt"/>
                <a:ea typeface="Arial"/>
                <a:cs typeface="Arial"/>
                <a:sym typeface="Arial"/>
              </a:rPr>
              <a:t>ДИНАМИКА РЫНКА, СЕЗОННОСТЬ</a:t>
            </a:r>
            <a:endParaRPr b="1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dirty="0">
                <a:effectLst/>
                <a:latin typeface="+mn-lt"/>
              </a:rPr>
              <a:t>Рыночная динамика положительная вследствие роста природоохранительных движений и внимания общественности к проблемам животных. Пик активности приходится на летний период, связанный с увеличением числа лесных пожаров и затоплений</a:t>
            </a:r>
            <a:endParaRPr sz="2400" dirty="0">
              <a:solidFill>
                <a:srgbClr val="262626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318065" y="7455209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4" name="Google Shape;214;p6"/>
          <p:cNvGraphicFramePr/>
          <p:nvPr>
            <p:extLst>
              <p:ext uri="{D42A27DB-BD31-4B8C-83A1-F6EECF244321}">
                <p14:modId xmlns:p14="http://schemas.microsoft.com/office/powerpoint/2010/main" val="898807158"/>
              </p:ext>
            </p:extLst>
          </p:nvPr>
        </p:nvGraphicFramePr>
        <p:xfrm>
          <a:off x="10882729" y="5597676"/>
          <a:ext cx="7248295" cy="4408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5" name="Google Shape;215;p6"/>
          <p:cNvGraphicFramePr/>
          <p:nvPr>
            <p:extLst>
              <p:ext uri="{D42A27DB-BD31-4B8C-83A1-F6EECF244321}">
                <p14:modId xmlns:p14="http://schemas.microsoft.com/office/powerpoint/2010/main" val="3017572909"/>
              </p:ext>
            </p:extLst>
          </p:nvPr>
        </p:nvGraphicFramePr>
        <p:xfrm>
          <a:off x="10724610" y="404668"/>
          <a:ext cx="7630711" cy="5193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 sz="180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1528246" y="2449285"/>
            <a:ext cx="792055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Результаты сравнительного анализа конкурентных технологических решений представлены в таблице</a:t>
            </a:r>
            <a:endParaRPr dirty="0"/>
          </a:p>
        </p:txBody>
      </p:sp>
      <p:sp>
        <p:nvSpPr>
          <p:cNvPr id="231" name="Google Shape;231;p7"/>
          <p:cNvSpPr txBox="1"/>
          <p:nvPr/>
        </p:nvSpPr>
        <p:spPr>
          <a:xfrm>
            <a:off x="1528246" y="4556200"/>
            <a:ext cx="792055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Основные конкурентные преимущества нашего продукта: </a:t>
            </a: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1528246" y="5567240"/>
            <a:ext cx="115229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4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7"/>
          <p:cNvSpPr/>
          <p:nvPr/>
        </p:nvSpPr>
        <p:spPr>
          <a:xfrm>
            <a:off x="10803344" y="1485900"/>
            <a:ext cx="7484656" cy="88011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4" name="Google Shape;234;p7"/>
          <p:cNvGraphicFramePr/>
          <p:nvPr>
            <p:extLst>
              <p:ext uri="{D42A27DB-BD31-4B8C-83A1-F6EECF244321}">
                <p14:modId xmlns:p14="http://schemas.microsoft.com/office/powerpoint/2010/main" val="4249972352"/>
              </p:ext>
            </p:extLst>
          </p:nvPr>
        </p:nvGraphicFramePr>
        <p:xfrm>
          <a:off x="10080000" y="1462314"/>
          <a:ext cx="8208000" cy="8801100"/>
        </p:xfrm>
        <a:graphic>
          <a:graphicData uri="http://schemas.openxmlformats.org/drawingml/2006/table">
            <a:tbl>
              <a:tblPr firstRow="1" bandRow="1">
                <a:noFill/>
                <a:tableStyleId>{36420258-7AEB-4361-B5D0-A842EF7D3DC2}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57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Критерии сравнения</a:t>
                      </a:r>
                      <a:endParaRPr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Наш продукт</a:t>
                      </a:r>
                      <a:endParaRPr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5" marB="45725" anchor="ctr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Компания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ZetaPet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Конкурент 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A)</a:t>
                      </a:r>
                    </a:p>
                  </a:txBody>
                  <a:tcPr anchor="ctr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ООО "Животновод Плюс" (Конкурент B)</a:t>
                      </a:r>
                    </a:p>
                  </a:txBody>
                  <a:tcPr anchor="ctr">
                    <a:solidFill>
                      <a:srgbClr val="FFA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effectLst/>
                          <a:latin typeface="+mn-lt"/>
                        </a:rPr>
                        <a:t>Мобильность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+/-</a:t>
                      </a: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dirty="0">
                          <a:effectLst/>
                          <a:latin typeface="+mn-lt"/>
                        </a:rPr>
                        <a:t>Цена</a:t>
                      </a:r>
                      <a:endParaRPr lang="ru-RU" sz="1800" dirty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Средняя</a:t>
                      </a: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>
                          <a:effectLst/>
                          <a:latin typeface="+mn-lt"/>
                        </a:rPr>
                        <a:t>Высокая</a:t>
                      </a: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>
                          <a:effectLst/>
                          <a:latin typeface="+mn-lt"/>
                        </a:rPr>
                        <a:t>Низкая</a:t>
                      </a: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>
                          <a:effectLst/>
                          <a:latin typeface="+mn-lt"/>
                        </a:rPr>
                        <a:t>Автономность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Возможность полной автономии</a:t>
                      </a: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Полупассивный режим</a:t>
                      </a: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>
                          <a:effectLst/>
                          <a:latin typeface="+mn-lt"/>
                        </a:rPr>
                        <a:t>Полностью зависимый</a:t>
                      </a: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>
                          <a:effectLst/>
                          <a:latin typeface="+mn-lt"/>
                        </a:rPr>
                        <a:t>Скорость развертывания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Менее 1 часа</a:t>
                      </a: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До суток</a:t>
                      </a: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>
                          <a:effectLst/>
                          <a:latin typeface="+mn-lt"/>
                        </a:rPr>
                        <a:t>Несколько часов</a:t>
                      </a: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>
                          <a:effectLst/>
                          <a:latin typeface="+mn-lt"/>
                        </a:rPr>
                        <a:t>Климатическое исполнение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>
                          <a:effectLst/>
                          <a:latin typeface="+mn-lt"/>
                        </a:rPr>
                        <a:t>Широкий диапазон (-40...+50°C)</a:t>
                      </a: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Средний </a:t>
                      </a:r>
                    </a:p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(-10...+30°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C)</a:t>
                      </a: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Узкий (+5...+25°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C)</a:t>
                      </a:r>
                    </a:p>
                  </a:txBody>
                  <a:tcPr anchor="ctr">
                    <a:solidFill>
                      <a:srgbClr val="DD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>
                          <a:effectLst/>
                          <a:latin typeface="+mn-lt"/>
                        </a:rPr>
                        <a:t>Удобство эксплуатации</a:t>
                      </a:r>
                      <a:endParaRPr lang="ru-RU" sz="180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>
                          <a:effectLst/>
                          <a:latin typeface="+mn-lt"/>
                        </a:rPr>
                        <a:t>Простое управление, дистанционный мониторинг</a:t>
                      </a: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Сложная настройка, ручной режим</a:t>
                      </a: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800" dirty="0">
                          <a:effectLst/>
                          <a:latin typeface="+mn-lt"/>
                        </a:rPr>
                        <a:t>Среднее удобство</a:t>
                      </a:r>
                    </a:p>
                  </a:txBody>
                  <a:tcPr anchor="ctr">
                    <a:solidFill>
                      <a:srgbClr val="FFE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6" name="Google Shape;236;p7"/>
          <p:cNvSpPr/>
          <p:nvPr/>
        </p:nvSpPr>
        <p:spPr>
          <a:xfrm>
            <a:off x="-1259" y="2512450"/>
            <a:ext cx="1367810" cy="7354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A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-14093" y="4631515"/>
            <a:ext cx="1367810" cy="7354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A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400" y="4639237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4400" y="2512450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7"/>
          <p:cNvSpPr txBox="1"/>
          <p:nvPr/>
        </p:nvSpPr>
        <p:spPr>
          <a:xfrm>
            <a:off x="1528246" y="6774166"/>
            <a:ext cx="115229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4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7"/>
          <p:cNvSpPr txBox="1"/>
          <p:nvPr/>
        </p:nvSpPr>
        <p:spPr>
          <a:xfrm>
            <a:off x="1528246" y="7688566"/>
            <a:ext cx="115229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4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7"/>
          <p:cNvSpPr txBox="1"/>
          <p:nvPr/>
        </p:nvSpPr>
        <p:spPr>
          <a:xfrm>
            <a:off x="2323112" y="5726979"/>
            <a:ext cx="7004206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Максимальная мобильность и скорость развертывания</a:t>
            </a:r>
          </a:p>
        </p:txBody>
      </p:sp>
      <p:sp>
        <p:nvSpPr>
          <p:cNvPr id="243" name="Google Shape;243;p7"/>
          <p:cNvSpPr txBox="1"/>
          <p:nvPr/>
        </p:nvSpPr>
        <p:spPr>
          <a:xfrm>
            <a:off x="2323112" y="6926399"/>
            <a:ext cx="700420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800" i="0" dirty="0">
                <a:effectLst/>
                <a:latin typeface="+mn-lt"/>
              </a:rPr>
              <a:t>Высокая степень автономности</a:t>
            </a:r>
          </a:p>
        </p:txBody>
      </p:sp>
      <p:sp>
        <p:nvSpPr>
          <p:cNvPr id="244" name="Google Shape;244;p7"/>
          <p:cNvSpPr txBox="1"/>
          <p:nvPr/>
        </p:nvSpPr>
        <p:spPr>
          <a:xfrm>
            <a:off x="2323112" y="7795517"/>
            <a:ext cx="7004206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Широкий спектр климатических условий эксплуатации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36737" y="1485900"/>
            <a:ext cx="3854009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86C9D6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800" dirty="0">
              <a:solidFill>
                <a:srgbClr val="86C9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528245" y="1961006"/>
            <a:ext cx="10124689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Ценность и уникальность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Микро-приют предлагает оптимальное сочетание мобильности, удобства эксплуатации и доступности цены. Уникальное преимущество - автономия устройства и возможность развернуть приют практически мгновенно.</a:t>
            </a:r>
          </a:p>
        </p:txBody>
      </p:sp>
      <p:sp>
        <p:nvSpPr>
          <p:cNvPr id="209" name="Google Shape;209;p6"/>
          <p:cNvSpPr txBox="1"/>
          <p:nvPr/>
        </p:nvSpPr>
        <p:spPr>
          <a:xfrm>
            <a:off x="375950" y="177037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528244" y="3686351"/>
            <a:ext cx="10124690" cy="2769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Монетизация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ru-RU" sz="2200" b="0" i="0" dirty="0">
                <a:effectLst/>
                <a:latin typeface="+mn-lt"/>
              </a:rPr>
              <a:t>Прямая продажа готовых решений заказчикам (государственным ведомствам, организациям по защите животных);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ru-RU" sz="2200" b="0" i="0" dirty="0">
                <a:effectLst/>
                <a:latin typeface="+mn-lt"/>
              </a:rPr>
              <a:t>Предоставление аренды контейнеров в рамках контрактов на экстренную поддержку в ЧС;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ru-RU" sz="2200" b="0" i="0" dirty="0">
                <a:effectLst/>
                <a:latin typeface="+mn-lt"/>
              </a:rPr>
              <a:t>Оказание консультационных услуг по внедрению и настройке наших решений</a:t>
            </a:r>
            <a:r>
              <a:rPr lang="ru-RU" sz="2000" b="0" i="0" dirty="0">
                <a:effectLst/>
                <a:latin typeface="+mn-lt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cap="all" dirty="0"/>
          </a:p>
        </p:txBody>
      </p:sp>
      <p:sp>
        <p:nvSpPr>
          <p:cNvPr id="211" name="Google Shape;211;p6"/>
          <p:cNvSpPr txBox="1"/>
          <p:nvPr/>
        </p:nvSpPr>
        <p:spPr>
          <a:xfrm>
            <a:off x="375948" y="3437262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528244" y="6316595"/>
            <a:ext cx="9596956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Ограничения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262626"/>
                </a:solidFill>
                <a:latin typeface="+mn-lt"/>
                <a:ea typeface="Arial"/>
                <a:cs typeface="Arial"/>
                <a:sym typeface="Arial"/>
              </a:rPr>
              <a:t>Объем продаж зависит от частоты возникновения чрезвычайных ситуаций.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262626"/>
                </a:solidFill>
                <a:latin typeface="+mn-lt"/>
                <a:ea typeface="Arial"/>
                <a:cs typeface="Arial"/>
                <a:sym typeface="Arial"/>
              </a:rPr>
              <a:t>Потребность в квалифицированном персонале для первоначального запуска и технического обслуживания.</a:t>
            </a:r>
          </a:p>
        </p:txBody>
      </p:sp>
      <p:sp>
        <p:nvSpPr>
          <p:cNvPr id="213" name="Google Shape;213;p6"/>
          <p:cNvSpPr txBox="1"/>
          <p:nvPr/>
        </p:nvSpPr>
        <p:spPr>
          <a:xfrm>
            <a:off x="375948" y="6055442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0;p6">
            <a:extLst>
              <a:ext uri="{FF2B5EF4-FFF2-40B4-BE49-F238E27FC236}">
                <a16:creationId xmlns:a16="http://schemas.microsoft.com/office/drawing/2014/main" id="{118543FA-AF05-4CDD-BAA0-A169E646E16B}"/>
              </a:ext>
            </a:extLst>
          </p:cNvPr>
          <p:cNvSpPr txBox="1"/>
          <p:nvPr/>
        </p:nvSpPr>
        <p:spPr>
          <a:xfrm>
            <a:off x="1528244" y="8380495"/>
            <a:ext cx="7920554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Партнеры и ресурсы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ru-RU" sz="2200" i="0" dirty="0">
                <a:effectLst/>
                <a:latin typeface="+mn-lt"/>
              </a:rPr>
              <a:t>Производители контейнеров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ru-RU" sz="2200" i="0" dirty="0">
                <a:effectLst/>
                <a:latin typeface="+mn-lt"/>
              </a:rPr>
              <a:t>Логистические партнёры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ru-RU" sz="2200" i="0" dirty="0">
                <a:effectLst/>
                <a:latin typeface="+mn-lt"/>
              </a:rPr>
              <a:t>Государственные ведомства</a:t>
            </a:r>
            <a:endParaRPr lang="ru-RU" sz="2200" cap="all" dirty="0">
              <a:solidFill>
                <a:srgbClr val="262626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11;p6">
            <a:extLst>
              <a:ext uri="{FF2B5EF4-FFF2-40B4-BE49-F238E27FC236}">
                <a16:creationId xmlns:a16="http://schemas.microsoft.com/office/drawing/2014/main" id="{D06EDF0C-42A5-41BE-9490-439E926EF0B5}"/>
              </a:ext>
            </a:extLst>
          </p:cNvPr>
          <p:cNvSpPr txBox="1"/>
          <p:nvPr/>
        </p:nvSpPr>
        <p:spPr>
          <a:xfrm>
            <a:off x="375948" y="814966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 0" descr="https://content-studio.sberdevices.ru/prod-gc/ac4f1d70-4bf7-475f-a0b7-d2f4fa7558b7/0199eb85-8dd7-70e4-a194-70423daf1103.jpg">
            <a:extLst>
              <a:ext uri="{FF2B5EF4-FFF2-40B4-BE49-F238E27FC236}">
                <a16:creationId xmlns:a16="http://schemas.microsoft.com/office/drawing/2014/main" id="{66B7892D-645C-D4EE-2E1E-16BF19BB5E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62" b="3262"/>
          <a:stretch/>
        </p:blipFill>
        <p:spPr>
          <a:xfrm>
            <a:off x="11814629" y="1577"/>
            <a:ext cx="6473371" cy="1029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80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8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8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8"/>
          <p:cNvSpPr txBox="1"/>
          <p:nvPr/>
        </p:nvSpPr>
        <p:spPr>
          <a:xfrm>
            <a:off x="457199" y="511272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18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ADDA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ADDA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8" name="Google Shape;258;p8"/>
          <p:cNvGraphicFramePr/>
          <p:nvPr>
            <p:extLst>
              <p:ext uri="{D42A27DB-BD31-4B8C-83A1-F6EECF244321}">
                <p14:modId xmlns:p14="http://schemas.microsoft.com/office/powerpoint/2010/main" val="3626538060"/>
              </p:ext>
            </p:extLst>
          </p:nvPr>
        </p:nvGraphicFramePr>
        <p:xfrm>
          <a:off x="1066798" y="6648382"/>
          <a:ext cx="16304871" cy="3169980"/>
        </p:xfrm>
        <a:graphic>
          <a:graphicData uri="http://schemas.openxmlformats.org/drawingml/2006/table">
            <a:tbl>
              <a:tblPr firstRow="1" bandRow="1">
                <a:noFill/>
                <a:tableStyleId>{36420258-7AEB-4361-B5D0-A842EF7D3DC2}</a:tableStyleId>
              </a:tblPr>
              <a:tblGrid>
                <a:gridCol w="1230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39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349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solidFill>
                            <a:schemeClr val="lt1"/>
                          </a:solidFill>
                          <a:latin typeface="+mn-lt"/>
                        </a:rPr>
                        <a:t>№</a:t>
                      </a:r>
                      <a:endParaRPr sz="1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solidFill>
                            <a:schemeClr val="lt1"/>
                          </a:solidFill>
                          <a:latin typeface="+mn-lt"/>
                        </a:rPr>
                        <a:t>ФИО</a:t>
                      </a:r>
                      <a:endParaRPr sz="1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3200">
                          <a:solidFill>
                            <a:schemeClr val="lt1"/>
                          </a:solidFill>
                          <a:latin typeface="+mn-lt"/>
                        </a:rPr>
                        <a:t>Роль</a:t>
                      </a:r>
                      <a:endParaRPr sz="1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05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Прокопов Александр Борисович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Визуализатор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Родионов Максим Александрович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Проектировщик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Семина Евгения Алексеевна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Лидер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Харченко Егор Андреевич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Аналитик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1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8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Шувалов Иван Сергеевич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dirty="0">
                          <a:solidFill>
                            <a:srgbClr val="262626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Логист</a:t>
                      </a:r>
                      <a:endParaRPr sz="2800" dirty="0">
                        <a:solidFill>
                          <a:srgbClr val="262626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9" name="Google Shape;259;p8"/>
          <p:cNvSpPr/>
          <p:nvPr/>
        </p:nvSpPr>
        <p:spPr>
          <a:xfrm>
            <a:off x="381000" y="2105904"/>
            <a:ext cx="3276600" cy="3241457"/>
          </a:xfrm>
          <a:prstGeom prst="ellipse">
            <a:avLst/>
          </a:prstGeom>
          <a:blipFill dpi="0" rotWithShape="1">
            <a:blip r:embed="rId3"/>
            <a:srcRect/>
            <a:stretch>
              <a:fillRect l="-20000" r="-25000"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8"/>
          <p:cNvSpPr/>
          <p:nvPr/>
        </p:nvSpPr>
        <p:spPr>
          <a:xfrm>
            <a:off x="7505699" y="2070761"/>
            <a:ext cx="3276600" cy="3276600"/>
          </a:xfrm>
          <a:prstGeom prst="ellipse">
            <a:avLst/>
          </a:prstGeom>
          <a:blipFill dpi="0" rotWithShape="1">
            <a:blip r:embed="rId4"/>
            <a:srcRect/>
            <a:stretch>
              <a:fillRect r="-4000"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8"/>
          <p:cNvSpPr/>
          <p:nvPr/>
        </p:nvSpPr>
        <p:spPr>
          <a:xfrm>
            <a:off x="11048162" y="2070761"/>
            <a:ext cx="3276600" cy="3276600"/>
          </a:xfrm>
          <a:prstGeom prst="ellipse">
            <a:avLst/>
          </a:prstGeom>
          <a:blipFill dpi="0" rotWithShape="1">
            <a:blip r:embed="rId5"/>
            <a:srcRect/>
            <a:stretch>
              <a:fillRect l="-15000" r="-20000"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8"/>
          <p:cNvSpPr/>
          <p:nvPr/>
        </p:nvSpPr>
        <p:spPr>
          <a:xfrm>
            <a:off x="14630400" y="2088149"/>
            <a:ext cx="3276600" cy="3276600"/>
          </a:xfrm>
          <a:prstGeom prst="ellipse">
            <a:avLst/>
          </a:prstGeom>
          <a:blipFill dpi="0" rotWithShape="1">
            <a:blip r:embed="rId6"/>
            <a:srcRect/>
            <a:stretch>
              <a:fillRect t="-10000" b="-10000"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8"/>
          <p:cNvSpPr txBox="1"/>
          <p:nvPr/>
        </p:nvSpPr>
        <p:spPr>
          <a:xfrm>
            <a:off x="826749" y="5559643"/>
            <a:ext cx="250688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Прокопов Александр</a:t>
            </a:r>
            <a:endParaRPr dirty="0"/>
          </a:p>
        </p:txBody>
      </p:sp>
      <p:sp>
        <p:nvSpPr>
          <p:cNvPr id="266" name="Google Shape;266;p8"/>
          <p:cNvSpPr txBox="1"/>
          <p:nvPr/>
        </p:nvSpPr>
        <p:spPr>
          <a:xfrm>
            <a:off x="7890558" y="5542036"/>
            <a:ext cx="250688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Семина Евгения</a:t>
            </a:r>
            <a:endParaRPr dirty="0"/>
          </a:p>
        </p:txBody>
      </p:sp>
      <p:sp>
        <p:nvSpPr>
          <p:cNvPr id="267" name="Google Shape;267;p8"/>
          <p:cNvSpPr txBox="1"/>
          <p:nvPr/>
        </p:nvSpPr>
        <p:spPr>
          <a:xfrm>
            <a:off x="11583492" y="5542036"/>
            <a:ext cx="22059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Харченко Егор</a:t>
            </a:r>
            <a:endParaRPr dirty="0"/>
          </a:p>
        </p:txBody>
      </p:sp>
      <p:sp>
        <p:nvSpPr>
          <p:cNvPr id="268" name="Google Shape;268;p8"/>
          <p:cNvSpPr txBox="1"/>
          <p:nvPr/>
        </p:nvSpPr>
        <p:spPr>
          <a:xfrm>
            <a:off x="15165730" y="5559643"/>
            <a:ext cx="22059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Шувалов Иван</a:t>
            </a:r>
            <a:endParaRPr dirty="0"/>
          </a:p>
        </p:txBody>
      </p:sp>
      <p:sp>
        <p:nvSpPr>
          <p:cNvPr id="2" name="Google Shape;259;p8">
            <a:extLst>
              <a:ext uri="{FF2B5EF4-FFF2-40B4-BE49-F238E27FC236}">
                <a16:creationId xmlns:a16="http://schemas.microsoft.com/office/drawing/2014/main" id="{2F9E1292-7AE3-5B47-B685-1E6E47CB3CE7}"/>
              </a:ext>
            </a:extLst>
          </p:cNvPr>
          <p:cNvSpPr/>
          <p:nvPr/>
        </p:nvSpPr>
        <p:spPr>
          <a:xfrm>
            <a:off x="3963237" y="2070909"/>
            <a:ext cx="3276600" cy="3276600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  <a:ln w="38100" cap="flat" cmpd="sng">
            <a:solidFill>
              <a:srgbClr val="9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65;p8">
            <a:extLst>
              <a:ext uri="{FF2B5EF4-FFF2-40B4-BE49-F238E27FC236}">
                <a16:creationId xmlns:a16="http://schemas.microsoft.com/office/drawing/2014/main" id="{C73F5905-591F-A9F5-08AC-64AB63DD25C4}"/>
              </a:ext>
            </a:extLst>
          </p:cNvPr>
          <p:cNvSpPr txBox="1"/>
          <p:nvPr/>
        </p:nvSpPr>
        <p:spPr>
          <a:xfrm>
            <a:off x="4358432" y="5559643"/>
            <a:ext cx="250688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Родионов Максим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sz="18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759097"/>
              </p:ext>
            </p:extLst>
          </p:nvPr>
        </p:nvGraphicFramePr>
        <p:xfrm>
          <a:off x="250372" y="1833159"/>
          <a:ext cx="11810999" cy="7548289"/>
        </p:xfrm>
        <a:graphic>
          <a:graphicData uri="http://schemas.openxmlformats.org/drawingml/2006/table">
            <a:tbl>
              <a:tblPr firstRow="1" bandRow="1">
                <a:noFill/>
                <a:tableStyleId>{36420258-7AEB-4361-B5D0-A842EF7D3DC2}</a:tableStyleId>
              </a:tblPr>
              <a:tblGrid>
                <a:gridCol w="1330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4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1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60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+mn-lt"/>
                        </a:rPr>
                        <a:t>Месяц</a:t>
                      </a:r>
                      <a:endParaRPr sz="1600" dirty="0">
                        <a:latin typeface="+mn-lt"/>
                      </a:endParaRPr>
                    </a:p>
                  </a:txBody>
                  <a:tcPr marL="91450" marR="91450" marT="45725" marB="45725" anchor="ctr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+mn-lt"/>
                        </a:rPr>
                        <a:t>Фаза</a:t>
                      </a:r>
                      <a:endParaRPr sz="1600" dirty="0">
                        <a:latin typeface="+mn-lt"/>
                      </a:endParaRPr>
                    </a:p>
                  </a:txBody>
                  <a:tcPr marL="91450" marR="91450" marT="45725" marB="45725" anchor="ctr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+mn-lt"/>
                        </a:rPr>
                        <a:t>Ключевые задачи</a:t>
                      </a:r>
                      <a:endParaRPr sz="1600" dirty="0">
                        <a:latin typeface="+mn-lt"/>
                      </a:endParaRPr>
                    </a:p>
                  </a:txBody>
                  <a:tcPr marL="91450" marR="91450" marT="45725" marB="45725" anchor="ctr">
                    <a:solidFill>
                      <a:srgbClr val="FFA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+mn-lt"/>
                        </a:rPr>
                        <a:t>Ожидаемые результаты</a:t>
                      </a:r>
                      <a:endParaRPr sz="1600" dirty="0">
                        <a:latin typeface="+mn-lt"/>
                      </a:endParaRPr>
                    </a:p>
                  </a:txBody>
                  <a:tcPr marL="91450" marR="91450" marT="45725" marB="45725" anchor="ctr">
                    <a:solidFill>
                      <a:srgbClr val="FFA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79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Октябрь 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–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 декабрь 2025</a:t>
                      </a:r>
                      <a:endParaRPr sz="1600" dirty="0">
                        <a:latin typeface="+mn-lt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Исследование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Сбор информации о потребностях рынка, особенностях поведения целевой аудитории.</a:t>
                      </a:r>
                    </a:p>
                    <a:p>
                      <a:pPr marL="285750" marR="0" lvl="0" indent="-28575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Сбор научных данных и необходимой технологической информации для проектирования.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Подготовлена документация с анализом текущего положения дел, выявлены предпочтения будущих пользователей и заказчиков.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Собранны необходимые данные для проектирования.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55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Декабрь 2025 – февраль 2026</a:t>
                      </a: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Исследование </a:t>
                      </a: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/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 проектирование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Формирование идей и создание чертежей будущего продукта.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Разработана концепция продукта, созданы рабочие эскизы и первая техническая документация.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Февраль 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–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 апрель 2026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Прототип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Сборка прототипа – 3</a:t>
                      </a: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D 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модели проектируемой конструкции.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Готов прототип, прошедший предварительные лабораторные тесты.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Апрель 2026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Тестирование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Проверка работоспособности прототипа в условиях эксплуатации, приближенных к реальным.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Получены рекомендации по улучшению конструкции и функциональности.</a:t>
                      </a: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8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Апрель - май 2026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Тестирование/ Доработка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Интеграция полученных рекомендаций и улучшение продукта.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Улучшенный прототип готов к выходу на следующий этап.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D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983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Июнь 2026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Подготовка к пилоту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Привлечение средств для перехода к следующей фазе (создание рабочего прототипа).</a:t>
                      </a:r>
                    </a:p>
                    <a:p>
                      <a:pPr marL="285750" marR="0" lvl="0" indent="-28575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Организационная работа, необходимая для выхода на рынок (маркетинг, юридическая регистрация, оформление патентов).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FFE7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Calibri"/>
                          <a:sym typeface="Arial"/>
                        </a:rPr>
                        <a:t>Создана готовая продукция, проведена рекламная кампания, заключены договоры с первыми клиентами.</a:t>
                      </a:r>
                    </a:p>
                  </a:txBody>
                  <a:tcPr marT="91440" marB="91440">
                    <a:solidFill>
                      <a:srgbClr val="FFE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Image 0" descr="https://content-studio.sberdevices.ru/prod-gc/ac4f1d70-4bf7-475f-a0b7-d2f4fa7558b7/0199ea08-c15f-702f-b9cc-d2dfc8ee900c.jpg">
            <a:extLst>
              <a:ext uri="{FF2B5EF4-FFF2-40B4-BE49-F238E27FC236}">
                <a16:creationId xmlns:a16="http://schemas.microsoft.com/office/drawing/2014/main" id="{0CCABE73-F38B-6169-5DE1-E345D11507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" b="276"/>
          <a:stretch/>
        </p:blipFill>
        <p:spPr>
          <a:xfrm>
            <a:off x="12344400" y="0"/>
            <a:ext cx="5943600" cy="1034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24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ЗАПРОС НА РЕСУРСЫ</a:t>
            </a:r>
            <a:endParaRPr sz="1800" dirty="0">
              <a:solidFill>
                <a:srgbClr val="9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528245" y="1996175"/>
            <a:ext cx="16383804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Что вы хотите от партнера(</a:t>
            </a:r>
            <a:r>
              <a:rPr lang="ru-RU" sz="2800" cap="all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ов</a:t>
            </a: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)?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Инвестиции: ₽5 млн на завершение разработки прототипа и организацию серии опытных образцов.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Специалисты: Команда разработчиков и инженеров для оптимизации и улучшения конструкции.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Маркетинговые услуги: Консультанты по продвижению и поиску каналов сбыта.</a:t>
            </a:r>
          </a:p>
        </p:txBody>
      </p:sp>
      <p:sp>
        <p:nvSpPr>
          <p:cNvPr id="209" name="Google Shape;209;p6"/>
          <p:cNvSpPr txBox="1"/>
          <p:nvPr/>
        </p:nvSpPr>
        <p:spPr>
          <a:xfrm>
            <a:off x="375950" y="1903497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607952" y="3950407"/>
            <a:ext cx="16383804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Для чего вам это нужно? Сделка ДО, сделка ПОСЛЕ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Привлечённые ресурсы позволят завершить создание готового продукта, выйти на рынок быстрее и эффективнее. Инвестиции обеспечат закупку необходимого оборудования и материалов, продвижение обеспечит известность бренда и привлечение клиентов.</a:t>
            </a:r>
          </a:p>
        </p:txBody>
      </p:sp>
      <p:sp>
        <p:nvSpPr>
          <p:cNvPr id="211" name="Google Shape;211;p6"/>
          <p:cNvSpPr txBox="1"/>
          <p:nvPr/>
        </p:nvSpPr>
        <p:spPr>
          <a:xfrm>
            <a:off x="455657" y="3832471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528245" y="7867150"/>
            <a:ext cx="8347275" cy="2431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Выгода партнера?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Участие в перспективном проекте, имеющем огромный социальный резонанс.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Прибыль от совместных усилий по развитию продукта и росту доли рынка.</a:t>
            </a:r>
            <a:endParaRPr lang="ru-RU" sz="2800" cap="all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455657" y="7733944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208AF4-1E06-4AC7-A8A0-8C7D36D920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079" r="2659"/>
          <a:stretch/>
        </p:blipFill>
        <p:spPr>
          <a:xfrm flipH="1">
            <a:off x="9610495" y="6277613"/>
            <a:ext cx="8695003" cy="50469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293AC7-08DC-4DA3-6D9F-50210BB9D9A7}"/>
              </a:ext>
            </a:extLst>
          </p:cNvPr>
          <p:cNvSpPr txBox="1"/>
          <p:nvPr/>
        </p:nvSpPr>
        <p:spPr>
          <a:xfrm>
            <a:off x="1607952" y="5653348"/>
            <a:ext cx="981031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Сделка ДО и ПОСЛЕ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ДО</a:t>
            </a:r>
            <a:r>
              <a:rPr lang="ru-RU" sz="24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: Вы получаете готовый прототип, доказанный концепт и первую партию опытных образцов.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ПОСЛЕ</a:t>
            </a:r>
            <a:r>
              <a:rPr lang="ru-RU" sz="24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: Совместное освоение рынка, распространение и развитие линейки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769382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9"/>
          <p:cNvPicPr preferRelativeResize="0"/>
          <p:nvPr/>
        </p:nvPicPr>
        <p:blipFill rotWithShape="1">
          <a:blip r:embed="rId3">
            <a:alphaModFix/>
          </a:blip>
          <a:srcRect r="65191"/>
          <a:stretch/>
        </p:blipFill>
        <p:spPr>
          <a:xfrm>
            <a:off x="0" y="66708"/>
            <a:ext cx="6324600" cy="1022029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9"/>
          <p:cNvSpPr txBox="1"/>
          <p:nvPr/>
        </p:nvSpPr>
        <p:spPr>
          <a:xfrm>
            <a:off x="8763000" y="952500"/>
            <a:ext cx="860635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МЫ ВСЕГДА НА СВЯЗИ!</a:t>
            </a:r>
            <a:endParaRPr sz="6000">
              <a:solidFill>
                <a:srgbClr val="9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9"/>
          <p:cNvSpPr txBox="1"/>
          <p:nvPr/>
        </p:nvSpPr>
        <p:spPr>
          <a:xfrm>
            <a:off x="7155543" y="2654300"/>
            <a:ext cx="10213811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FF3526"/>
                </a:solidFill>
                <a:latin typeface="Arial"/>
                <a:ea typeface="Arial"/>
                <a:cs typeface="Arial"/>
                <a:sym typeface="Arial"/>
              </a:rPr>
              <a:t>Мессенджер:</a:t>
            </a:r>
            <a:r>
              <a:rPr lang="en-US" sz="4000" dirty="0">
                <a:solidFill>
                  <a:srgbClr val="FF35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>
                <a:solidFill>
                  <a:srgbClr val="FF3526"/>
                </a:solidFill>
              </a:rPr>
              <a:t>https://vk.com/evgesha_sem</a:t>
            </a:r>
            <a:endParaRPr dirty="0"/>
          </a:p>
          <a:p>
            <a:pPr marL="0" marR="0" lvl="0" indent="0" algn="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Телефон: 8-910-507-92-98</a:t>
            </a:r>
            <a:endParaRPr dirty="0"/>
          </a:p>
          <a:p>
            <a:pPr marL="0" marR="0" lvl="0" indent="0" algn="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Почта: </a:t>
            </a:r>
            <a:r>
              <a:rPr lang="en-US" sz="4000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zhenya</a:t>
            </a:r>
            <a:r>
              <a:rPr lang="en-US" sz="4000" dirty="0">
                <a:solidFill>
                  <a:srgbClr val="ADDAE3"/>
                </a:solidFill>
              </a:rPr>
              <a:t>.semina2017@yandex.ru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DF3208-6D8D-A4B6-1E79-112039B71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2389" y="6501389"/>
            <a:ext cx="3785611" cy="37856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1165</Words>
  <Application>Microsoft Office PowerPoint</Application>
  <PresentationFormat>Произвольный</PresentationFormat>
  <Paragraphs>229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 Rzhevskaya</dc:creator>
  <cp:lastModifiedBy>Евгения Семина</cp:lastModifiedBy>
  <cp:revision>12</cp:revision>
  <dcterms:created xsi:type="dcterms:W3CDTF">2006-08-16T00:00:00Z</dcterms:created>
  <dcterms:modified xsi:type="dcterms:W3CDTF">2025-10-16T09:58:43Z</dcterms:modified>
</cp:coreProperties>
</file>