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70" r:id="rId3"/>
    <p:sldId id="292" r:id="rId4"/>
    <p:sldId id="291" r:id="rId5"/>
    <p:sldId id="275" r:id="rId6"/>
    <p:sldId id="315" r:id="rId7"/>
    <p:sldId id="267" r:id="rId8"/>
    <p:sldId id="306" r:id="rId9"/>
    <p:sldId id="317" r:id="rId10"/>
    <p:sldId id="316" r:id="rId11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BB3C1"/>
    <a:srgbClr val="B5D8E1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B73998-3D1B-0215-E569-903491C1766C}">
  <a:tblStyle styleId="{88B73998-3D1B-0215-E569-903491C1766C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 autoAdjust="0"/>
    <p:restoredTop sz="96327"/>
  </p:normalViewPr>
  <p:slideViewPr>
    <p:cSldViewPr>
      <p:cViewPr>
        <p:scale>
          <a:sx n="66" d="100"/>
          <a:sy n="66" d="100"/>
        </p:scale>
        <p:origin x="-1308" y="-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9" d="100"/>
          <a:sy n="129" d="100"/>
        </p:scale>
        <p:origin x="14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C4FBC-234D-483B-8EC8-9F468F2755ED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9D85C-73E6-4C20-B67F-43AA622CD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81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78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059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10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10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816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000" dirty="0"/>
              <a:t>НАЗВАНИЕ </a:t>
            </a:r>
            <a:br>
              <a:rPr lang="ru-RU" sz="6000" dirty="0"/>
            </a:br>
            <a:r>
              <a:rPr lang="ru-RU" sz="6000" dirty="0"/>
              <a:t>СТАРТАП-ПРОЕКТА</a:t>
            </a:r>
            <a:endParaRPr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 smtClean="0"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15">
            <a:extLst>
              <a:ext uri="{FF2B5EF4-FFF2-40B4-BE49-F238E27FC236}">
                <a16:creationId xmlns:a16="http://schemas.microsoft.com/office/drawing/2014/main" id="{D83E2A94-7E16-115F-5AC5-072486BD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 smtClean="0">
                <a:solidFill>
                  <a:schemeClr val="bg1"/>
                </a:solidFill>
              </a:rPr>
              <a:pPr algn="ctr">
                <a:defRPr/>
              </a:pPr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2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5B29431-FAC1-CEE8-A5DA-DD0F13EE35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836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 smtClean="0"/>
              <a:t>19.12.2023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818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 smtClean="0"/>
              <a:t>19.12.2023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68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 smtClean="0"/>
              <a:t>19.12.2023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1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su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uildstartup.ru/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univertechpred.ru/" TargetMode="Externa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НАЗВАНИЕ </a:t>
            </a:r>
            <a:br>
              <a:rPr lang="ru-RU" sz="4400" dirty="0"/>
            </a:br>
            <a:r>
              <a:rPr lang="ru-RU" sz="4400" dirty="0"/>
              <a:t>СТАРТАП-ПРОЕКТА</a:t>
            </a:r>
            <a:endParaRPr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F49F4A-504F-0844-B99C-D18400081A9C}" type="datetime1">
              <a:rPr lang="ru-RU" smtClean="0"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C8D2310B-2914-147B-1DF4-BAA09ED417AA}"/>
              </a:ext>
            </a:extLst>
          </p:cNvPr>
          <p:cNvSpPr/>
          <p:nvPr userDrawn="1"/>
        </p:nvSpPr>
        <p:spPr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D30E856C-B7F3-C1DD-FC24-541539C8B41B}"/>
              </a:ext>
            </a:extLst>
          </p:cNvPr>
          <p:cNvSpPr/>
          <p:nvPr userDrawn="1"/>
        </p:nvSpPr>
        <p:spPr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Прямоугольник 13">
            <a:extLst>
              <a:ext uri="{FF2B5EF4-FFF2-40B4-BE49-F238E27FC236}">
                <a16:creationId xmlns:a16="http://schemas.microsoft.com/office/drawing/2014/main" id="{5F2C31D8-BF53-F44E-4D2A-1A3E0EC9B94A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84E3471-F750-DD88-7A33-23A266433BE5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Квадрат">
            <a:extLst>
              <a:ext uri="{FF2B5EF4-FFF2-40B4-BE49-F238E27FC236}">
                <a16:creationId xmlns:a16="http://schemas.microsoft.com/office/drawing/2014/main" id="{5F700DF5-109B-F6D1-18C3-0354D0807B54}"/>
              </a:ext>
            </a:extLst>
          </p:cNvPr>
          <p:cNvSpPr/>
          <p:nvPr userDrawn="1"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5CD653B3-B4F7-5046-6D07-78A264D265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4"/>
            <a:extLst>
              <a:ext uri="{FF2B5EF4-FFF2-40B4-BE49-F238E27FC236}">
                <a16:creationId xmlns:a16="http://schemas.microsoft.com/office/drawing/2014/main" id="{86B468CA-3AE9-0068-910E-908AABC8B4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6"/>
            <a:extLst>
              <a:ext uri="{FF2B5EF4-FFF2-40B4-BE49-F238E27FC236}">
                <a16:creationId xmlns:a16="http://schemas.microsoft.com/office/drawing/2014/main" id="{05067CDF-F024-C906-BF6A-7AE48377B6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8" b="38218"/>
          <a:stretch/>
        </p:blipFill>
        <p:spPr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8"/>
            <a:extLst>
              <a:ext uri="{FF2B5EF4-FFF2-40B4-BE49-F238E27FC236}">
                <a16:creationId xmlns:a16="http://schemas.microsoft.com/office/drawing/2014/main" id="{54916B22-E3EF-F262-5F4F-D8B3E113D27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  <a:p>
            <a:pPr lvl="1">
              <a:defRPr/>
            </a:pPr>
            <a:r>
              <a:rPr lang="ru-RU" dirty="0"/>
              <a:t>Второй уровень</a:t>
            </a:r>
            <a:endParaRPr dirty="0"/>
          </a:p>
          <a:p>
            <a:pPr lvl="2">
              <a:defRPr/>
            </a:pPr>
            <a:r>
              <a:rPr lang="ru-RU" dirty="0"/>
              <a:t>Третий уровень</a:t>
            </a:r>
            <a:endParaRPr dirty="0"/>
          </a:p>
          <a:p>
            <a:pPr lvl="3">
              <a:defRPr/>
            </a:pPr>
            <a:r>
              <a:rPr lang="ru-RU" dirty="0"/>
              <a:t>Четвертый уровень</a:t>
            </a:r>
            <a:endParaRPr dirty="0"/>
          </a:p>
          <a:p>
            <a:pPr lvl="4">
              <a:defRPr/>
            </a:pPr>
            <a:r>
              <a:rPr lang="ru-RU" dirty="0"/>
              <a:t>Пятый уровень</a:t>
            </a:r>
            <a:endParaRPr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 smtClean="0"/>
              <a:t>19.12.2023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id="{AA58D8CF-C9AC-56A9-B466-E680F71BB514}"/>
              </a:ext>
            </a:extLst>
          </p:cNvPr>
          <p:cNvGrpSpPr/>
          <p:nvPr userDrawn="1"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CBD1DC2D-0A5E-2F7E-31D0-B340C7BFF07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A388160A-2B0A-73EB-2BA0-D71B27C28D4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EF54D5A-E348-8C44-2148-B99ABB210E0A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30EA167-6636-E2B6-BCC2-21B2F8AFC38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BAFB8C52-84F7-E3F7-22DA-9A27E04B29A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A2936B05-086E-56F4-50C5-CCE6D38982E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C6E4306C-FA3A-1C84-1566-869A4E2686A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6D8945C-C6D4-1FD9-D9A7-79B0EA00E1A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475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7" r:id="rId3"/>
    <p:sldLayoutId id="2147483668" r:id="rId4"/>
    <p:sldLayoutId id="2147483669" r:id="rId5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6096000" cy="3298201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8F00FF"/>
                </a:solidFill>
              </a:rPr>
              <a:t>«Скорая женская помощь»</a:t>
            </a: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032" y="4416849"/>
            <a:ext cx="5519936" cy="656206"/>
          </a:xfrm>
        </p:spPr>
        <p:txBody>
          <a:bodyPr>
            <a:noAutofit/>
          </a:bodyPr>
          <a:lstStyle/>
          <a:p>
            <a:r>
              <a:rPr lang="ru-RU" sz="2100" dirty="0" err="1">
                <a:solidFill>
                  <a:srgbClr val="8F00FF"/>
                </a:solidFill>
              </a:rPr>
              <a:t>Бастрикова</a:t>
            </a:r>
            <a:r>
              <a:rPr lang="ru-RU" sz="2100" dirty="0">
                <a:solidFill>
                  <a:srgbClr val="8F00FF"/>
                </a:solidFill>
              </a:rPr>
              <a:t> Екатерина, </a:t>
            </a:r>
            <a:r>
              <a:rPr lang="ru-RU" sz="2100" dirty="0" err="1">
                <a:solidFill>
                  <a:srgbClr val="8F00FF"/>
                </a:solidFill>
              </a:rPr>
              <a:t>Бригида</a:t>
            </a:r>
            <a:r>
              <a:rPr lang="ru-RU" sz="2100" dirty="0">
                <a:solidFill>
                  <a:srgbClr val="8F00FF"/>
                </a:solidFill>
              </a:rPr>
              <a:t> Олеся, Тищенко Анна, Шатрова Юлия МДК-2</a:t>
            </a: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4" y="2172149"/>
            <a:ext cx="11457868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endParaRPr lang="ru-RU" dirty="0">
              <a:solidFill>
                <a:srgbClr val="FF0000"/>
              </a:solidFill>
              <a:latin typeface="Gilroy-Light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6684" y="1555436"/>
            <a:ext cx="8849676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>
                <a:latin typeface="Arial"/>
                <a:cs typeface="Arial"/>
              </a:rPr>
              <a:t>Какую и чью (какого типа потребителей) проблему решает:</a:t>
            </a:r>
            <a:endParaRPr lang="ru-RU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2FC903-7C51-3F94-CF2E-D7F134B9259D}"/>
              </a:ext>
            </a:extLst>
          </p:cNvPr>
          <p:cNvSpPr txBox="1"/>
          <p:nvPr/>
        </p:nvSpPr>
        <p:spPr>
          <a:xfrm>
            <a:off x="459520" y="2172149"/>
            <a:ext cx="1124579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1.​ Кто больше всего хочет, что бы наша идея был реализована?</a:t>
            </a:r>
          </a:p>
          <a:p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Девушки-студентки и преподавательницы, другие работницы университета ​</a:t>
            </a:r>
          </a:p>
          <a:p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 </a:t>
            </a:r>
          </a:p>
          <a:p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2.​ Кто из них будет использовать продукт?</a:t>
            </a:r>
          </a:p>
          <a:p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Все женщины, </a:t>
            </a:r>
            <a:r>
              <a:rPr lang="ru-RU" dirty="0">
                <a:solidFill>
                  <a:srgbClr val="000000"/>
                </a:solidFill>
              </a:rPr>
              <a:t>которым внезапно могут понадобиться средства личной гигиены</a:t>
            </a:r>
            <a:endParaRPr lang="ru-RU" b="0" i="0" u="none" strike="noStrike" dirty="0">
              <a:solidFill>
                <a:srgbClr val="000000"/>
              </a:solidFill>
              <a:effectLst/>
            </a:endParaRPr>
          </a:p>
          <a:p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​​​</a:t>
            </a:r>
          </a:p>
          <a:p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3.​ Почему они хотят, чтобы продукт появился?</a:t>
            </a:r>
          </a:p>
          <a:p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Женщины в университете не всегда имеют при себе средства личной гигиены, приходится просить у подруг или других женщин</a:t>
            </a:r>
          </a:p>
          <a:p>
            <a:endParaRPr lang="ru-RU" b="0" i="0" u="none" strike="noStrike" dirty="0">
              <a:solidFill>
                <a:srgbClr val="000000"/>
              </a:solidFill>
              <a:effectLst/>
            </a:endParaRPr>
          </a:p>
          <a:p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​​​​Есть ли у них мотив?</a:t>
            </a:r>
          </a:p>
          <a:p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Купить продукт и немедленно использовать его​​​​</a:t>
            </a:r>
          </a:p>
          <a:p>
            <a:pPr algn="l"/>
            <a:endParaRPr lang="ru-US" dirty="0"/>
          </a:p>
        </p:txBody>
      </p:sp>
    </p:spTree>
    <p:extLst>
      <p:ext uri="{BB962C8B-B14F-4D97-AF65-F5344CB8AC3E}">
        <p14:creationId xmlns:p14="http://schemas.microsoft.com/office/powerpoint/2010/main" val="3676085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Базовая бизнес-идея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86684" y="2087242"/>
            <a:ext cx="1145786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Gilroy-Light"/>
              </a:rPr>
              <a:t>Мы предлагаем продажу средств личной гигиены через </a:t>
            </a:r>
            <a:r>
              <a:rPr lang="ru-RU" dirty="0" err="1">
                <a:solidFill>
                  <a:schemeClr val="bg1">
                    <a:lumMod val="10000"/>
                  </a:schemeClr>
                </a:solidFill>
                <a:latin typeface="Gilroy-Light"/>
              </a:rPr>
              <a:t>вендинговые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Gilroy-Light"/>
              </a:rPr>
              <a:t> автоматы, которые будут размещены в женских туалетах в нескольких корпусах университета, где и могут быть использованы предлагаемые товары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6684" y="1561521"/>
            <a:ext cx="8849676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>
                <a:latin typeface="Arial"/>
                <a:cs typeface="Arial"/>
              </a:rPr>
              <a:t>Какая технология / услуга / продукт будет продаваться: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54687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7290B3E-9D37-EFFF-B328-7EBFF75CA144}"/>
              </a:ext>
            </a:extLst>
          </p:cNvPr>
          <p:cNvSpPr txBox="1"/>
          <p:nvPr/>
        </p:nvSpPr>
        <p:spPr>
          <a:xfrm>
            <a:off x="739346" y="1117835"/>
            <a:ext cx="1159003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Потребительские сегменты </a:t>
            </a:r>
            <a:r>
              <a:rPr lang="ru-RU" sz="1800" b="1" dirty="0"/>
              <a:t>(объем, динамика, потенциал)</a:t>
            </a:r>
          </a:p>
          <a:p>
            <a:endParaRPr lang="ru-RU" b="1" dirty="0"/>
          </a:p>
          <a:p>
            <a:r>
              <a:rPr lang="ru-RU" dirty="0"/>
              <a:t>Потребительский сегмент один — женщины, обучающиеся или работающие в нашем университете.</a:t>
            </a:r>
          </a:p>
          <a:p>
            <a:r>
              <a:rPr lang="ru-RU" dirty="0"/>
              <a:t>Примерный объём ≈ 7000 человек. В перспективе наш проект будет применён в стенах других учебных заведений,</a:t>
            </a:r>
          </a:p>
          <a:p>
            <a:r>
              <a:rPr lang="ru-RU" dirty="0"/>
              <a:t>соответственно объём выбранного сегмента существенно увеличится.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85FB6E-0046-9C1C-B128-B4588785A0E3}"/>
              </a:ext>
            </a:extLst>
          </p:cNvPr>
          <p:cNvSpPr txBox="1"/>
          <p:nvPr/>
        </p:nvSpPr>
        <p:spPr>
          <a:xfrm>
            <a:off x="762196" y="2993497"/>
            <a:ext cx="51876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Проблемы</a:t>
            </a:r>
          </a:p>
          <a:p>
            <a:endParaRPr lang="ru-RU" b="1" dirty="0"/>
          </a:p>
          <a:p>
            <a:r>
              <a:rPr lang="en-US" dirty="0"/>
              <a:t>B2C: o</a:t>
            </a:r>
            <a:r>
              <a:rPr lang="ru-RU" dirty="0" err="1"/>
              <a:t>тсутствие</a:t>
            </a:r>
            <a:r>
              <a:rPr lang="ru-RU" dirty="0"/>
              <a:t> средств личной гигиены при себе, </a:t>
            </a:r>
            <a:endParaRPr lang="en-US" dirty="0"/>
          </a:p>
          <a:p>
            <a:r>
              <a:rPr lang="en-US" dirty="0"/>
              <a:t>B2B: </a:t>
            </a:r>
            <a:r>
              <a:rPr lang="ru-RU" dirty="0"/>
              <a:t>дополнительный канал сбыта продукции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19CAEC-8604-FB93-E726-490F7390BFBA}"/>
              </a:ext>
            </a:extLst>
          </p:cNvPr>
          <p:cNvSpPr txBox="1"/>
          <p:nvPr/>
        </p:nvSpPr>
        <p:spPr>
          <a:xfrm>
            <a:off x="708874" y="4869160"/>
            <a:ext cx="82381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Уникальное ценностное предложение</a:t>
            </a:r>
          </a:p>
          <a:p>
            <a:endParaRPr lang="ru-RU" b="1" dirty="0"/>
          </a:p>
          <a:p>
            <a:r>
              <a:rPr lang="ru-RU" dirty="0"/>
              <a:t>Удобство и доступность совершения покупки не выходя за пределы университета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EDE4A12B-47B7-25A1-AC61-5781176DCB41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129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F90747-59C5-71D9-B6FB-768F4998B6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210472"/>
            <a:ext cx="625507" cy="6255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84A069-2A26-4F23-9C03-7E9FDDAF3F72}"/>
              </a:ext>
            </a:extLst>
          </p:cNvPr>
          <p:cNvSpPr txBox="1"/>
          <p:nvPr/>
        </p:nvSpPr>
        <p:spPr>
          <a:xfrm>
            <a:off x="726912" y="3179843"/>
            <a:ext cx="871745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Анализ конкурентов</a:t>
            </a:r>
          </a:p>
          <a:p>
            <a:endParaRPr lang="ru-RU" b="1" dirty="0"/>
          </a:p>
          <a:p>
            <a:r>
              <a:rPr lang="ru-RU" dirty="0"/>
              <a:t>Прямых конкурентов практически нет. Точек в России с подобными товарами мало,</a:t>
            </a:r>
          </a:p>
          <a:p>
            <a:r>
              <a:rPr lang="ru-RU" dirty="0"/>
              <a:t>компании никак себя не продвигают (ни в социальных сетях, ни на сайтах),</a:t>
            </a:r>
          </a:p>
          <a:p>
            <a:r>
              <a:rPr lang="ru-RU" dirty="0"/>
              <a:t>а цены на товары достаточно высокие.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13F94F-A768-4C2C-8C9E-2ADE02CEC2B8}"/>
              </a:ext>
            </a:extLst>
          </p:cNvPr>
          <p:cNvSpPr txBox="1"/>
          <p:nvPr/>
        </p:nvSpPr>
        <p:spPr>
          <a:xfrm>
            <a:off x="726912" y="4894020"/>
            <a:ext cx="1049037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Конкурентные преимущества</a:t>
            </a:r>
          </a:p>
          <a:p>
            <a:endParaRPr lang="ru-RU" dirty="0"/>
          </a:p>
          <a:p>
            <a:r>
              <a:rPr lang="ru-RU" dirty="0"/>
              <a:t>Мы готовы активно рассказывать о себе и своём проекте в социальных сетях, рекламировать его</a:t>
            </a:r>
          </a:p>
          <a:p>
            <a:r>
              <a:rPr lang="ru-RU" dirty="0"/>
              <a:t>непосредственно в университете.</a:t>
            </a:r>
          </a:p>
          <a:p>
            <a:r>
              <a:rPr lang="ru-RU" dirty="0"/>
              <a:t>Также наши товары будут продаваться в удобном месте и иметь более низкую цену, чем у конкурентов.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FC12CBA3-A199-44D3-265A-751D355B7E6F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274D64-24D6-05E0-7DE8-4542C7891FB8}"/>
              </a:ext>
            </a:extLst>
          </p:cNvPr>
          <p:cNvSpPr txBox="1"/>
          <p:nvPr/>
        </p:nvSpPr>
        <p:spPr>
          <a:xfrm>
            <a:off x="726912" y="1377104"/>
            <a:ext cx="899477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Аналоги</a:t>
            </a:r>
          </a:p>
          <a:p>
            <a:endParaRPr lang="ru-RU" b="1" dirty="0"/>
          </a:p>
          <a:p>
            <a:r>
              <a:rPr lang="en-US" dirty="0"/>
              <a:t>Women care (</a:t>
            </a:r>
            <a:r>
              <a:rPr lang="ru-RU" dirty="0"/>
              <a:t>Минск) — автомат по выдаче </a:t>
            </a:r>
            <a:r>
              <a:rPr lang="ru-RU" dirty="0" err="1"/>
              <a:t>гигиенических</a:t>
            </a:r>
            <a:r>
              <a:rPr lang="ru-RU" dirty="0"/>
              <a:t> товаров для женщин</a:t>
            </a:r>
          </a:p>
          <a:p>
            <a:r>
              <a:rPr lang="en-US" dirty="0" err="1"/>
              <a:t>Wendmos</a:t>
            </a:r>
            <a:r>
              <a:rPr lang="en-US" dirty="0"/>
              <a:t> (</a:t>
            </a:r>
            <a:r>
              <a:rPr lang="ru-RU" dirty="0"/>
              <a:t>Москва) — автомат по выдаче продовольственных и </a:t>
            </a:r>
            <a:r>
              <a:rPr lang="ru-RU" dirty="0" err="1"/>
              <a:t>гигиенических</a:t>
            </a:r>
            <a:r>
              <a:rPr lang="ru-RU" dirty="0"/>
              <a:t> товаров</a:t>
            </a:r>
          </a:p>
          <a:p>
            <a:r>
              <a:rPr lang="en-US" dirty="0" err="1"/>
              <a:t>Minimarket</a:t>
            </a:r>
            <a:r>
              <a:rPr lang="en-US" dirty="0"/>
              <a:t> (</a:t>
            </a:r>
            <a:r>
              <a:rPr lang="ru-RU" dirty="0"/>
              <a:t>Барнаул) — автомат по выдаче </a:t>
            </a:r>
            <a:r>
              <a:rPr lang="ru-RU" dirty="0" err="1"/>
              <a:t>гигиенических</a:t>
            </a:r>
            <a:r>
              <a:rPr lang="ru-RU" dirty="0"/>
              <a:t> товаров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E2D472F-3E4F-1C8E-254C-4DF5897200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6" t="12250" r="18468"/>
          <a:stretch/>
        </p:blipFill>
        <p:spPr>
          <a:xfrm>
            <a:off x="9074259" y="2630500"/>
            <a:ext cx="3041304" cy="267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745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725404" y="1700809"/>
            <a:ext cx="1770679" cy="379261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Потребительские сегменты </a:t>
            </a:r>
          </a:p>
          <a:p>
            <a:pPr>
              <a:spcAft>
                <a:spcPts val="600"/>
              </a:spcAft>
            </a:pP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Женщины 16-45 лет, с низким и средним доходом. Они учатся или работают в университете. </a:t>
            </a:r>
            <a:endParaRPr kumimoji="0" lang="ru-RU" sz="1100" dirty="0">
              <a:latin typeface="GT Walsheim Pro Light" panose="02000503040000020003" pitchFamily="50" charset="-52"/>
            </a:endParaRPr>
          </a:p>
          <a:p>
            <a:r>
              <a:rPr kumimoji="0" lang="ru-RU" sz="1100" dirty="0">
                <a:latin typeface="GT Walsheim Pro Light" panose="02000503040000020003" pitchFamily="50" charset="-52"/>
              </a:rPr>
              <a:t>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24366" y="1700808"/>
            <a:ext cx="1661723" cy="37944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партнеры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Университет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Производители средств личной гигиены/поставщики, у которых можно делать оптовые закупки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15951" y="1700809"/>
            <a:ext cx="1844767" cy="37926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Ценностное предложение</a:t>
            </a:r>
          </a:p>
          <a:p>
            <a:pPr>
              <a:spcAft>
                <a:spcPts val="600"/>
              </a:spcAft>
            </a:pP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Доступные и недорогие средства личной гигиены, которые можно приобрести в женских туалетах университета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47986" y="5560205"/>
            <a:ext cx="4230391" cy="67710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Структура издержек</a:t>
            </a:r>
          </a:p>
          <a:p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Аренда помещения, реклама, налоги, заработная плата и соц. отчисления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871594" y="5560205"/>
            <a:ext cx="4624489" cy="67710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Потоки поступления доходов: </a:t>
            </a:r>
          </a:p>
          <a:p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Оказание услуги клиентам (продажа товара)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96651" y="4462374"/>
            <a:ext cx="1792819" cy="103105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50" b="1" dirty="0">
                <a:latin typeface="GT Walsheim Pro Light" panose="02000503040000020003" pitchFamily="50" charset="-52"/>
              </a:rPr>
              <a:t>Каналы коммуникаций и сбыта</a:t>
            </a:r>
          </a:p>
          <a:p>
            <a:pPr>
              <a:spcAft>
                <a:spcPts val="600"/>
              </a:spcAft>
              <a:defRPr/>
            </a:pPr>
            <a:r>
              <a:rPr lang="ru-RU" sz="1000" dirty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«Сарафанное радио»</a:t>
            </a:r>
          </a:p>
          <a:p>
            <a:pPr>
              <a:spcAft>
                <a:spcPts val="600"/>
              </a:spcAft>
              <a:defRPr/>
            </a:pPr>
            <a:r>
              <a:rPr lang="ru-RU" sz="1000" dirty="0" err="1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Аккаунты</a:t>
            </a:r>
            <a:r>
              <a:rPr lang="ru-RU" sz="1000" dirty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 в социальных сетях</a:t>
            </a:r>
          </a:p>
          <a:p>
            <a:pPr>
              <a:spcAft>
                <a:spcPts val="600"/>
              </a:spcAft>
              <a:defRPr/>
            </a:pPr>
            <a:r>
              <a:rPr lang="ru-RU" sz="1000" dirty="0">
                <a:solidFill>
                  <a:srgbClr val="FF0000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Университет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96652" y="1700810"/>
            <a:ext cx="1792819" cy="273921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Взаимоотношения с клиентами: </a:t>
            </a:r>
          </a:p>
          <a:p>
            <a:endParaRPr kumimoji="0" lang="ru-RU" sz="11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11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Автоматизированная работа с клиентом</a:t>
            </a:r>
          </a:p>
          <a:p>
            <a:endParaRPr kumimoji="0" lang="ru-RU" sz="11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11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Поддержание коммуникации с клиентом в случае проблем с оказанием услуг</a:t>
            </a:r>
          </a:p>
          <a:p>
            <a:endParaRPr kumimoji="0" lang="ru-RU" sz="11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endParaRPr kumimoji="0" lang="ru-RU" sz="11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endParaRPr kumimoji="0" lang="ru-RU" sz="11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endParaRPr kumimoji="0" lang="ru-RU" sz="11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  <a:p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222022" y="1700809"/>
            <a:ext cx="1757995" cy="2556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виды деятельности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Продажа товаров</a:t>
            </a: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  <a:p>
            <a:endParaRPr kumimoji="0" lang="ru-RU" sz="1400" b="1" dirty="0">
              <a:latin typeface="GT Walsheim Pro Light" panose="02000503040000020003" pitchFamily="50" charset="-5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227342" y="4294625"/>
            <a:ext cx="1752674" cy="11988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b="1" dirty="0">
                <a:latin typeface="GT Walsheim Pro Light" panose="02000503040000020003" pitchFamily="50" charset="-52"/>
              </a:rPr>
              <a:t>Ключевые ресурсы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200" dirty="0">
                <a:solidFill>
                  <a:srgbClr val="FF0000"/>
                </a:solidFill>
                <a:latin typeface="GT Walsheim Pro Light" panose="02000503040000020003" pitchFamily="50" charset="-52"/>
              </a:rPr>
              <a:t>Команда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FFFF4F5-B6D8-0D02-5079-C06B7D0B8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27" y="159602"/>
            <a:ext cx="542953" cy="625507"/>
          </a:xfrm>
          <a:prstGeom prst="rect">
            <a:avLst/>
          </a:prstGeom>
        </p:spPr>
      </p:pic>
      <p:sp>
        <p:nvSpPr>
          <p:cNvPr id="18" name="Текст 2">
            <a:extLst>
              <a:ext uri="{FF2B5EF4-FFF2-40B4-BE49-F238E27FC236}">
                <a16:creationId xmlns:a16="http://schemas.microsoft.com/office/drawing/2014/main" id="{98214EC5-FEB2-5D55-7446-2ABCB6173F46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362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05838" y="340774"/>
            <a:ext cx="776955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ИНФОРМАЦИЯ О ЛИДЕРЕ И УЧАСТНИКАХ СТАРТАП-ПРОЕКТА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263490" y="1373158"/>
            <a:ext cx="4104318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1600" dirty="0" err="1">
                <a:latin typeface="Gilroy-Light"/>
              </a:rPr>
              <a:t>Бригида</a:t>
            </a:r>
            <a:r>
              <a:rPr lang="ru-RU" sz="1600" dirty="0">
                <a:latin typeface="Gilroy-Light"/>
              </a:rPr>
              <a:t> Олеся</a:t>
            </a:r>
          </a:p>
          <a:p>
            <a:pPr algn="l"/>
            <a:r>
              <a:rPr lang="ru-RU" sz="1600" dirty="0">
                <a:latin typeface="Gilroy-Light"/>
              </a:rPr>
              <a:t>Студентка</a:t>
            </a:r>
          </a:p>
          <a:p>
            <a:pPr algn="l"/>
            <a:r>
              <a:rPr lang="ru-RU" sz="1600" dirty="0">
                <a:latin typeface="Gilroy-Light"/>
              </a:rPr>
              <a:t>Лидер и руководитель проекта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8756" y="953572"/>
            <a:ext cx="3749011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Лидер стартап-проекта: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9991E888-369D-83E3-7360-42DE8C7604D3}"/>
              </a:ext>
            </a:extLst>
          </p:cNvPr>
          <p:cNvSpPr txBox="1"/>
          <p:nvPr/>
        </p:nvSpPr>
        <p:spPr>
          <a:xfrm>
            <a:off x="291272" y="4021035"/>
            <a:ext cx="11637238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Команда стартап-проекта: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291272" y="4568316"/>
            <a:ext cx="676875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600" dirty="0" err="1">
                <a:latin typeface="Gilroy-Light"/>
              </a:rPr>
              <a:t>Бастрикова</a:t>
            </a:r>
            <a:r>
              <a:rPr lang="ru-RU" sz="1600" dirty="0">
                <a:latin typeface="Gilroy-Light"/>
              </a:rPr>
              <a:t> Екатерина</a:t>
            </a:r>
          </a:p>
          <a:p>
            <a:r>
              <a:rPr lang="ru-RU" sz="1600" dirty="0">
                <a:latin typeface="Gilroy-Light"/>
              </a:rPr>
              <a:t>Студентка</a:t>
            </a:r>
          </a:p>
          <a:p>
            <a:r>
              <a:rPr lang="ru-RU" sz="1600" dirty="0">
                <a:latin typeface="Gilroy-Light"/>
              </a:rPr>
              <a:t>Коммуникатор проекта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611B83-5A0B-EFF7-A4D5-3405ADFF79A3}"/>
              </a:ext>
            </a:extLst>
          </p:cNvPr>
          <p:cNvSpPr txBox="1"/>
          <p:nvPr/>
        </p:nvSpPr>
        <p:spPr>
          <a:xfrm>
            <a:off x="4511824" y="1052736"/>
            <a:ext cx="1728192" cy="1754326"/>
          </a:xfrm>
          <a:prstGeom prst="rect">
            <a:avLst/>
          </a:prstGeom>
          <a:solidFill>
            <a:srgbClr val="FCAF17"/>
          </a:solidFill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F85B99-36BD-4361-2F7E-A360C11E2783}"/>
              </a:ext>
            </a:extLst>
          </p:cNvPr>
          <p:cNvSpPr txBox="1"/>
          <p:nvPr/>
        </p:nvSpPr>
        <p:spPr>
          <a:xfrm>
            <a:off x="7536160" y="4568316"/>
            <a:ext cx="1728192" cy="1754326"/>
          </a:xfrm>
          <a:prstGeom prst="rect">
            <a:avLst/>
          </a:prstGeom>
          <a:solidFill>
            <a:srgbClr val="FCAF17"/>
          </a:solidFill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EE08E68-48AA-3029-F4ED-E5FDCA1AAE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03" b="16578"/>
          <a:stretch/>
        </p:blipFill>
        <p:spPr>
          <a:xfrm>
            <a:off x="7533090" y="4651120"/>
            <a:ext cx="1731262" cy="15887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398CD3-7BA3-D2DE-C819-268567DF1D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8332" t="-2485" r="-1" b="29143"/>
          <a:stretch/>
        </p:blipFill>
        <p:spPr>
          <a:xfrm>
            <a:off x="4367808" y="1066256"/>
            <a:ext cx="1872208" cy="168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68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05838" y="340774"/>
            <a:ext cx="776955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ИНФОРМАЦИЯ О ЛИДЕРЕ И УЧАСТНИКАХ СТАРТАП-ПРОЕКТА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263490" y="1373158"/>
            <a:ext cx="4104318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1600" dirty="0">
                <a:latin typeface="Gilroy-Light"/>
              </a:rPr>
              <a:t>Тищенко Анна</a:t>
            </a:r>
          </a:p>
          <a:p>
            <a:pPr algn="l"/>
            <a:r>
              <a:rPr lang="ru-RU" sz="1600" dirty="0">
                <a:latin typeface="Gilroy-Light"/>
              </a:rPr>
              <a:t>Студентка</a:t>
            </a:r>
          </a:p>
          <a:p>
            <a:pPr algn="l"/>
            <a:r>
              <a:rPr lang="ru-RU" sz="1600" dirty="0">
                <a:latin typeface="Gilroy-Light"/>
              </a:rPr>
              <a:t>Маркетолог проекта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8756" y="953572"/>
            <a:ext cx="3749011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/>
              <a:t>Команда стартап-проекта: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9991E888-369D-83E3-7360-42DE8C7604D3}"/>
              </a:ext>
            </a:extLst>
          </p:cNvPr>
          <p:cNvSpPr txBox="1"/>
          <p:nvPr/>
        </p:nvSpPr>
        <p:spPr>
          <a:xfrm>
            <a:off x="291272" y="4021035"/>
            <a:ext cx="11637238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2000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9F0E33B8-7566-0EC2-8E73-8E0FB6E216F3}"/>
              </a:ext>
            </a:extLst>
          </p:cNvPr>
          <p:cNvSpPr txBox="1"/>
          <p:nvPr/>
        </p:nvSpPr>
        <p:spPr>
          <a:xfrm>
            <a:off x="291272" y="4568316"/>
            <a:ext cx="6768752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600" dirty="0">
                <a:latin typeface="Gilroy-Light"/>
              </a:rPr>
              <a:t>Шатрова Юлия</a:t>
            </a:r>
          </a:p>
          <a:p>
            <a:r>
              <a:rPr lang="ru-RU" sz="1600" dirty="0">
                <a:latin typeface="Gilroy-Light"/>
              </a:rPr>
              <a:t>Студентка</a:t>
            </a:r>
          </a:p>
          <a:p>
            <a:r>
              <a:rPr lang="ru-RU" sz="1600" dirty="0">
                <a:latin typeface="Gilroy-Light"/>
              </a:rPr>
              <a:t>Финансист проекта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611B83-5A0B-EFF7-A4D5-3405ADFF79A3}"/>
              </a:ext>
            </a:extLst>
          </p:cNvPr>
          <p:cNvSpPr txBox="1"/>
          <p:nvPr/>
        </p:nvSpPr>
        <p:spPr>
          <a:xfrm>
            <a:off x="4511824" y="1052736"/>
            <a:ext cx="1728192" cy="1754326"/>
          </a:xfrm>
          <a:prstGeom prst="rect">
            <a:avLst/>
          </a:prstGeom>
          <a:solidFill>
            <a:srgbClr val="FCAF17"/>
          </a:solidFill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F85B99-36BD-4361-2F7E-A360C11E2783}"/>
              </a:ext>
            </a:extLst>
          </p:cNvPr>
          <p:cNvSpPr txBox="1"/>
          <p:nvPr/>
        </p:nvSpPr>
        <p:spPr>
          <a:xfrm>
            <a:off x="7536160" y="4568316"/>
            <a:ext cx="1728192" cy="1754326"/>
          </a:xfrm>
          <a:prstGeom prst="rect">
            <a:avLst/>
          </a:prstGeom>
          <a:solidFill>
            <a:srgbClr val="FCAF17"/>
          </a:solidFill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03DA976-91D7-D8BA-D7BF-772DCDD1B1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04" b="27524"/>
          <a:stretch/>
        </p:blipFill>
        <p:spPr>
          <a:xfrm>
            <a:off x="4511824" y="1153624"/>
            <a:ext cx="1728192" cy="155473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4208A5C-CAC2-BA0F-DDD6-15BAE40CBB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28" b="11585"/>
          <a:stretch/>
        </p:blipFill>
        <p:spPr>
          <a:xfrm>
            <a:off x="7534488" y="4642917"/>
            <a:ext cx="1729864" cy="160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068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A74395E-6CC1-10DF-9936-95ADE31CA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439" y="1041400"/>
            <a:ext cx="3995936" cy="2387600"/>
          </a:xfrm>
        </p:spPr>
        <p:txBody>
          <a:bodyPr/>
          <a:lstStyle/>
          <a:p>
            <a:r>
              <a:rPr lang="ru-RU" dirty="0">
                <a:solidFill>
                  <a:srgbClr val="8F00FF"/>
                </a:solidFill>
              </a:rPr>
              <a:t>Спасибо за внимание!</a:t>
            </a: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17278AA7-7A73-AAB2-941F-3A60F9EAC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89240"/>
            <a:ext cx="3995936" cy="475034"/>
          </a:xfrm>
        </p:spPr>
        <p:txBody>
          <a:bodyPr/>
          <a:lstStyle/>
          <a:p>
            <a:endParaRPr lang="ru-RU" dirty="0">
              <a:solidFill>
                <a:srgbClr val="8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299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-Акселератор-презентация-паспорт" id="{9C0088D5-E3AD-4DA3-9DD5-7E557FB60ACF}" vid="{50098321-E770-47B7-88D8-2E25FD50053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151</TotalTime>
  <Words>319</Words>
  <Application>Microsoft Office PowerPoint</Application>
  <DocSecurity>0</DocSecurity>
  <PresentationFormat>Широкоэкранный</PresentationFormat>
  <Paragraphs>70</Paragraphs>
  <Slides>9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Тема Office</vt:lpstr>
      <vt:lpstr>1_Тема Office</vt:lpstr>
      <vt:lpstr>«Скорая женская помощь»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Yulya Shatrova</cp:lastModifiedBy>
  <cp:revision>17</cp:revision>
  <dcterms:created xsi:type="dcterms:W3CDTF">2023-07-21T07:14:15Z</dcterms:created>
  <dcterms:modified xsi:type="dcterms:W3CDTF">2023-12-20T06:45:47Z</dcterms:modified>
  <dc:identifier/>
  <dc:language/>
  <cp:version/>
</cp:coreProperties>
</file>