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6"/>
  </p:notesMasterIdLst>
  <p:sldIdLst>
    <p:sldId id="273" r:id="rId2"/>
    <p:sldId id="271" r:id="rId3"/>
    <p:sldId id="276" r:id="rId4"/>
    <p:sldId id="275" r:id="rId5"/>
    <p:sldId id="277" r:id="rId6"/>
    <p:sldId id="278" r:id="rId7"/>
    <p:sldId id="268" r:id="rId8"/>
    <p:sldId id="279" r:id="rId9"/>
    <p:sldId id="280" r:id="rId10"/>
    <p:sldId id="282" r:id="rId11"/>
    <p:sldId id="270" r:id="rId12"/>
    <p:sldId id="283" r:id="rId13"/>
    <p:sldId id="264" r:id="rId14"/>
    <p:sldId id="266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Open Sans ExtraBold" panose="020B0906030804020204" pitchFamily="34" charset="0"/>
      <p:bold r:id="rId29"/>
      <p:boldItalic r:id="rId30"/>
    </p:embeddedFont>
    <p:embeddedFont>
      <p:font typeface="Raleway ExtraBold" pitchFamily="2" charset="-52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99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AFFF5B-69A6-4A47-90B6-E0084386D415}">
  <a:tblStyle styleId="{DEAFFF5B-69A6-4A47-90B6-E0084386D415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60BC6BE-02E4-450B-BE18-873786EABBE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5D43EEF-12E1-4010-B9FA-84C8E3072533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27792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6a23e9033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8" name="Google Shape;168;g216a23e9033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6a23e9033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8" name="Google Shape;168;g216a23e9033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6a23e9033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8" name="Google Shape;168;g216a23e9033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16a23e9033_2_1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16a23e9033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16a23e9033_2_19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g216a23e9033_2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16a23e9033_2_9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g216a23e9033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16a23e9033_2_1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g216a23e9033_2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zadulja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vk.com/andrey_windso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vk.com/elizabeth252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91343" y="188641"/>
            <a:ext cx="5911793" cy="33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ТВОРЧЕСКИЙ СИНТЕЗ: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СЛИЯНИЕ СЛОВ И КРАСОК – предоставление услуг в сфере редактуры, копирайтинга, рисовки,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SMM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выступлений, помощь в оформлении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-проектов</a:t>
            </a:r>
            <a:endParaRPr sz="7200" b="1" dirty="0">
              <a:latin typeface="Times New Roman" pitchFamily="18" charset="0"/>
              <a:ea typeface="Gilroy-ExtraBold"/>
              <a:cs typeface="Times New Roman" pitchFamily="18" charset="0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5" y="2317388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08708"/>
            <a:ext cx="2678848" cy="20474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6" y="3501008"/>
            <a:ext cx="576064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29" y="2317387"/>
            <a:ext cx="3406134" cy="455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3759" y="3068960"/>
            <a:ext cx="3177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Шибецкая</a:t>
            </a:r>
            <a:r>
              <a:rPr lang="ru-RU" sz="1600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Елизавета Михайловна</a:t>
            </a:r>
          </a:p>
        </p:txBody>
      </p:sp>
    </p:spTree>
    <p:extLst>
      <p:ext uri="{BB962C8B-B14F-4D97-AF65-F5344CB8AC3E}">
        <p14:creationId xmlns:p14="http://schemas.microsoft.com/office/powerpoint/2010/main" val="57635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/>
        </p:nvSpPr>
        <p:spPr>
          <a:xfrm>
            <a:off x="420955" y="353951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1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72" name="Google Shape;172;p1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17"/>
          <p:cNvSpPr txBox="1"/>
          <p:nvPr/>
        </p:nvSpPr>
        <p:spPr>
          <a:xfrm>
            <a:off x="2159621" y="2780928"/>
            <a:ext cx="37794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Орфографические и пунктуационные ошибки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Мы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проверим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ваш текст на наличие грамматических ошибок,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предложим 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красочные вариации.</a:t>
            </a:r>
            <a:br>
              <a:rPr lang="ru-RU" sz="16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200" b="0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922393" y="1315533"/>
            <a:ext cx="6138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КАКИЕ ПРОБЛЕМЫ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РЕШАЕТ ПРОДУКТ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grpSp>
        <p:nvGrpSpPr>
          <p:cNvPr id="179" name="Google Shape;179;p17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FFCC00"/>
          </a:solidFill>
        </p:grpSpPr>
        <p:sp>
          <p:nvSpPr>
            <p:cNvPr id="180" name="Google Shape;180;p1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12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2" name="Google Shape;182;p17"/>
          <p:cNvSpPr/>
          <p:nvPr/>
        </p:nvSpPr>
        <p:spPr>
          <a:xfrm>
            <a:off x="985782" y="2826489"/>
            <a:ext cx="983700" cy="9837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010" y="3035333"/>
            <a:ext cx="605359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7"/>
          <p:cNvSpPr txBox="1"/>
          <p:nvPr/>
        </p:nvSpPr>
        <p:spPr>
          <a:xfrm>
            <a:off x="2146969" y="4358936"/>
            <a:ext cx="37794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Трудности с созданием графического оформления</a:t>
            </a:r>
            <a:br>
              <a:rPr lang="ru-RU" sz="12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Создание</a:t>
            </a: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 индивидуальных логотипов, уникальных подписей и обложек для книг.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985782" y="4292655"/>
            <a:ext cx="983700" cy="9837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010" y="4501499"/>
            <a:ext cx="605359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 txBox="1"/>
          <p:nvPr/>
        </p:nvSpPr>
        <p:spPr>
          <a:xfrm>
            <a:off x="7426921" y="4297381"/>
            <a:ext cx="39537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Низкая оригинальность текстов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</a:t>
            </a:r>
            <a:r>
              <a:rPr lang="ru-RU" sz="12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омогаем</a:t>
            </a:r>
            <a:r>
              <a:rPr lang="ru-RU" sz="1200" b="0" i="0" u="none" strike="noStrike" cap="none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повысить оригинальность текста для рефератов, курсовых и дипломных работ.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Адаптируем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предложения под уровень сложности работ</a:t>
            </a:r>
            <a:r>
              <a:rPr lang="ru-RU" sz="1200" dirty="0">
                <a:solidFill>
                  <a:schemeClr val="bg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00" b="0" i="0" u="none" strike="noStrike" cap="none" dirty="0">
              <a:solidFill>
                <a:schemeClr val="bg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6265733" y="4292655"/>
            <a:ext cx="983700" cy="983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4961" y="4501499"/>
            <a:ext cx="605360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7"/>
          <p:cNvSpPr txBox="1"/>
          <p:nvPr/>
        </p:nvSpPr>
        <p:spPr>
          <a:xfrm>
            <a:off x="7426921" y="2981059"/>
            <a:ext cx="39537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Сложности с </a:t>
            </a:r>
            <a:r>
              <a:rPr lang="ru-RU" sz="1600" dirty="0" err="1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ребрендингом</a:t>
            </a:r>
            <a:b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Решение проблем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с адаптацией существующего бренда к современным реалиям.</a:t>
            </a:r>
            <a:endParaRPr sz="12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6265733" y="2826489"/>
            <a:ext cx="983700" cy="9837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4961" y="3035333"/>
            <a:ext cx="605360" cy="566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51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/>
        </p:nvSpPr>
        <p:spPr>
          <a:xfrm>
            <a:off x="420955" y="353951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1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72" name="Google Shape;172;p1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17"/>
          <p:cNvSpPr txBox="1"/>
          <p:nvPr/>
        </p:nvSpPr>
        <p:spPr>
          <a:xfrm>
            <a:off x="2159621" y="2780928"/>
            <a:ext cx="37794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Проблемы с составлением и оформлением презентаций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Мы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придумаем 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уникальную обложку/шаблон презентации,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предложим 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красочные вариации.</a:t>
            </a:r>
            <a:br>
              <a:rPr lang="ru-RU" sz="16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200" b="0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922393" y="1315533"/>
            <a:ext cx="6138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КАКИЕ ПРОБЛЕМЫ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РЕШАЕТ ПРОДУКТ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grpSp>
        <p:nvGrpSpPr>
          <p:cNvPr id="179" name="Google Shape;179;p17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180" name="Google Shape;180;p1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FCC00"/>
            </a:solidFill>
            <a:ln>
              <a:solidFill>
                <a:srgbClr val="FFCC00"/>
              </a:solidFill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2" name="Google Shape;182;p17"/>
          <p:cNvSpPr/>
          <p:nvPr/>
        </p:nvSpPr>
        <p:spPr>
          <a:xfrm>
            <a:off x="985782" y="2826489"/>
            <a:ext cx="983700" cy="9837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010" y="3035333"/>
            <a:ext cx="605359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7"/>
          <p:cNvSpPr txBox="1"/>
          <p:nvPr/>
        </p:nvSpPr>
        <p:spPr>
          <a:xfrm>
            <a:off x="2146969" y="4215138"/>
            <a:ext cx="37794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Редактирование проблемных текстов</a:t>
            </a:r>
            <a:br>
              <a:rPr lang="ru-RU" sz="12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У вас есть текст, который нужно отредактировать, сделать его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«вкусным»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, мы готовы с этим помочь</a:t>
            </a: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985782" y="4292655"/>
            <a:ext cx="983700" cy="9837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010" y="4501499"/>
            <a:ext cx="605359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 txBox="1"/>
          <p:nvPr/>
        </p:nvSpPr>
        <p:spPr>
          <a:xfrm>
            <a:off x="7426921" y="4297381"/>
            <a:ext cx="3953700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Рисовка</a:t>
            </a:r>
            <a:endParaRPr lang="ru-RU" sz="1600" b="0" i="0" u="none" strike="noStrike" cap="none" dirty="0">
              <a:solidFill>
                <a:srgbClr val="8F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</a:t>
            </a:r>
            <a:r>
              <a:rPr lang="ru-RU" sz="12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омогаем</a:t>
            </a:r>
            <a:r>
              <a:rPr lang="ru-RU" sz="1200" b="0" i="0" u="none" strike="noStrike" cap="none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сделать ваш заказ более интересным, что позволит слушателям/читателям зацепиться за вашу работу, запомнить информацию</a:t>
            </a:r>
            <a:r>
              <a:rPr lang="ru-RU" sz="1200" dirty="0">
                <a:solidFill>
                  <a:schemeClr val="bg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00" b="0" i="0" u="none" strike="noStrike" cap="none" dirty="0">
              <a:solidFill>
                <a:schemeClr val="bg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6265733" y="4292655"/>
            <a:ext cx="983700" cy="983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4961" y="4501499"/>
            <a:ext cx="605360" cy="56601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7"/>
          <p:cNvSpPr txBox="1"/>
          <p:nvPr/>
        </p:nvSpPr>
        <p:spPr>
          <a:xfrm>
            <a:off x="7426921" y="2816768"/>
            <a:ext cx="39537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Продвижение контента в сети Интернет</a:t>
            </a:r>
            <a:b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Решение проблем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с распространением рекламного продукта.</a:t>
            </a:r>
            <a:endParaRPr sz="12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6265733" y="2826489"/>
            <a:ext cx="983700" cy="9837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4961" y="3035333"/>
            <a:ext cx="605360" cy="566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68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/>
        </p:nvSpPr>
        <p:spPr>
          <a:xfrm>
            <a:off x="420955" y="353951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</a:t>
            </a:r>
            <a:r>
              <a:rPr lang="ru-RU" sz="1500" dirty="0">
                <a:latin typeface="Open Sans"/>
                <a:ea typeface="Open Sans"/>
                <a:cs typeface="Open Sans"/>
                <a:sym typeface="Open Sans"/>
              </a:rPr>
              <a:t>ОДУКТ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1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72" name="Google Shape;172;p1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17"/>
          <p:cNvSpPr txBox="1"/>
          <p:nvPr/>
        </p:nvSpPr>
        <p:spPr>
          <a:xfrm>
            <a:off x="254862" y="2581756"/>
            <a:ext cx="3305799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Редактура</a:t>
            </a:r>
          </a:p>
          <a:p>
            <a:pPr lvl="8">
              <a:buSzPts val="1400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Проверка и исправление текста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, чтобы он был более грамматически правильным, без ошибок и более понятным для читателя.</a:t>
            </a:r>
            <a:br>
              <a:rPr lang="ru-RU" sz="16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200" b="0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535621" y="1487686"/>
            <a:ext cx="61380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НАШ ПРОДУКТ: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241064" y="4192672"/>
            <a:ext cx="3349631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6600FF"/>
                </a:solidFill>
                <a:latin typeface="Open Sans"/>
                <a:ea typeface="Open Sans"/>
                <a:cs typeface="Open Sans"/>
                <a:sym typeface="Open Sans"/>
              </a:rPr>
              <a:t>Копирайт</a:t>
            </a:r>
          </a:p>
          <a:p>
            <a:pPr lvl="8">
              <a:buSzPts val="1400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Создаем уникальный и привлекательный</a:t>
            </a:r>
            <a:r>
              <a:rPr lang="ru-RU" sz="1200" dirty="0">
                <a:latin typeface="Open Sans"/>
                <a:ea typeface="Open Sans"/>
                <a:cs typeface="Open Sans"/>
                <a:sym typeface="Open Sans"/>
              </a:rPr>
              <a:t> текст, который продаёт продукт или услугу.</a:t>
            </a:r>
            <a:br>
              <a:rPr lang="ru-RU" sz="1200" dirty="0">
                <a:latin typeface="Open Sans"/>
                <a:ea typeface="Open Sans"/>
                <a:cs typeface="Open Sans"/>
                <a:sym typeface="Open Sans"/>
              </a:rPr>
            </a:b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8044145" y="4293096"/>
            <a:ext cx="39537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СММ</a:t>
            </a:r>
          </a:p>
          <a:p>
            <a:pPr lvl="8">
              <a:buSzPts val="1400"/>
            </a:pP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СММ является мощным инструментом для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продвижения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бренда и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установления взаимодействия 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с аудиторией в сети, что помогает компаниям достичь своих маркетинговых целей.</a:t>
            </a:r>
            <a:endParaRPr lang="ru-RU" sz="1200" b="0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8015641" y="2574931"/>
            <a:ext cx="39537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dirty="0">
                <a:solidFill>
                  <a:srgbClr val="8F00FF"/>
                </a:solidFill>
                <a:latin typeface="Open Sans"/>
                <a:ea typeface="Open Sans"/>
                <a:cs typeface="Open Sans"/>
                <a:sym typeface="Open Sans"/>
              </a:rPr>
              <a:t>Рисовка</a:t>
            </a:r>
          </a:p>
          <a:p>
            <a:pPr lvl="8">
              <a:buSzPts val="1400"/>
            </a:pP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Рисовка для книг может быть использована для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создания иллюстраций</a:t>
            </a:r>
            <a: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, которые дополняют текст и помогают визуализировать сюжет или персонажей/объектов.</a:t>
            </a:r>
            <a:br>
              <a:rPr lang="ru-RU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50" b="0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2438663"/>
            <a:ext cx="427990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309320"/>
            <a:ext cx="535621" cy="54868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28926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6160" y="1122362"/>
            <a:ext cx="3131840" cy="23876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416" y="1547782"/>
            <a:ext cx="6048672" cy="3989283"/>
          </a:xfrm>
        </p:spPr>
        <p:txBody>
          <a:bodyPr>
            <a:normAutofit fontScale="92500" lnSpcReduction="20000"/>
          </a:bodyPr>
          <a:lstStyle/>
          <a:p>
            <a:pPr marL="571500" indent="-342900" algn="l">
              <a:buFont typeface="Arial" pitchFamily="34" charset="0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PAM</a:t>
            </a:r>
            <a:r>
              <a:rPr lang="en-US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составляет: </a:t>
            </a:r>
          </a:p>
          <a:p>
            <a:pPr marL="228600" indent="0" algn="l"/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604134 человека*3145 рублей = 1,9 млрд рублей</a:t>
            </a:r>
          </a:p>
          <a:p>
            <a:pPr marL="571500" indent="-342900" algn="l">
              <a:buFont typeface="Arial" pitchFamily="34" charset="0"/>
              <a:buChar char="•"/>
            </a:pPr>
            <a:r>
              <a:rPr lang="ru-RU" b="1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TAM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составляет:</a:t>
            </a:r>
          </a:p>
          <a:p>
            <a:pPr marL="228600" indent="0" algn="l"/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81400 человек*3145 рублей = 256 млн рублей</a:t>
            </a:r>
          </a:p>
          <a:p>
            <a:pPr marL="571500" indent="-342900" algn="l">
              <a:buFont typeface="Arial" pitchFamily="34" charset="0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SAM</a:t>
            </a:r>
            <a:r>
              <a:rPr lang="en-US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составляет: </a:t>
            </a:r>
          </a:p>
          <a:p>
            <a:pPr marL="228600" indent="0" algn="l"/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24419 человек*3145 рублей = 76,8 млн рублей</a:t>
            </a:r>
          </a:p>
          <a:p>
            <a:pPr marL="571500" indent="-342900" algn="l">
              <a:buFont typeface="Arial" pitchFamily="34" charset="0"/>
              <a:buChar char="•"/>
            </a:pPr>
            <a:r>
              <a:rPr lang="en-US" b="1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SOM</a:t>
            </a:r>
            <a:r>
              <a:rPr lang="en-US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составляет: </a:t>
            </a:r>
          </a:p>
          <a:p>
            <a:pPr marL="228600" indent="0" algn="l"/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2450 человек*3145 рублей = 7,7 млн рублей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2627312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25115" y="292586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268522"/>
            <a:ext cx="4261488" cy="42685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09320"/>
            <a:ext cx="551384" cy="54868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5785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" y="548680"/>
            <a:ext cx="2627312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6189" y="162630"/>
            <a:ext cx="27671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КОНКУРЕНТНЫЙ АНАЛИЗ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546792"/>
              </p:ext>
            </p:extLst>
          </p:nvPr>
        </p:nvGraphicFramePr>
        <p:xfrm>
          <a:off x="767408" y="764704"/>
          <a:ext cx="10441159" cy="5927651"/>
        </p:xfrm>
        <a:graphic>
          <a:graphicData uri="http://schemas.openxmlformats.org/drawingml/2006/table">
            <a:tbl>
              <a:tblPr firstRow="1" bandRow="1"/>
              <a:tblGrid>
                <a:gridCol w="37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906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№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Критерии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«Творческий синтез: слияние слов и красок»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Панда-копирайт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eTXT.ru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ПоПравилам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Артистер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20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1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Основной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продукт/услуга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Редактура,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копирайтинг, рисовка, реклама (</a:t>
                      </a:r>
                      <a:r>
                        <a:rPr lang="en-US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ММ)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Копирайтинг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Копирайтинг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Корректура, редактура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Иллюстрация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02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2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Ключевые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/уникальные свойства продукта/услуги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Редактура, граф. оформление, рисовка,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-копирайтинг,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проекты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полиграфия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Переводы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25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3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Социальные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сети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как канал сбыта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93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4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Сроки выполнения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 1 дня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указаны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Срочные заказы от 2 часов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Не указаны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Не указаны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597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5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Виды текста,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оформлений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Презентации, тексты, выступления,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логотипы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Тексты, сайты, графика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Проза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Проза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Любые худ. направления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811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500" dirty="0">
                          <a:latin typeface="+mn-lt"/>
                        </a:rPr>
                        <a:t>6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Цена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1000-1500</a:t>
                      </a:r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руб. – презентация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От 1000 руб. – выступление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От 1300 руб. – рисовка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Минимальная цена – 5 тысяч руб.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100 руб./1000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знаков + комиссия 13%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111 руб./1000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знаков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 договорен-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6309320"/>
            <a:ext cx="551384" cy="54868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5870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/>
          <p:nvPr/>
        </p:nvSpPr>
        <p:spPr>
          <a:xfrm>
            <a:off x="6096000" y="0"/>
            <a:ext cx="6096000" cy="68733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6556323" y="31883"/>
            <a:ext cx="759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78" name="Google Shape;278;p23"/>
          <p:cNvSpPr txBox="1"/>
          <p:nvPr/>
        </p:nvSpPr>
        <p:spPr>
          <a:xfrm>
            <a:off x="6611223" y="2772869"/>
            <a:ext cx="759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11084444" y="718243"/>
            <a:ext cx="759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6672063" y="1423362"/>
            <a:ext cx="2306521" cy="13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lnSpc>
                <a:spcPct val="115000"/>
              </a:lnSpc>
              <a:buSzPts val="1400"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Создание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продающих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текстов/презентаций/рисовки, которые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привлекают внимание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к продукту или бренду.</a:t>
            </a:r>
          </a:p>
        </p:txBody>
      </p:sp>
      <p:sp>
        <p:nvSpPr>
          <p:cNvPr id="282" name="Google Shape;282;p23"/>
          <p:cNvSpPr/>
          <p:nvPr/>
        </p:nvSpPr>
        <p:spPr>
          <a:xfrm>
            <a:off x="7422575" y="859200"/>
            <a:ext cx="3227310" cy="56413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3"/>
          <p:cNvSpPr/>
          <p:nvPr/>
        </p:nvSpPr>
        <p:spPr>
          <a:xfrm flipH="1">
            <a:off x="7599740" y="1673775"/>
            <a:ext cx="2931660" cy="175510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420955" y="353951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БИЗНЕС МОДЕЛЬ</a:t>
            </a:r>
            <a:endParaRPr sz="15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86" name="Google Shape;286;p2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87" name="Google Shape;287;p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23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FFCC00"/>
          </a:solidFill>
        </p:grpSpPr>
        <p:sp>
          <p:nvSpPr>
            <p:cNvPr id="293" name="Google Shape;293;p2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7</a:t>
              </a:r>
              <a:endParaRPr sz="14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5" name="Google Shape;295;p23"/>
          <p:cNvSpPr txBox="1"/>
          <p:nvPr/>
        </p:nvSpPr>
        <p:spPr>
          <a:xfrm>
            <a:off x="641173" y="1915962"/>
            <a:ext cx="5118844" cy="558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Креативность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</a:t>
            </a:r>
          </a:p>
          <a:p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	Этот тип копирайтинга требует от автора проявления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творческого подход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а к созданию/доработки уникальных текстов, которые не только будут описывать продукт или услугу, но и визуально их дополнять.</a:t>
            </a:r>
          </a:p>
          <a:p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Внимание к деталям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	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Копирайтер/редактор/</a:t>
            </a:r>
            <a:r>
              <a:rPr lang="ru-RU" dirty="0" err="1">
                <a:latin typeface="Open Sans" charset="0"/>
                <a:ea typeface="Open Sans" charset="0"/>
                <a:cs typeface="Open Sans" charset="0"/>
              </a:rPr>
              <a:t>рисовщик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обладают чуткостью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к выбору графических элементов, их компоновки 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подбору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цветовой гаммы, чтобы создать максимально информативный и эстетичный текст.</a:t>
            </a:r>
          </a:p>
          <a:p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Знание технических способностей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	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Копирайтер/редактор/</a:t>
            </a:r>
            <a:r>
              <a:rPr lang="ru-RU" dirty="0" err="1">
                <a:latin typeface="Open Sans" charset="0"/>
                <a:ea typeface="Open Sans" charset="0"/>
                <a:cs typeface="Open Sans" charset="0"/>
              </a:rPr>
              <a:t>рисовщик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со спецификой работы с графическими программами,  для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создания и редактирования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изображений и их элементов.</a:t>
            </a:r>
          </a:p>
          <a:p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Уникальность</a:t>
            </a:r>
          </a:p>
          <a:p>
            <a:pPr lvl="2"/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	Уникальные презентации и помощь в создании проектов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на протяжении всего пути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, а также круглосуточные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комментарии и консультации.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pPr marL="284400" marR="0" lvl="8" indent="-27170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400"/>
              <a:buFont typeface="Open Sans ExtraBold"/>
              <a:buChar char="•"/>
            </a:pPr>
            <a:endParaRPr dirty="0"/>
          </a:p>
        </p:txBody>
      </p:sp>
      <p:sp>
        <p:nvSpPr>
          <p:cNvPr id="296" name="Google Shape;296;p23"/>
          <p:cNvSpPr txBox="1"/>
          <p:nvPr/>
        </p:nvSpPr>
        <p:spPr>
          <a:xfrm>
            <a:off x="545108" y="930762"/>
            <a:ext cx="46986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ФУНКЦИИ И ХАРАКТЕРИСТИКИ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97" name="Google Shape;297;p23"/>
          <p:cNvSpPr txBox="1"/>
          <p:nvPr/>
        </p:nvSpPr>
        <p:spPr>
          <a:xfrm>
            <a:off x="9585050" y="2071800"/>
            <a:ext cx="2203800" cy="157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r">
              <a:lnSpc>
                <a:spcPct val="115000"/>
              </a:lnSpc>
              <a:buSzPts val="1400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Дополнение текста </a:t>
            </a:r>
            <a:r>
              <a:rPr lang="ru-RU" b="1" dirty="0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графическими элементами, которые делают информацию более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наглядной и понятной</a:t>
            </a:r>
            <a:r>
              <a:rPr lang="ru-RU" b="1" dirty="0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298" name="Google Shape;298;p23"/>
          <p:cNvSpPr txBox="1"/>
          <p:nvPr/>
        </p:nvSpPr>
        <p:spPr>
          <a:xfrm>
            <a:off x="6615058" y="4210456"/>
            <a:ext cx="3369374" cy="157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lnSpc>
                <a:spcPct val="115000"/>
              </a:lnSpc>
              <a:buSzPts val="1400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Увеличение конверсии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, так как привлечение внимания к определенному продукту или услуге обычно приводит к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увеличению объемов продаж или повышению оценки.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3432" y="332656"/>
            <a:ext cx="1633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Бизнес модель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212"/>
            <a:ext cx="2627312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34" y="6351587"/>
            <a:ext cx="54292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07504" y="915565"/>
            <a:ext cx="11965160" cy="5584005"/>
            <a:chOff x="107504" y="915565"/>
            <a:chExt cx="8928992" cy="4318620"/>
          </a:xfrm>
        </p:grpSpPr>
        <p:sp>
          <p:nvSpPr>
            <p:cNvPr id="7" name="Google Shape;627;p7"/>
            <p:cNvSpPr/>
            <p:nvPr/>
          </p:nvSpPr>
          <p:spPr>
            <a:xfrm>
              <a:off x="107504" y="915778"/>
              <a:ext cx="1656184" cy="3384377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66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628;p7"/>
            <p:cNvSpPr/>
            <p:nvPr/>
          </p:nvSpPr>
          <p:spPr>
            <a:xfrm>
              <a:off x="3652916" y="915565"/>
              <a:ext cx="1854000" cy="3384377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29;p7"/>
            <p:cNvSpPr/>
            <p:nvPr/>
          </p:nvSpPr>
          <p:spPr>
            <a:xfrm>
              <a:off x="7236296" y="915566"/>
              <a:ext cx="1800200" cy="3384376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630;p7"/>
            <p:cNvSpPr/>
            <p:nvPr/>
          </p:nvSpPr>
          <p:spPr>
            <a:xfrm>
              <a:off x="1763688" y="2649282"/>
              <a:ext cx="1872208" cy="1650660"/>
            </a:xfrm>
            <a:prstGeom prst="rect">
              <a:avLst/>
            </a:prstGeom>
            <a:noFill/>
            <a:ln w="19050" cap="flat" cmpd="sng">
              <a:solidFill>
                <a:srgbClr val="66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631;p7"/>
            <p:cNvSpPr/>
            <p:nvPr/>
          </p:nvSpPr>
          <p:spPr>
            <a:xfrm>
              <a:off x="1763688" y="915776"/>
              <a:ext cx="1872208" cy="1733505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66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632;p7"/>
            <p:cNvSpPr/>
            <p:nvPr/>
          </p:nvSpPr>
          <p:spPr>
            <a:xfrm>
              <a:off x="5508104" y="2649283"/>
              <a:ext cx="1723592" cy="1650659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33;p7"/>
            <p:cNvSpPr/>
            <p:nvPr/>
          </p:nvSpPr>
          <p:spPr>
            <a:xfrm>
              <a:off x="5508104" y="915778"/>
              <a:ext cx="1723592" cy="1733504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635;p7"/>
            <p:cNvSpPr/>
            <p:nvPr/>
          </p:nvSpPr>
          <p:spPr>
            <a:xfrm>
              <a:off x="4572000" y="4299942"/>
              <a:ext cx="4464496" cy="720080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FFC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636;p7"/>
            <p:cNvSpPr/>
            <p:nvPr/>
          </p:nvSpPr>
          <p:spPr>
            <a:xfrm>
              <a:off x="107504" y="4299942"/>
              <a:ext cx="4464496" cy="720080"/>
            </a:xfrm>
            <a:prstGeom prst="rect">
              <a:avLst/>
            </a:prstGeom>
            <a:solidFill>
              <a:sysClr val="window" lastClr="FFFFFF"/>
            </a:solidFill>
            <a:ln w="19050" cap="flat" cmpd="sng">
              <a:solidFill>
                <a:srgbClr val="FFC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637;p7"/>
            <p:cNvSpPr txBox="1"/>
            <p:nvPr/>
          </p:nvSpPr>
          <p:spPr>
            <a:xfrm>
              <a:off x="3652916" y="1390291"/>
              <a:ext cx="1854000" cy="1749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Ценностное предложение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Предоставление услуг в  сфере редактуры,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копирайтинга, рисовки,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рекламы </a:t>
              </a: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(SMM)</a:t>
              </a: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создание речей и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выступлений, а также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помощь в осуществлении оформления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стартап</a:t>
              </a: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-проектов</a:t>
              </a: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000" b="1" i="0" u="none" strike="noStrike" kern="0" cap="none" spc="0" normalizeH="0" baseline="0" noProof="0" dirty="0">
                <a:ln>
                  <a:noFill/>
                </a:ln>
                <a:solidFill>
                  <a:srgbClr val="0DD2D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DD2D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638;p7"/>
            <p:cNvSpPr txBox="1"/>
            <p:nvPr/>
          </p:nvSpPr>
          <p:spPr>
            <a:xfrm>
              <a:off x="5537194" y="3053429"/>
              <a:ext cx="1694502" cy="1213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Каналы сбыта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Форумы;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Паблики;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Книжные магазины;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в</a:t>
              </a: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узы;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Сайт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DD2D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639;p7"/>
            <p:cNvSpPr txBox="1"/>
            <p:nvPr/>
          </p:nvSpPr>
          <p:spPr>
            <a:xfrm>
              <a:off x="5572380" y="1313346"/>
              <a:ext cx="1659316" cy="9461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Взаимоотношения с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клиентами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Реклама в социальных сетях, сообществах и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пабликах, книжных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клубах, сайт</a:t>
              </a:r>
              <a:endParaRPr kumimoji="0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640;p7"/>
            <p:cNvSpPr txBox="1"/>
            <p:nvPr/>
          </p:nvSpPr>
          <p:spPr>
            <a:xfrm>
              <a:off x="7308303" y="1313346"/>
              <a:ext cx="1667455" cy="164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Потребительские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сегменты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Стартаперы;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Блогеры;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Начинающие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    писатели и поэты;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Студенты;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Малоизвестные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    бренды 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DD2D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41;p7"/>
            <p:cNvSpPr txBox="1"/>
            <p:nvPr/>
          </p:nvSpPr>
          <p:spPr>
            <a:xfrm>
              <a:off x="323527" y="4341753"/>
              <a:ext cx="4176465" cy="464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Структура издержек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Обслуживание принтеров и машины клеевого скрепления и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канцелярия</a:t>
              </a:r>
            </a:p>
          </p:txBody>
        </p:sp>
        <p:sp>
          <p:nvSpPr>
            <p:cNvPr id="21" name="Google Shape;642;p7"/>
            <p:cNvSpPr txBox="1"/>
            <p:nvPr/>
          </p:nvSpPr>
          <p:spPr>
            <a:xfrm>
              <a:off x="1797676" y="2915843"/>
              <a:ext cx="1917565" cy="1630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Ключевые ресурсы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2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Ноутбуки;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Машина клеевого скреп -   ления;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Принтер;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Графический планшет;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Пишушие пренадлежности;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Бумага офисная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ru" sz="9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643;p7"/>
            <p:cNvSpPr txBox="1"/>
            <p:nvPr/>
          </p:nvSpPr>
          <p:spPr>
            <a:xfrm>
              <a:off x="1763688" y="1313346"/>
              <a:ext cx="1872208" cy="1249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Ключевые виды деятель-ности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Редактура;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Реклама </a:t>
              </a: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(SMM)</a:t>
              </a: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;</a:t>
              </a: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Рисовка;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Копирайтинг;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Выступления и речи;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Презентации;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Стартап-проекты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644;p7"/>
            <p:cNvSpPr txBox="1"/>
            <p:nvPr/>
          </p:nvSpPr>
          <p:spPr>
            <a:xfrm>
              <a:off x="144778" y="1390291"/>
              <a:ext cx="1604752" cy="1380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Ключевые партнеры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itchFamily="34" charset="0"/>
                <a:ea typeface="OpenSymbol" pitchFamily="2" charset="0"/>
                <a:cs typeface="Arial" pitchFamily="34" charset="0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Сообщество </a:t>
              </a:r>
              <a:r>
                <a:rPr kumimoji="0" lang="ru-RU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стартапов</a:t>
              </a: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 и инвесторов;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Канцелярские магазины;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Команда копирайтеров (наборщик, редактор, </a:t>
              </a:r>
              <a:r>
                <a:rPr kumimoji="0" lang="ru-RU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рисовщик</a:t>
              </a: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);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pitchFamily="34" charset="0"/>
                  <a:ea typeface="OpenSymbol" pitchFamily="2" charset="0"/>
                  <a:cs typeface="Arial" pitchFamily="34" charset="0"/>
                  <a:sym typeface="Arial"/>
                </a:rPr>
                <a:t>Министерство просвещения  РФ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itchFamily="34" charset="0"/>
                <a:ea typeface="OpenSymbol" pitchFamily="2" charset="0"/>
                <a:cs typeface="Arial" pitchFamily="34" charset="0"/>
                <a:sym typeface="Arial"/>
              </a:endParaRPr>
            </a:p>
          </p:txBody>
        </p:sp>
        <p:sp>
          <p:nvSpPr>
            <p:cNvPr id="24" name="Google Shape;645;p7"/>
            <p:cNvSpPr/>
            <p:nvPr/>
          </p:nvSpPr>
          <p:spPr>
            <a:xfrm>
              <a:off x="4649773" y="4383964"/>
              <a:ext cx="343751" cy="192566"/>
            </a:xfrm>
            <a:custGeom>
              <a:avLst/>
              <a:gdLst/>
              <a:ahLst/>
              <a:cxnLst/>
              <a:rect l="l" t="t" r="r" b="b"/>
              <a:pathLst>
                <a:path w="4560938" h="2554996" extrusionOk="0">
                  <a:moveTo>
                    <a:pt x="2315585" y="1351978"/>
                  </a:moveTo>
                  <a:lnTo>
                    <a:pt x="2315585" y="1608128"/>
                  </a:lnTo>
                  <a:cubicBezTo>
                    <a:pt x="2332000" y="1604085"/>
                    <a:pt x="2347685" y="1596777"/>
                    <a:pt x="2361832" y="1586519"/>
                  </a:cubicBezTo>
                  <a:cubicBezTo>
                    <a:pt x="2403345" y="1556419"/>
                    <a:pt x="2424829" y="1505846"/>
                    <a:pt x="2417675" y="1455070"/>
                  </a:cubicBezTo>
                  <a:cubicBezTo>
                    <a:pt x="2409025" y="1388817"/>
                    <a:pt x="2368208" y="1366470"/>
                    <a:pt x="2315585" y="1351978"/>
                  </a:cubicBezTo>
                  <a:close/>
                  <a:moveTo>
                    <a:pt x="3612086" y="989467"/>
                  </a:moveTo>
                  <a:cubicBezTo>
                    <a:pt x="3453010" y="989467"/>
                    <a:pt x="3324054" y="1118423"/>
                    <a:pt x="3324054" y="1277499"/>
                  </a:cubicBezTo>
                  <a:cubicBezTo>
                    <a:pt x="3324054" y="1436575"/>
                    <a:pt x="3453010" y="1565531"/>
                    <a:pt x="3612086" y="1565531"/>
                  </a:cubicBezTo>
                  <a:cubicBezTo>
                    <a:pt x="3771162" y="1565531"/>
                    <a:pt x="3900118" y="1436575"/>
                    <a:pt x="3900118" y="1277499"/>
                  </a:cubicBezTo>
                  <a:cubicBezTo>
                    <a:pt x="3900118" y="1118423"/>
                    <a:pt x="3771162" y="989467"/>
                    <a:pt x="3612086" y="989467"/>
                  </a:cubicBezTo>
                  <a:close/>
                  <a:moveTo>
                    <a:pt x="948854" y="989467"/>
                  </a:moveTo>
                  <a:cubicBezTo>
                    <a:pt x="789778" y="989467"/>
                    <a:pt x="660822" y="1118423"/>
                    <a:pt x="660822" y="1277499"/>
                  </a:cubicBezTo>
                  <a:cubicBezTo>
                    <a:pt x="660822" y="1436575"/>
                    <a:pt x="789778" y="1565531"/>
                    <a:pt x="948854" y="1565531"/>
                  </a:cubicBezTo>
                  <a:cubicBezTo>
                    <a:pt x="1107930" y="1565531"/>
                    <a:pt x="1236886" y="1436575"/>
                    <a:pt x="1236886" y="1277499"/>
                  </a:cubicBezTo>
                  <a:cubicBezTo>
                    <a:pt x="1236886" y="1118423"/>
                    <a:pt x="1107930" y="989467"/>
                    <a:pt x="948854" y="989467"/>
                  </a:cubicBezTo>
                  <a:close/>
                  <a:moveTo>
                    <a:pt x="2247651" y="946230"/>
                  </a:moveTo>
                  <a:cubicBezTo>
                    <a:pt x="2230469" y="950266"/>
                    <a:pt x="2214012" y="957763"/>
                    <a:pt x="2199233" y="968479"/>
                  </a:cubicBezTo>
                  <a:cubicBezTo>
                    <a:pt x="2157721" y="998579"/>
                    <a:pt x="2136236" y="1049152"/>
                    <a:pt x="2143390" y="1099928"/>
                  </a:cubicBezTo>
                  <a:cubicBezTo>
                    <a:pt x="2157154" y="1167662"/>
                    <a:pt x="2197550" y="1197656"/>
                    <a:pt x="2247651" y="1217102"/>
                  </a:cubicBezTo>
                  <a:close/>
                  <a:moveTo>
                    <a:pt x="2247651" y="785264"/>
                  </a:moveTo>
                  <a:lnTo>
                    <a:pt x="2315585" y="785264"/>
                  </a:lnTo>
                  <a:lnTo>
                    <a:pt x="2315585" y="832380"/>
                  </a:lnTo>
                  <a:cubicBezTo>
                    <a:pt x="2341411" y="835890"/>
                    <a:pt x="2366862" y="843587"/>
                    <a:pt x="2390991" y="855423"/>
                  </a:cubicBezTo>
                  <a:cubicBezTo>
                    <a:pt x="2474360" y="896319"/>
                    <a:pt x="2528313" y="979930"/>
                    <a:pt x="2531223" y="1072743"/>
                  </a:cubicBezTo>
                  <a:lnTo>
                    <a:pt x="2418963" y="1076264"/>
                  </a:lnTo>
                  <a:cubicBezTo>
                    <a:pt x="2417356" y="1025012"/>
                    <a:pt x="2387564" y="978842"/>
                    <a:pt x="2341528" y="956260"/>
                  </a:cubicBezTo>
                  <a:cubicBezTo>
                    <a:pt x="2333151" y="952151"/>
                    <a:pt x="2324486" y="948946"/>
                    <a:pt x="2315585" y="946938"/>
                  </a:cubicBezTo>
                  <a:lnTo>
                    <a:pt x="2315585" y="1239083"/>
                  </a:lnTo>
                  <a:cubicBezTo>
                    <a:pt x="2404308" y="1264638"/>
                    <a:pt x="2499083" y="1293869"/>
                    <a:pt x="2528899" y="1441205"/>
                  </a:cubicBezTo>
                  <a:cubicBezTo>
                    <a:pt x="2541347" y="1532528"/>
                    <a:pt x="2502457" y="1623287"/>
                    <a:pt x="2427762" y="1677447"/>
                  </a:cubicBezTo>
                  <a:cubicBezTo>
                    <a:pt x="2394006" y="1701923"/>
                    <a:pt x="2355419" y="1717125"/>
                    <a:pt x="2315585" y="1722661"/>
                  </a:cubicBezTo>
                  <a:lnTo>
                    <a:pt x="2315585" y="1769734"/>
                  </a:lnTo>
                  <a:lnTo>
                    <a:pt x="2247651" y="1769734"/>
                  </a:lnTo>
                  <a:lnTo>
                    <a:pt x="2247651" y="1722944"/>
                  </a:lnTo>
                  <a:cubicBezTo>
                    <a:pt x="2221084" y="1719537"/>
                    <a:pt x="2194881" y="1711743"/>
                    <a:pt x="2170074" y="1699575"/>
                  </a:cubicBezTo>
                  <a:cubicBezTo>
                    <a:pt x="2086705" y="1658679"/>
                    <a:pt x="2032752" y="1575069"/>
                    <a:pt x="2029842" y="1482255"/>
                  </a:cubicBezTo>
                  <a:lnTo>
                    <a:pt x="2142102" y="1478734"/>
                  </a:lnTo>
                  <a:cubicBezTo>
                    <a:pt x="2143709" y="1529986"/>
                    <a:pt x="2173501" y="1576156"/>
                    <a:pt x="2219537" y="1598738"/>
                  </a:cubicBezTo>
                  <a:cubicBezTo>
                    <a:pt x="2228602" y="1603184"/>
                    <a:pt x="2238004" y="1606573"/>
                    <a:pt x="2247651" y="1608616"/>
                  </a:cubicBezTo>
                  <a:lnTo>
                    <a:pt x="2247651" y="1335176"/>
                  </a:lnTo>
                  <a:cubicBezTo>
                    <a:pt x="2162261" y="1314127"/>
                    <a:pt x="2069489" y="1278142"/>
                    <a:pt x="2032173" y="1115597"/>
                  </a:cubicBezTo>
                  <a:cubicBezTo>
                    <a:pt x="2019217" y="1023646"/>
                    <a:pt x="2058125" y="932061"/>
                    <a:pt x="2133303" y="877552"/>
                  </a:cubicBezTo>
                  <a:cubicBezTo>
                    <a:pt x="2167670" y="852632"/>
                    <a:pt x="2207046" y="837325"/>
                    <a:pt x="2247651" y="832077"/>
                  </a:cubicBezTo>
                  <a:close/>
                  <a:moveTo>
                    <a:pt x="2280470" y="617534"/>
                  </a:moveTo>
                  <a:cubicBezTo>
                    <a:pt x="1915981" y="617534"/>
                    <a:pt x="1620504" y="913011"/>
                    <a:pt x="1620504" y="1277500"/>
                  </a:cubicBezTo>
                  <a:cubicBezTo>
                    <a:pt x="1620504" y="1641989"/>
                    <a:pt x="1915981" y="1937466"/>
                    <a:pt x="2280470" y="1937466"/>
                  </a:cubicBezTo>
                  <a:cubicBezTo>
                    <a:pt x="2644959" y="1937466"/>
                    <a:pt x="2940436" y="1641989"/>
                    <a:pt x="2940436" y="1277500"/>
                  </a:cubicBezTo>
                  <a:cubicBezTo>
                    <a:pt x="2940436" y="913011"/>
                    <a:pt x="2644959" y="617534"/>
                    <a:pt x="2280470" y="617534"/>
                  </a:cubicBezTo>
                  <a:close/>
                  <a:moveTo>
                    <a:pt x="284505" y="265281"/>
                  </a:moveTo>
                  <a:lnTo>
                    <a:pt x="4276434" y="265281"/>
                  </a:lnTo>
                  <a:lnTo>
                    <a:pt x="4276434" y="2289716"/>
                  </a:lnTo>
                  <a:lnTo>
                    <a:pt x="284505" y="2289716"/>
                  </a:lnTo>
                  <a:close/>
                  <a:moveTo>
                    <a:pt x="180344" y="148161"/>
                  </a:moveTo>
                  <a:lnTo>
                    <a:pt x="180344" y="2406836"/>
                  </a:lnTo>
                  <a:lnTo>
                    <a:pt x="4380595" y="2406836"/>
                  </a:lnTo>
                  <a:lnTo>
                    <a:pt x="4380595" y="148161"/>
                  </a:lnTo>
                  <a:close/>
                  <a:moveTo>
                    <a:pt x="0" y="0"/>
                  </a:moveTo>
                  <a:lnTo>
                    <a:pt x="4560938" y="0"/>
                  </a:lnTo>
                  <a:lnTo>
                    <a:pt x="4560938" y="2554996"/>
                  </a:lnTo>
                  <a:lnTo>
                    <a:pt x="0" y="25549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646;p7"/>
            <p:cNvSpPr/>
            <p:nvPr/>
          </p:nvSpPr>
          <p:spPr>
            <a:xfrm>
              <a:off x="1786019" y="2693429"/>
              <a:ext cx="274662" cy="274365"/>
            </a:xfrm>
            <a:custGeom>
              <a:avLst/>
              <a:gdLst/>
              <a:ahLst/>
              <a:cxnLst/>
              <a:rect l="l" t="t" r="r" b="b"/>
              <a:pathLst>
                <a:path w="3229104" h="3225610" extrusionOk="0">
                  <a:moveTo>
                    <a:pt x="2311104" y="907633"/>
                  </a:moveTo>
                  <a:lnTo>
                    <a:pt x="3229104" y="907633"/>
                  </a:lnTo>
                  <a:lnTo>
                    <a:pt x="1769979" y="3097491"/>
                  </a:lnTo>
                  <a:close/>
                  <a:moveTo>
                    <a:pt x="823" y="907633"/>
                  </a:moveTo>
                  <a:lnTo>
                    <a:pt x="918823" y="907633"/>
                  </a:lnTo>
                  <a:lnTo>
                    <a:pt x="1498048" y="3135591"/>
                  </a:lnTo>
                  <a:close/>
                  <a:moveTo>
                    <a:pt x="1036980" y="907632"/>
                  </a:moveTo>
                  <a:lnTo>
                    <a:pt x="2192122" y="907632"/>
                  </a:lnTo>
                  <a:lnTo>
                    <a:pt x="1614551" y="3225610"/>
                  </a:lnTo>
                  <a:close/>
                  <a:moveTo>
                    <a:pt x="2769693" y="0"/>
                  </a:moveTo>
                  <a:lnTo>
                    <a:pt x="3229104" y="792088"/>
                  </a:lnTo>
                  <a:lnTo>
                    <a:pt x="2310282" y="792088"/>
                  </a:lnTo>
                  <a:close/>
                  <a:moveTo>
                    <a:pt x="1732713" y="0"/>
                  </a:moveTo>
                  <a:lnTo>
                    <a:pt x="2651535" y="0"/>
                  </a:lnTo>
                  <a:lnTo>
                    <a:pt x="2192124" y="792088"/>
                  </a:lnTo>
                  <a:close/>
                  <a:moveTo>
                    <a:pt x="1614553" y="0"/>
                  </a:moveTo>
                  <a:lnTo>
                    <a:pt x="2073964" y="792088"/>
                  </a:lnTo>
                  <a:lnTo>
                    <a:pt x="1155142" y="792088"/>
                  </a:lnTo>
                  <a:close/>
                  <a:moveTo>
                    <a:pt x="577571" y="0"/>
                  </a:moveTo>
                  <a:lnTo>
                    <a:pt x="1496393" y="0"/>
                  </a:lnTo>
                  <a:lnTo>
                    <a:pt x="1036982" y="792088"/>
                  </a:lnTo>
                  <a:close/>
                  <a:moveTo>
                    <a:pt x="459411" y="0"/>
                  </a:moveTo>
                  <a:lnTo>
                    <a:pt x="918822" y="792088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647;p7"/>
            <p:cNvSpPr/>
            <p:nvPr/>
          </p:nvSpPr>
          <p:spPr>
            <a:xfrm>
              <a:off x="5555168" y="2693429"/>
              <a:ext cx="369872" cy="360000"/>
            </a:xfrm>
            <a:custGeom>
              <a:avLst/>
              <a:gdLst/>
              <a:ahLst/>
              <a:cxnLst/>
              <a:rect l="l" t="t" r="r" b="b"/>
              <a:pathLst>
                <a:path w="3306630" h="3218379" extrusionOk="0">
                  <a:moveTo>
                    <a:pt x="0" y="2085651"/>
                  </a:moveTo>
                  <a:cubicBezTo>
                    <a:pt x="253919" y="2342528"/>
                    <a:pt x="881542" y="2297196"/>
                    <a:pt x="1388167" y="2271654"/>
                  </a:cubicBezTo>
                  <a:lnTo>
                    <a:pt x="1417952" y="2988872"/>
                  </a:lnTo>
                  <a:lnTo>
                    <a:pt x="717647" y="2950294"/>
                  </a:lnTo>
                  <a:cubicBezTo>
                    <a:pt x="467617" y="2928101"/>
                    <a:pt x="217417" y="2555860"/>
                    <a:pt x="0" y="2085651"/>
                  </a:cubicBezTo>
                  <a:close/>
                  <a:moveTo>
                    <a:pt x="1969797" y="2019847"/>
                  </a:moveTo>
                  <a:lnTo>
                    <a:pt x="1969797" y="2274913"/>
                  </a:lnTo>
                  <a:lnTo>
                    <a:pt x="2657809" y="2274913"/>
                  </a:lnTo>
                  <a:cubicBezTo>
                    <a:pt x="2787205" y="2599270"/>
                    <a:pt x="2968360" y="2923626"/>
                    <a:pt x="2675062" y="2954686"/>
                  </a:cubicBezTo>
                  <a:lnTo>
                    <a:pt x="1969797" y="2963313"/>
                  </a:lnTo>
                  <a:lnTo>
                    <a:pt x="1969797" y="3218379"/>
                  </a:lnTo>
                  <a:lnTo>
                    <a:pt x="1429598" y="2619113"/>
                  </a:lnTo>
                  <a:close/>
                  <a:moveTo>
                    <a:pt x="2961009" y="1275432"/>
                  </a:moveTo>
                  <a:lnTo>
                    <a:pt x="3277752" y="1901203"/>
                  </a:lnTo>
                  <a:cubicBezTo>
                    <a:pt x="3383548" y="2128832"/>
                    <a:pt x="3186278" y="2531632"/>
                    <a:pt x="2887773" y="2955026"/>
                  </a:cubicBezTo>
                  <a:cubicBezTo>
                    <a:pt x="2983276" y="2606687"/>
                    <a:pt x="2630206" y="2085815"/>
                    <a:pt x="2354773" y="1659836"/>
                  </a:cubicBezTo>
                  <a:close/>
                  <a:moveTo>
                    <a:pt x="1019997" y="990789"/>
                  </a:moveTo>
                  <a:lnTo>
                    <a:pt x="1268877" y="1758248"/>
                  </a:lnTo>
                  <a:lnTo>
                    <a:pt x="1047983" y="1630715"/>
                  </a:lnTo>
                  <a:lnTo>
                    <a:pt x="703977" y="2226552"/>
                  </a:lnTo>
                  <a:cubicBezTo>
                    <a:pt x="358378" y="2176433"/>
                    <a:pt x="-13100" y="2171140"/>
                    <a:pt x="106650" y="1901606"/>
                  </a:cubicBezTo>
                  <a:lnTo>
                    <a:pt x="451811" y="1286515"/>
                  </a:lnTo>
                  <a:lnTo>
                    <a:pt x="230918" y="1158982"/>
                  </a:lnTo>
                  <a:close/>
                  <a:moveTo>
                    <a:pt x="2174825" y="119764"/>
                  </a:moveTo>
                  <a:cubicBezTo>
                    <a:pt x="2220451" y="119103"/>
                    <a:pt x="2264887" y="143875"/>
                    <a:pt x="2308274" y="203493"/>
                  </a:cubicBezTo>
                  <a:lnTo>
                    <a:pt x="2668377" y="809957"/>
                  </a:lnTo>
                  <a:lnTo>
                    <a:pt x="2889271" y="682424"/>
                  </a:lnTo>
                  <a:lnTo>
                    <a:pt x="2640391" y="1449883"/>
                  </a:lnTo>
                  <a:lnTo>
                    <a:pt x="1851312" y="1281690"/>
                  </a:lnTo>
                  <a:lnTo>
                    <a:pt x="2072206" y="1154157"/>
                  </a:lnTo>
                  <a:lnTo>
                    <a:pt x="1728200" y="558321"/>
                  </a:lnTo>
                  <a:cubicBezTo>
                    <a:pt x="1890352" y="352642"/>
                    <a:pt x="2037947" y="121750"/>
                    <a:pt x="2174825" y="119764"/>
                  </a:cubicBezTo>
                  <a:close/>
                  <a:moveTo>
                    <a:pt x="1831774" y="30"/>
                  </a:moveTo>
                  <a:cubicBezTo>
                    <a:pt x="1948530" y="539"/>
                    <a:pt x="2073232" y="7407"/>
                    <a:pt x="2202212" y="19111"/>
                  </a:cubicBezTo>
                  <a:cubicBezTo>
                    <a:pt x="1852790" y="110572"/>
                    <a:pt x="1578238" y="676776"/>
                    <a:pt x="1347045" y="1128297"/>
                  </a:cubicBezTo>
                  <a:lnTo>
                    <a:pt x="711024" y="795483"/>
                  </a:lnTo>
                  <a:lnTo>
                    <a:pt x="1094586" y="208291"/>
                  </a:lnTo>
                  <a:cubicBezTo>
                    <a:pt x="1202761" y="54213"/>
                    <a:pt x="1481508" y="-1496"/>
                    <a:pt x="1831774" y="30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648;p7"/>
            <p:cNvSpPr/>
            <p:nvPr/>
          </p:nvSpPr>
          <p:spPr>
            <a:xfrm>
              <a:off x="208529" y="984328"/>
              <a:ext cx="408033" cy="373744"/>
            </a:xfrm>
            <a:custGeom>
              <a:avLst/>
              <a:gdLst/>
              <a:ahLst/>
              <a:cxnLst/>
              <a:rect l="l" t="t" r="r" b="b"/>
              <a:pathLst>
                <a:path w="3210745" h="2940925" extrusionOk="0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649;p7"/>
            <p:cNvSpPr/>
            <p:nvPr/>
          </p:nvSpPr>
          <p:spPr>
            <a:xfrm flipH="1">
              <a:off x="5572381" y="1029055"/>
              <a:ext cx="344621" cy="284291"/>
            </a:xfrm>
            <a:custGeom>
              <a:avLst/>
              <a:gdLst/>
              <a:ahLst/>
              <a:cxnLst/>
              <a:rect l="l" t="t" r="r" b="b"/>
              <a:pathLst>
                <a:path w="3217557" h="2654282" extrusionOk="0">
                  <a:moveTo>
                    <a:pt x="1384251" y="661544"/>
                  </a:moveTo>
                  <a:cubicBezTo>
                    <a:pt x="1489083" y="661544"/>
                    <a:pt x="1574067" y="746528"/>
                    <a:pt x="1574067" y="851360"/>
                  </a:cubicBezTo>
                  <a:cubicBezTo>
                    <a:pt x="1574067" y="956192"/>
                    <a:pt x="1489083" y="1041176"/>
                    <a:pt x="1384251" y="1041176"/>
                  </a:cubicBezTo>
                  <a:cubicBezTo>
                    <a:pt x="1279419" y="1041176"/>
                    <a:pt x="1194435" y="956192"/>
                    <a:pt x="1194435" y="851360"/>
                  </a:cubicBezTo>
                  <a:cubicBezTo>
                    <a:pt x="1194435" y="746528"/>
                    <a:pt x="1279419" y="661544"/>
                    <a:pt x="1384251" y="661544"/>
                  </a:cubicBezTo>
                  <a:close/>
                  <a:moveTo>
                    <a:pt x="1993421" y="661544"/>
                  </a:moveTo>
                  <a:cubicBezTo>
                    <a:pt x="2098253" y="661544"/>
                    <a:pt x="2183237" y="746528"/>
                    <a:pt x="2183237" y="851360"/>
                  </a:cubicBezTo>
                  <a:cubicBezTo>
                    <a:pt x="2183237" y="956192"/>
                    <a:pt x="2098253" y="1041176"/>
                    <a:pt x="1993421" y="1041176"/>
                  </a:cubicBezTo>
                  <a:cubicBezTo>
                    <a:pt x="1888589" y="1041176"/>
                    <a:pt x="1803605" y="956192"/>
                    <a:pt x="1803605" y="851360"/>
                  </a:cubicBezTo>
                  <a:cubicBezTo>
                    <a:pt x="1803605" y="746528"/>
                    <a:pt x="1888589" y="661544"/>
                    <a:pt x="1993421" y="661544"/>
                  </a:cubicBezTo>
                  <a:close/>
                  <a:moveTo>
                    <a:pt x="2602591" y="661544"/>
                  </a:moveTo>
                  <a:cubicBezTo>
                    <a:pt x="2707423" y="661544"/>
                    <a:pt x="2792407" y="746528"/>
                    <a:pt x="2792407" y="851360"/>
                  </a:cubicBezTo>
                  <a:cubicBezTo>
                    <a:pt x="2792407" y="956192"/>
                    <a:pt x="2707423" y="1041176"/>
                    <a:pt x="2602591" y="1041176"/>
                  </a:cubicBezTo>
                  <a:cubicBezTo>
                    <a:pt x="2497759" y="1041176"/>
                    <a:pt x="2412775" y="956192"/>
                    <a:pt x="2412775" y="851360"/>
                  </a:cubicBezTo>
                  <a:cubicBezTo>
                    <a:pt x="2412775" y="746528"/>
                    <a:pt x="2497759" y="661544"/>
                    <a:pt x="2602591" y="661544"/>
                  </a:cubicBezTo>
                  <a:close/>
                  <a:moveTo>
                    <a:pt x="677114" y="569491"/>
                  </a:moveTo>
                  <a:lnTo>
                    <a:pt x="330916" y="569491"/>
                  </a:lnTo>
                  <a:cubicBezTo>
                    <a:pt x="148156" y="569491"/>
                    <a:pt x="0" y="717647"/>
                    <a:pt x="0" y="900407"/>
                  </a:cubicBezTo>
                  <a:lnTo>
                    <a:pt x="0" y="1952009"/>
                  </a:lnTo>
                  <a:cubicBezTo>
                    <a:pt x="0" y="2134769"/>
                    <a:pt x="148156" y="2282925"/>
                    <a:pt x="330916" y="2282925"/>
                  </a:cubicBezTo>
                  <a:lnTo>
                    <a:pt x="711670" y="2282925"/>
                  </a:lnTo>
                  <a:cubicBezTo>
                    <a:pt x="639726" y="2394386"/>
                    <a:pt x="647101" y="2475544"/>
                    <a:pt x="275077" y="2654282"/>
                  </a:cubicBezTo>
                  <a:cubicBezTo>
                    <a:pt x="900998" y="2583693"/>
                    <a:pt x="998412" y="2552618"/>
                    <a:pt x="1294529" y="2282925"/>
                  </a:cubicBezTo>
                  <a:lnTo>
                    <a:pt x="2117356" y="2282925"/>
                  </a:lnTo>
                  <a:cubicBezTo>
                    <a:pt x="2251554" y="2282925"/>
                    <a:pt x="2367095" y="2203043"/>
                    <a:pt x="2418395" y="2087951"/>
                  </a:cubicBezTo>
                  <a:cubicBezTo>
                    <a:pt x="2205538" y="2022975"/>
                    <a:pt x="2032941" y="1932583"/>
                    <a:pt x="1830857" y="1799347"/>
                  </a:cubicBezTo>
                  <a:lnTo>
                    <a:pt x="1008030" y="1799347"/>
                  </a:lnTo>
                  <a:cubicBezTo>
                    <a:pt x="825270" y="1799347"/>
                    <a:pt x="677114" y="1651191"/>
                    <a:pt x="677114" y="1468431"/>
                  </a:cubicBezTo>
                  <a:lnTo>
                    <a:pt x="677114" y="569491"/>
                  </a:lnTo>
                  <a:close/>
                  <a:moveTo>
                    <a:pt x="2886641" y="0"/>
                  </a:moveTo>
                  <a:lnTo>
                    <a:pt x="1100201" y="0"/>
                  </a:lnTo>
                  <a:cubicBezTo>
                    <a:pt x="917441" y="0"/>
                    <a:pt x="769285" y="148156"/>
                    <a:pt x="769285" y="330916"/>
                  </a:cubicBezTo>
                  <a:lnTo>
                    <a:pt x="769285" y="1382518"/>
                  </a:lnTo>
                  <a:cubicBezTo>
                    <a:pt x="769285" y="1565278"/>
                    <a:pt x="917441" y="1713434"/>
                    <a:pt x="1100201" y="1713434"/>
                  </a:cubicBezTo>
                  <a:lnTo>
                    <a:pt x="1923028" y="1713434"/>
                  </a:lnTo>
                  <a:cubicBezTo>
                    <a:pt x="2301032" y="1962656"/>
                    <a:pt x="2453037" y="2007378"/>
                    <a:pt x="3078958" y="2077967"/>
                  </a:cubicBezTo>
                  <a:cubicBezTo>
                    <a:pt x="2713759" y="1878758"/>
                    <a:pt x="2673367" y="1899957"/>
                    <a:pt x="2505887" y="1713434"/>
                  </a:cubicBezTo>
                  <a:lnTo>
                    <a:pt x="2886641" y="1713434"/>
                  </a:lnTo>
                  <a:cubicBezTo>
                    <a:pt x="3069401" y="1713434"/>
                    <a:pt x="3217557" y="1565278"/>
                    <a:pt x="3217557" y="1382518"/>
                  </a:cubicBezTo>
                  <a:lnTo>
                    <a:pt x="3217557" y="330916"/>
                  </a:lnTo>
                  <a:cubicBezTo>
                    <a:pt x="3217557" y="148156"/>
                    <a:pt x="3069401" y="0"/>
                    <a:pt x="2886641" y="0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650;p7"/>
            <p:cNvSpPr/>
            <p:nvPr/>
          </p:nvSpPr>
          <p:spPr>
            <a:xfrm>
              <a:off x="3793132" y="974591"/>
              <a:ext cx="346820" cy="338756"/>
            </a:xfrm>
            <a:custGeom>
              <a:avLst/>
              <a:gdLst/>
              <a:ahLst/>
              <a:cxnLst/>
              <a:rect l="l" t="t" r="r" b="b"/>
              <a:pathLst>
                <a:path w="3208412" h="3234532" extrusionOk="0">
                  <a:moveTo>
                    <a:pt x="1561445" y="1065858"/>
                  </a:moveTo>
                  <a:cubicBezTo>
                    <a:pt x="1654998" y="1065858"/>
                    <a:pt x="1743610" y="1087015"/>
                    <a:pt x="1821879" y="1126644"/>
                  </a:cubicBezTo>
                  <a:lnTo>
                    <a:pt x="1611352" y="1337172"/>
                  </a:lnTo>
                  <a:cubicBezTo>
                    <a:pt x="1595200" y="1333388"/>
                    <a:pt x="1578468" y="1332141"/>
                    <a:pt x="1561445" y="1332141"/>
                  </a:cubicBezTo>
                  <a:cubicBezTo>
                    <a:pt x="1373145" y="1332141"/>
                    <a:pt x="1220499" y="1484787"/>
                    <a:pt x="1220499" y="1673087"/>
                  </a:cubicBezTo>
                  <a:cubicBezTo>
                    <a:pt x="1220499" y="1861387"/>
                    <a:pt x="1373145" y="2014033"/>
                    <a:pt x="1561445" y="2014033"/>
                  </a:cubicBezTo>
                  <a:cubicBezTo>
                    <a:pt x="1749745" y="2014033"/>
                    <a:pt x="1902391" y="1861387"/>
                    <a:pt x="1902391" y="1673087"/>
                  </a:cubicBezTo>
                  <a:cubicBezTo>
                    <a:pt x="1902391" y="1643675"/>
                    <a:pt x="1898667" y="1615133"/>
                    <a:pt x="1890450" y="1588219"/>
                  </a:cubicBezTo>
                  <a:lnTo>
                    <a:pt x="2093156" y="1385512"/>
                  </a:lnTo>
                  <a:cubicBezTo>
                    <a:pt x="2142229" y="1470075"/>
                    <a:pt x="2168674" y="1568493"/>
                    <a:pt x="2168674" y="1673087"/>
                  </a:cubicBezTo>
                  <a:cubicBezTo>
                    <a:pt x="2168674" y="2008450"/>
                    <a:pt x="1896808" y="2280316"/>
                    <a:pt x="1561445" y="2280316"/>
                  </a:cubicBezTo>
                  <a:cubicBezTo>
                    <a:pt x="1226082" y="2280316"/>
                    <a:pt x="954217" y="2008450"/>
                    <a:pt x="954217" y="1673087"/>
                  </a:cubicBezTo>
                  <a:cubicBezTo>
                    <a:pt x="954217" y="1337724"/>
                    <a:pt x="1226082" y="1065858"/>
                    <a:pt x="1561445" y="1065858"/>
                  </a:cubicBezTo>
                  <a:close/>
                  <a:moveTo>
                    <a:pt x="1561445" y="580076"/>
                  </a:moveTo>
                  <a:cubicBezTo>
                    <a:pt x="1790175" y="580076"/>
                    <a:pt x="2002494" y="650333"/>
                    <a:pt x="2177834" y="770690"/>
                  </a:cubicBezTo>
                  <a:lnTo>
                    <a:pt x="1968030" y="980494"/>
                  </a:lnTo>
                  <a:cubicBezTo>
                    <a:pt x="1849962" y="907198"/>
                    <a:pt x="1710422" y="866794"/>
                    <a:pt x="1561445" y="866794"/>
                  </a:cubicBezTo>
                  <a:cubicBezTo>
                    <a:pt x="1116142" y="866794"/>
                    <a:pt x="755153" y="1227784"/>
                    <a:pt x="755153" y="1673087"/>
                  </a:cubicBezTo>
                  <a:cubicBezTo>
                    <a:pt x="755153" y="2118390"/>
                    <a:pt x="1116142" y="2479380"/>
                    <a:pt x="1561445" y="2479380"/>
                  </a:cubicBezTo>
                  <a:cubicBezTo>
                    <a:pt x="2006748" y="2479380"/>
                    <a:pt x="2367738" y="2118390"/>
                    <a:pt x="2367738" y="1673087"/>
                  </a:cubicBezTo>
                  <a:cubicBezTo>
                    <a:pt x="2367738" y="1513043"/>
                    <a:pt x="2321108" y="1363890"/>
                    <a:pt x="2239307" y="1239362"/>
                  </a:cubicBezTo>
                  <a:lnTo>
                    <a:pt x="2445928" y="1032741"/>
                  </a:lnTo>
                  <a:cubicBezTo>
                    <a:pt x="2577451" y="1212149"/>
                    <a:pt x="2654457" y="1433625"/>
                    <a:pt x="2654457" y="1673087"/>
                  </a:cubicBezTo>
                  <a:cubicBezTo>
                    <a:pt x="2654457" y="2276741"/>
                    <a:pt x="2165099" y="2766099"/>
                    <a:pt x="1561445" y="2766099"/>
                  </a:cubicBezTo>
                  <a:cubicBezTo>
                    <a:pt x="957792" y="2766099"/>
                    <a:pt x="468434" y="2276741"/>
                    <a:pt x="468434" y="1673087"/>
                  </a:cubicBezTo>
                  <a:cubicBezTo>
                    <a:pt x="468434" y="1069433"/>
                    <a:pt x="957792" y="580076"/>
                    <a:pt x="1561445" y="580076"/>
                  </a:cubicBezTo>
                  <a:close/>
                  <a:moveTo>
                    <a:pt x="1561445" y="111642"/>
                  </a:moveTo>
                  <a:cubicBezTo>
                    <a:pt x="1890473" y="111642"/>
                    <a:pt x="2195731" y="213411"/>
                    <a:pt x="2447076" y="387744"/>
                  </a:cubicBezTo>
                  <a:lnTo>
                    <a:pt x="2453780" y="494744"/>
                  </a:lnTo>
                  <a:lnTo>
                    <a:pt x="2309436" y="639088"/>
                  </a:lnTo>
                  <a:cubicBezTo>
                    <a:pt x="2099826" y="485554"/>
                    <a:pt x="1841132" y="395669"/>
                    <a:pt x="1561445" y="395669"/>
                  </a:cubicBezTo>
                  <a:cubicBezTo>
                    <a:pt x="855947" y="395669"/>
                    <a:pt x="284027" y="967589"/>
                    <a:pt x="284027" y="1673087"/>
                  </a:cubicBezTo>
                  <a:cubicBezTo>
                    <a:pt x="284027" y="2378585"/>
                    <a:pt x="855947" y="2950505"/>
                    <a:pt x="1561445" y="2950505"/>
                  </a:cubicBezTo>
                  <a:cubicBezTo>
                    <a:pt x="2266943" y="2950505"/>
                    <a:pt x="2838863" y="2378585"/>
                    <a:pt x="2838863" y="1673087"/>
                  </a:cubicBezTo>
                  <a:cubicBezTo>
                    <a:pt x="2838863" y="1382650"/>
                    <a:pt x="2741936" y="1114852"/>
                    <a:pt x="2577529" y="901139"/>
                  </a:cubicBezTo>
                  <a:lnTo>
                    <a:pt x="2706681" y="771988"/>
                  </a:lnTo>
                  <a:lnTo>
                    <a:pt x="2841540" y="780437"/>
                  </a:lnTo>
                  <a:cubicBezTo>
                    <a:pt x="3019168" y="1032973"/>
                    <a:pt x="3122890" y="1340917"/>
                    <a:pt x="3122890" y="1673087"/>
                  </a:cubicBezTo>
                  <a:cubicBezTo>
                    <a:pt x="3122890" y="2535449"/>
                    <a:pt x="2423807" y="3234532"/>
                    <a:pt x="1561445" y="3234532"/>
                  </a:cubicBezTo>
                  <a:cubicBezTo>
                    <a:pt x="699083" y="3234532"/>
                    <a:pt x="0" y="2535449"/>
                    <a:pt x="0" y="1673087"/>
                  </a:cubicBezTo>
                  <a:cubicBezTo>
                    <a:pt x="0" y="810725"/>
                    <a:pt x="699083" y="111642"/>
                    <a:pt x="1561445" y="111642"/>
                  </a:cubicBezTo>
                  <a:close/>
                  <a:moveTo>
                    <a:pt x="2909110" y="0"/>
                  </a:moveTo>
                  <a:lnTo>
                    <a:pt x="2926757" y="281655"/>
                  </a:lnTo>
                  <a:lnTo>
                    <a:pt x="3208412" y="299301"/>
                  </a:lnTo>
                  <a:lnTo>
                    <a:pt x="2863230" y="644483"/>
                  </a:lnTo>
                  <a:lnTo>
                    <a:pt x="2685547" y="633351"/>
                  </a:lnTo>
                  <a:lnTo>
                    <a:pt x="1718098" y="1600799"/>
                  </a:lnTo>
                  <a:cubicBezTo>
                    <a:pt x="1729236" y="1622491"/>
                    <a:pt x="1734939" y="1647123"/>
                    <a:pt x="1734939" y="1673087"/>
                  </a:cubicBezTo>
                  <a:cubicBezTo>
                    <a:pt x="1734939" y="1768905"/>
                    <a:pt x="1657263" y="1846581"/>
                    <a:pt x="1561445" y="1846581"/>
                  </a:cubicBezTo>
                  <a:cubicBezTo>
                    <a:pt x="1465627" y="1846581"/>
                    <a:pt x="1387951" y="1768905"/>
                    <a:pt x="1387951" y="1673087"/>
                  </a:cubicBezTo>
                  <a:cubicBezTo>
                    <a:pt x="1387951" y="1577269"/>
                    <a:pt x="1465627" y="1499593"/>
                    <a:pt x="1561445" y="1499593"/>
                  </a:cubicBezTo>
                  <a:lnTo>
                    <a:pt x="1591006" y="1505561"/>
                  </a:lnTo>
                  <a:lnTo>
                    <a:pt x="2574981" y="521587"/>
                  </a:lnTo>
                  <a:lnTo>
                    <a:pt x="2563928" y="345182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651;p7"/>
            <p:cNvSpPr/>
            <p:nvPr/>
          </p:nvSpPr>
          <p:spPr>
            <a:xfrm>
              <a:off x="7524328" y="974590"/>
              <a:ext cx="111251" cy="338756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652;p7"/>
            <p:cNvSpPr/>
            <p:nvPr/>
          </p:nvSpPr>
          <p:spPr>
            <a:xfrm rot="10800000">
              <a:off x="7668342" y="974590"/>
              <a:ext cx="144018" cy="338756"/>
            </a:xfrm>
            <a:custGeom>
              <a:avLst/>
              <a:gdLst/>
              <a:ahLst/>
              <a:cxnLst/>
              <a:rect l="l" t="t" r="r" b="b"/>
              <a:pathLst>
                <a:path w="1856332" h="3959924" extrusionOk="0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653;p7"/>
            <p:cNvSpPr/>
            <p:nvPr/>
          </p:nvSpPr>
          <p:spPr>
            <a:xfrm rot="10800000">
              <a:off x="209028" y="4343704"/>
              <a:ext cx="101757" cy="232826"/>
            </a:xfrm>
            <a:custGeom>
              <a:avLst/>
              <a:gdLst/>
              <a:ahLst/>
              <a:cxnLst/>
              <a:rect l="l" t="t" r="r" b="b"/>
              <a:pathLst>
                <a:path w="3636337" h="7138182" extrusionOk="0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654;p7"/>
            <p:cNvSpPr/>
            <p:nvPr/>
          </p:nvSpPr>
          <p:spPr>
            <a:xfrm>
              <a:off x="1797676" y="984328"/>
              <a:ext cx="334893" cy="337690"/>
            </a:xfrm>
            <a:custGeom>
              <a:avLst/>
              <a:gdLst/>
              <a:ahLst/>
              <a:cxnLst/>
              <a:rect l="l" t="t" r="r" b="b"/>
              <a:pathLst>
                <a:path w="1652142" h="1665940" extrusionOk="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641;p7">
              <a:extLst>
                <a:ext uri="{FF2B5EF4-FFF2-40B4-BE49-F238E27FC236}">
                  <a16:creationId xmlns:a16="http://schemas.microsoft.com/office/drawing/2014/main" id="{87DADB26-3BA9-D24B-85B8-C98637243EEA}"/>
                </a:ext>
              </a:extLst>
            </p:cNvPr>
            <p:cNvSpPr txBox="1"/>
            <p:nvPr/>
          </p:nvSpPr>
          <p:spPr>
            <a:xfrm>
              <a:off x="4972818" y="4299942"/>
              <a:ext cx="4002941" cy="9342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Структура доходов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1000-1500 руб. – презентация;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От 1000 руб. – выступление;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От 1300 руб. – рисовка;</a:t>
              </a:r>
              <a:endParaRPr kumimoji="0" lang="ru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Arial"/>
                <a:cs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45 </a:t>
              </a:r>
              <a:r>
                <a:rPr kumimoji="0" lang="ru-RU" sz="105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руб</a:t>
              </a: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/</a:t>
              </a:r>
              <a:r>
                <a:rPr kumimoji="0" lang="ru-RU" sz="105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стр</a:t>
              </a: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 – оформление и редактирование текста;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" sz="1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025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889" y="20320"/>
            <a:ext cx="2645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Потребности в инвестициях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3" y="310455"/>
            <a:ext cx="2627312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2" t="25011" r="9927" b="52625"/>
          <a:stretch/>
        </p:blipFill>
        <p:spPr bwMode="auto">
          <a:xfrm>
            <a:off x="1631504" y="1916832"/>
            <a:ext cx="2215353" cy="223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-25400"/>
            <a:ext cx="4395787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6381328"/>
            <a:ext cx="479376" cy="47667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420" y="448096"/>
            <a:ext cx="4499686" cy="593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91008" y="4581128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код на сайт со сметой необходимого оборудования и инвентаря для нашего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82997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8985" y="134391"/>
            <a:ext cx="1838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ДОРОЖНАЯ КАРТА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952"/>
            <a:ext cx="2627312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381328"/>
            <a:ext cx="551384" cy="47667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1504" y="1208544"/>
            <a:ext cx="3240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Закупка</a:t>
            </a:r>
            <a:r>
              <a:rPr lang="ru-RU" sz="1600" dirty="0">
                <a:latin typeface="Open Sans" charset="0"/>
                <a:ea typeface="Open Sans" charset="0"/>
                <a:cs typeface="Open Sans" charset="0"/>
              </a:rPr>
              <a:t> оборудования и </a:t>
            </a:r>
            <a:r>
              <a:rPr lang="ru-RU" sz="1600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установка</a:t>
            </a:r>
            <a:r>
              <a:rPr lang="ru-RU" sz="1600" dirty="0">
                <a:latin typeface="Open Sans" charset="0"/>
                <a:ea typeface="Open Sans" charset="0"/>
                <a:cs typeface="Open Sans" charset="0"/>
              </a:rPr>
              <a:t> соответствующих программ обеспечения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428" y="1919535"/>
            <a:ext cx="34147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10053" y="2316767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Информационная компания</a:t>
            </a:r>
            <a:r>
              <a:rPr lang="ru-RU" sz="1600" dirty="0">
                <a:latin typeface="Open Sans" charset="0"/>
                <a:ea typeface="Open Sans" charset="0"/>
                <a:cs typeface="Open Sans" charset="0"/>
              </a:rPr>
              <a:t> по привлечению клиентов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1505" y="2496580"/>
            <a:ext cx="3520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Предоставление услуг </a:t>
            </a:r>
            <a:r>
              <a:rPr lang="ru-RU" sz="1600" dirty="0">
                <a:latin typeface="Open Sans" charset="0"/>
                <a:ea typeface="Open Sans" charset="0"/>
                <a:cs typeface="Open Sans" charset="0"/>
              </a:rPr>
              <a:t>редактуры, копирайтинга, рисовки и рекламы (SMM), а также помощь в создании проектов и продвижение их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91944" y="4386808"/>
            <a:ext cx="3168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6600FF"/>
                </a:solidFill>
                <a:latin typeface="Open Sans" charset="0"/>
                <a:ea typeface="Open Sans" charset="0"/>
                <a:cs typeface="Open Sans" charset="0"/>
              </a:rPr>
              <a:t>Масштабирование</a:t>
            </a:r>
            <a:r>
              <a:rPr lang="ru-RU" sz="16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, то есть расширение возможностей информационной компании по всей стране и странам СНГ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26"/>
          <a:stretch/>
        </p:blipFill>
        <p:spPr bwMode="auto">
          <a:xfrm>
            <a:off x="8816304" y="3165145"/>
            <a:ext cx="1697012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40860" y="3398197"/>
            <a:ext cx="1504470" cy="215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25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"/>
          <p:cNvSpPr txBox="1"/>
          <p:nvPr/>
        </p:nvSpPr>
        <p:spPr>
          <a:xfrm>
            <a:off x="421140" y="207777"/>
            <a:ext cx="2203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ПАСПОРТ ПРОЕКТА</a:t>
            </a:r>
            <a:endParaRPr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pSp>
        <p:nvGrpSpPr>
          <p:cNvPr id="313" name="Google Shape;313;p25"/>
          <p:cNvGrpSpPr/>
          <p:nvPr/>
        </p:nvGrpSpPr>
        <p:grpSpPr>
          <a:xfrm>
            <a:off x="0" y="474595"/>
            <a:ext cx="2624940" cy="97200"/>
            <a:chOff x="0" y="692501"/>
            <a:chExt cx="2624940" cy="97200"/>
          </a:xfrm>
        </p:grpSpPr>
        <p:sp>
          <p:nvSpPr>
            <p:cNvPr id="314" name="Google Shape;314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25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FFCC00"/>
          </a:solidFill>
        </p:grpSpPr>
        <p:sp>
          <p:nvSpPr>
            <p:cNvPr id="320" name="Google Shape;320;p2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600" dirty="0">
                  <a:solidFill>
                    <a:srgbClr val="FFFFFF"/>
                  </a:solidFill>
                  <a:latin typeface="Times New Roman" pitchFamily="18" charset="0"/>
                  <a:ea typeface="Open Sans"/>
                  <a:cs typeface="Times New Roman" pitchFamily="18" charset="0"/>
                  <a:sym typeface="Open Sans"/>
                </a:rPr>
                <a:t>1</a:t>
              </a:r>
              <a:r>
                <a:rPr lang="ru-RU" sz="1600" dirty="0">
                  <a:solidFill>
                    <a:srgbClr val="FFFFFF"/>
                  </a:solidFill>
                  <a:latin typeface="Times New Roman" pitchFamily="18" charset="0"/>
                  <a:ea typeface="Open Sans"/>
                  <a:cs typeface="Times New Roman" pitchFamily="18" charset="0"/>
                  <a:sym typeface="Open Sans"/>
                </a:rPr>
                <a:t>1</a:t>
              </a:r>
              <a:endParaRPr sz="1600" b="0" i="0" u="none" strike="noStrike" cap="none" dirty="0">
                <a:solidFill>
                  <a:srgbClr val="FFFFFF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endParaRPr>
            </a:p>
          </p:txBody>
        </p:sp>
      </p:grpSp>
      <p:sp>
        <p:nvSpPr>
          <p:cNvPr id="330" name="Google Shape;330;p25"/>
          <p:cNvSpPr txBox="1"/>
          <p:nvPr/>
        </p:nvSpPr>
        <p:spPr>
          <a:xfrm>
            <a:off x="209940" y="1085086"/>
            <a:ext cx="35355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КОМАНДА</a:t>
            </a:r>
            <a:endParaRPr sz="2400" b="1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32" name="Google Shape;332;p25"/>
          <p:cNvSpPr txBox="1"/>
          <p:nvPr/>
        </p:nvSpPr>
        <p:spPr>
          <a:xfrm>
            <a:off x="1032703" y="4550852"/>
            <a:ext cx="2869894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dirty="0" err="1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Шибецкая</a:t>
            </a:r>
            <a:r>
              <a:rPr lang="ru-RU" sz="1800" b="1" dirty="0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 Елизавета Михайловна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Студентка 3 курса Химического Института им. А.М. Бутлерова</a:t>
            </a:r>
            <a:endParaRPr sz="105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1032703" y="3191013"/>
            <a:ext cx="2511307" cy="149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Злыгостев</a:t>
            </a:r>
            <a:r>
              <a:rPr lang="ru-RU" sz="1800" b="1" i="0" u="none" strike="noStrike" cap="none" dirty="0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 Андрей Дмитриевич</a:t>
            </a:r>
          </a:p>
          <a:p>
            <a:pPr lvl="0">
              <a:lnSpc>
                <a:spcPct val="115000"/>
              </a:lnSpc>
              <a:buSzPts val="14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Студент 3 курса Химического Института им. А.М. Бутлерова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" name="Google Shape;335;p25"/>
          <p:cNvSpPr txBox="1"/>
          <p:nvPr/>
        </p:nvSpPr>
        <p:spPr>
          <a:xfrm>
            <a:off x="1015054" y="1628800"/>
            <a:ext cx="2295284" cy="170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Хадиева</a:t>
            </a:r>
            <a:r>
              <a:rPr lang="ru-RU" sz="1800" b="1" i="0" u="none" strike="noStrike" cap="none" dirty="0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 Луиза Руслановна</a:t>
            </a:r>
          </a:p>
          <a:p>
            <a:pPr lvl="0">
              <a:lnSpc>
                <a:spcPct val="115000"/>
              </a:lnSpc>
              <a:buSzPts val="1400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Студентка 3 курса Химического Института им. А.М. Бутлерова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2" name="Picture 4" descr="Руч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15" y="2132856"/>
            <a:ext cx="641556" cy="64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исьм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7" y="3429000"/>
            <a:ext cx="796272" cy="79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Докумен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39" y="4838551"/>
            <a:ext cx="725853" cy="72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1389771"/>
            <a:ext cx="3528392" cy="470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96200" y="2233875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Наши роли:</a:t>
            </a:r>
          </a:p>
          <a:p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Проектные менеджеры, редактор, правщик, </a:t>
            </a:r>
            <a:r>
              <a:rPr lang="ru-RU" dirty="0" err="1">
                <a:latin typeface="Open Sans" charset="0"/>
                <a:ea typeface="Open Sans" charset="0"/>
                <a:cs typeface="Open Sans" charset="0"/>
              </a:rPr>
              <a:t>рисовщик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+ СММ</a:t>
            </a:r>
          </a:p>
          <a:p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О нас:</a:t>
            </a:r>
          </a:p>
          <a:p>
            <a:r>
              <a:rPr lang="ru-RU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Химики, знающие свое дело</a:t>
            </a:r>
          </a:p>
          <a:p>
            <a:endParaRPr lang="ru-RU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Где нас можно найти: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ВК </a:t>
            </a:r>
            <a:r>
              <a:rPr lang="en-US" dirty="0">
                <a:latin typeface="Open Sans" charset="0"/>
                <a:ea typeface="Open Sans" charset="0"/>
                <a:cs typeface="Open Sans" charset="0"/>
                <a:hlinkClick r:id="rId7"/>
              </a:rPr>
              <a:t>https://vk.com/andrey_windsor</a:t>
            </a:r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r>
              <a:rPr lang="en-US" dirty="0">
                <a:latin typeface="Open Sans" charset="0"/>
                <a:ea typeface="Open Sans" charset="0"/>
                <a:cs typeface="Open Sans" charset="0"/>
                <a:hlinkClick r:id="rId8"/>
              </a:rPr>
              <a:t>https://vk.com/zadulja</a:t>
            </a:r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r>
              <a:rPr lang="en-US" dirty="0">
                <a:latin typeface="Open Sans" charset="0"/>
                <a:ea typeface="Open Sans" charset="0"/>
                <a:cs typeface="Open Sans" charset="0"/>
                <a:hlinkClick r:id="rId9"/>
              </a:rPr>
              <a:t>https://vk.com/elizabeth2525</a:t>
            </a:r>
            <a:endParaRPr lang="ru-RU" dirty="0">
              <a:latin typeface="Open Sans" charset="0"/>
              <a:ea typeface="Open Sans" charset="0"/>
              <a:cs typeface="Open Sans" charset="0"/>
            </a:endParaRPr>
          </a:p>
          <a:p>
            <a:endParaRPr lang="ru-RU" dirty="0">
              <a:latin typeface="Open Sans" charset="0"/>
              <a:ea typeface="Open Sans" charset="0"/>
              <a:cs typeface="Open Sans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2627313" cy="9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24192" y="1"/>
            <a:ext cx="4367808" cy="6858000"/>
          </a:xfrm>
          <a:prstGeom prst="rect">
            <a:avLst/>
          </a:prstGeom>
          <a:solidFill>
            <a:srgbClr val="6600FF"/>
          </a:solidFill>
          <a:ln>
            <a:solidFill>
              <a:srgbClr val="66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29705" y="3044280"/>
            <a:ext cx="62151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6309320"/>
            <a:ext cx="551384" cy="54868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893862"/>
            <a:ext cx="3954925" cy="52714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2623" y="168895"/>
            <a:ext cx="1904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ПАСПОРТ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609755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9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  <a:solidFill>
            <a:srgbClr val="FFCC00"/>
          </a:solidFill>
        </p:grpSpPr>
        <p:sp>
          <p:nvSpPr>
            <p:cNvPr id="207" name="Google Shape;207;p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13</a:t>
              </a:r>
              <a:endParaRPr sz="12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09" name="Google Shape;209;p19"/>
          <p:cNvSpPr txBox="1"/>
          <p:nvPr/>
        </p:nvSpPr>
        <p:spPr>
          <a:xfrm>
            <a:off x="201944" y="60950"/>
            <a:ext cx="2432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ИНДИВИДУАЛЬНОСТЬ</a:t>
            </a:r>
            <a:endParaRPr sz="1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10" name="Google Shape;210;p19"/>
          <p:cNvGrpSpPr/>
          <p:nvPr/>
        </p:nvGrpSpPr>
        <p:grpSpPr>
          <a:xfrm>
            <a:off x="-18522" y="390751"/>
            <a:ext cx="2624940" cy="97200"/>
            <a:chOff x="0" y="692501"/>
            <a:chExt cx="2624940" cy="97200"/>
          </a:xfrm>
        </p:grpSpPr>
        <p:sp>
          <p:nvSpPr>
            <p:cNvPr id="211" name="Google Shape;211;p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19"/>
          <p:cNvSpPr txBox="1"/>
          <p:nvPr/>
        </p:nvSpPr>
        <p:spPr>
          <a:xfrm>
            <a:off x="523741" y="2499083"/>
            <a:ext cx="4526700" cy="108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lnSpc>
                <a:spcPct val="115000"/>
              </a:lnSpc>
              <a:buSzPts val="1400"/>
            </a:pP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Компании могут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предоставлять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своим клиентам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образцы своих работ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, чтобы они могли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оценить качество 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текстов и убедиться в их соответствии той теме, которую им нужно поработать.</a:t>
            </a:r>
            <a:endParaRPr sz="1400" b="0" i="0" u="none" strike="noStrike" cap="none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Arial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523749" y="1324627"/>
            <a:ext cx="5008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КАК СЕЙЧАС НА РЫНКЕ</a:t>
            </a:r>
            <a:endParaRPr sz="1400" b="0" i="0" u="none" strike="noStrike" cap="none" dirty="0">
              <a:solidFill>
                <a:schemeClr val="accent6">
                  <a:lumMod val="75000"/>
                </a:schemeClr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РЕШАЮТ ЭТИ ПРОБЛЕМЫ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6095999" y="1324627"/>
            <a:ext cx="5453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ПОЧЕМУ СТОИТ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ВЫБРАТЬ ИМЕННО НАС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6241702" y="2432019"/>
            <a:ext cx="4328100" cy="232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lnSpc>
                <a:spcPct val="115000"/>
              </a:lnSpc>
              <a:buSzPts val="1400"/>
            </a:pP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Наша команда выполнит заказ в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установленные сроки</a:t>
            </a:r>
            <a:r>
              <a:rPr lang="ru-RU" dirty="0">
                <a:solidFill>
                  <a:schemeClr val="dk1"/>
                </a:solidFill>
                <a:latin typeface="Open Sans" charset="0"/>
                <a:ea typeface="Open Sans" charset="0"/>
                <a:cs typeface="Open Sans" charset="0"/>
                <a:sym typeface="Open Sans"/>
              </a:rPr>
              <a:t>,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предоставит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вариации улучшенного текста с учетом основных запросов и «болей» ваших потенциальных клиентов. </a:t>
            </a:r>
          </a:p>
          <a:p>
            <a:pPr lvl="8">
              <a:lnSpc>
                <a:spcPct val="115000"/>
              </a:lnSpc>
              <a:buSzPts val="1400"/>
            </a:pP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Клиентам предоставляется возможность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сопровождать процесс работы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, зная что и когда,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отмечать и вносить замечания,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и готовность предоставлять ответы на любые возникающие вопросы.</a:t>
            </a:r>
            <a:endParaRPr sz="1400" b="0" i="0" u="none" strike="noStrike" cap="none" dirty="0">
              <a:solidFill>
                <a:schemeClr val="dk1"/>
              </a:solidFill>
              <a:latin typeface="Open Sans" charset="0"/>
              <a:ea typeface="Open Sans" charset="0"/>
              <a:cs typeface="Open Sans" charset="0"/>
              <a:sym typeface="Open Sans"/>
            </a:endParaRPr>
          </a:p>
        </p:txBody>
      </p:sp>
      <p:sp>
        <p:nvSpPr>
          <p:cNvPr id="220" name="Google Shape;220;p19"/>
          <p:cNvSpPr txBox="1"/>
          <p:nvPr/>
        </p:nvSpPr>
        <p:spPr>
          <a:xfrm>
            <a:off x="523740" y="4400563"/>
            <a:ext cx="6425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АНАЛОГИ НА РЫНКЕ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1602540" y="5153377"/>
            <a:ext cx="20448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Панда копирайтинг</a:t>
            </a:r>
            <a:endParaRPr sz="12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1602269" y="5449640"/>
            <a:ext cx="18429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200" dirty="0">
                <a:solidFill>
                  <a:srgbClr val="2E75B5"/>
                </a:solidFill>
                <a:latin typeface="Open Sans"/>
                <a:ea typeface="Open Sans"/>
                <a:cs typeface="Open Sans"/>
                <a:sym typeface="Open Sans"/>
              </a:rPr>
              <a:t>https://petr-panda.ru/</a:t>
            </a:r>
            <a:endParaRPr sz="1200" b="0" i="0" u="none" strike="noStrike" cap="none" dirty="0">
              <a:solidFill>
                <a:srgbClr val="2E75B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3" name="Google Shape;22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517" y="5172013"/>
            <a:ext cx="944618" cy="94461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9"/>
          <p:cNvSpPr txBox="1"/>
          <p:nvPr/>
        </p:nvSpPr>
        <p:spPr>
          <a:xfrm>
            <a:off x="1599444" y="5745901"/>
            <a:ext cx="20448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5601883" y="5153378"/>
            <a:ext cx="2044799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  <a:r>
              <a:rPr lang="en-US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TXT.RU</a:t>
            </a:r>
            <a:endParaRPr sz="12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5601883" y="5449640"/>
            <a:ext cx="1842900" cy="43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https://www.etxt.ru/</a:t>
            </a:r>
            <a:endParaRPr dirty="0"/>
          </a:p>
        </p:txBody>
      </p:sp>
      <p:pic>
        <p:nvPicPr>
          <p:cNvPr id="227" name="Google Shape;22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8131" y="5172013"/>
            <a:ext cx="944618" cy="94461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9"/>
          <p:cNvSpPr txBox="1"/>
          <p:nvPr/>
        </p:nvSpPr>
        <p:spPr>
          <a:xfrm>
            <a:off x="5599058" y="5745901"/>
            <a:ext cx="20448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9568721" y="5153378"/>
            <a:ext cx="20448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Present Simple</a:t>
            </a:r>
            <a:endParaRPr sz="12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19"/>
          <p:cNvSpPr txBox="1"/>
          <p:nvPr/>
        </p:nvSpPr>
        <p:spPr>
          <a:xfrm>
            <a:off x="9568722" y="5449640"/>
            <a:ext cx="2359926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200" dirty="0"/>
              <a:t>https://presentsimple.studio/</a:t>
            </a:r>
            <a:endParaRPr sz="1200" dirty="0"/>
          </a:p>
        </p:txBody>
      </p:sp>
      <p:pic>
        <p:nvPicPr>
          <p:cNvPr id="231" name="Google Shape;23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4970" y="5172013"/>
            <a:ext cx="944618" cy="94461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9"/>
          <p:cNvSpPr txBox="1"/>
          <p:nvPr/>
        </p:nvSpPr>
        <p:spPr>
          <a:xfrm>
            <a:off x="9565897" y="5745901"/>
            <a:ext cx="20448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Россия</a:t>
            </a:r>
            <a:endParaRPr sz="12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26" name="Picture 2" descr="https://sun9-21.userapi.com/impg/QbqT1IU209RcS77kbuVxasbCi81wQPWRT8TNAQ/lH282JIXtTA.jpg?size=1440x2160&amp;quality=95&amp;sign=a6e2b1602d383590dd94f98178f430ac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5" b="7529"/>
          <a:stretch/>
        </p:blipFill>
        <p:spPr bwMode="auto">
          <a:xfrm>
            <a:off x="584790" y="5170840"/>
            <a:ext cx="938345" cy="97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7" y="5153378"/>
            <a:ext cx="1185801" cy="98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970" y="5153378"/>
            <a:ext cx="947437" cy="96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/>
          <p:nvPr/>
        </p:nvSpPr>
        <p:spPr>
          <a:xfrm>
            <a:off x="420955" y="60952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АКТУАЛЬНОСТЬ</a:t>
            </a:r>
            <a:endParaRPr sz="1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46" name="Google Shape;246;p21"/>
          <p:cNvGrpSpPr/>
          <p:nvPr/>
        </p:nvGrpSpPr>
        <p:grpSpPr>
          <a:xfrm>
            <a:off x="-6779" y="411908"/>
            <a:ext cx="2624940" cy="97200"/>
            <a:chOff x="0" y="692501"/>
            <a:chExt cx="2624940" cy="97200"/>
          </a:xfrm>
        </p:grpSpPr>
        <p:sp>
          <p:nvSpPr>
            <p:cNvPr id="247" name="Google Shape;247;p2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" name="Google Shape;252;p21"/>
          <p:cNvSpPr txBox="1"/>
          <p:nvPr/>
        </p:nvSpPr>
        <p:spPr>
          <a:xfrm>
            <a:off x="1781381" y="2773284"/>
            <a:ext cx="4860600" cy="83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lnSpc>
                <a:spcPct val="115000"/>
              </a:lnSpc>
              <a:buSzPts val="1400"/>
            </a:pP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Рисунки и иллюстрации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помогают визуализировать и упростить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сложные концепции, и делают информацию более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запоминающейся и интересной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.</a:t>
            </a:r>
            <a:endParaRPr sz="1400" b="0" i="0" u="none" strike="noStrike" cap="none" dirty="0">
              <a:solidFill>
                <a:srgbClr val="3F3F3F"/>
              </a:solidFill>
              <a:latin typeface="Open Sans" charset="0"/>
              <a:ea typeface="Open Sans" charset="0"/>
              <a:cs typeface="Open Sans" charset="0"/>
              <a:sym typeface="Open Sans"/>
            </a:endParaRPr>
          </a:p>
        </p:txBody>
      </p:sp>
      <p:grpSp>
        <p:nvGrpSpPr>
          <p:cNvPr id="254" name="Google Shape;254;p21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FFCC00"/>
          </a:solidFill>
        </p:grpSpPr>
        <p:sp>
          <p:nvSpPr>
            <p:cNvPr id="255" name="Google Shape;255;p21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1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14</a:t>
              </a:r>
              <a:endParaRPr sz="12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7" name="Google Shape;257;p21"/>
          <p:cNvSpPr/>
          <p:nvPr/>
        </p:nvSpPr>
        <p:spPr>
          <a:xfrm>
            <a:off x="647230" y="2726025"/>
            <a:ext cx="983700" cy="9837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1"/>
          <p:cNvSpPr/>
          <p:nvPr/>
        </p:nvSpPr>
        <p:spPr>
          <a:xfrm>
            <a:off x="647230" y="3853041"/>
            <a:ext cx="983700" cy="9837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647230" y="4980057"/>
            <a:ext cx="983700" cy="9837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1"/>
          <p:cNvSpPr txBox="1"/>
          <p:nvPr/>
        </p:nvSpPr>
        <p:spPr>
          <a:xfrm>
            <a:off x="1808418" y="4082879"/>
            <a:ext cx="4881000" cy="58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lnSpc>
                <a:spcPct val="115000"/>
              </a:lnSpc>
              <a:buSzPts val="1400"/>
            </a:pP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Может помочь таким компаниям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привлечь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больше потенциальных клиентов 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увеличит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ь свой доход.</a:t>
            </a:r>
            <a:endParaRPr sz="1400" b="0" i="0" u="none" strike="noStrike" cap="none" dirty="0">
              <a:solidFill>
                <a:srgbClr val="3F3F3F"/>
              </a:solidFill>
              <a:latin typeface="Open Sans" charset="0"/>
              <a:ea typeface="Open Sans" charset="0"/>
              <a:cs typeface="Open Sans" charset="0"/>
              <a:sym typeface="Open Sans"/>
            </a:endParaRPr>
          </a:p>
        </p:txBody>
      </p:sp>
      <p:sp>
        <p:nvSpPr>
          <p:cNvPr id="261" name="Google Shape;261;p21"/>
          <p:cNvSpPr txBox="1"/>
          <p:nvPr/>
        </p:nvSpPr>
        <p:spPr>
          <a:xfrm>
            <a:off x="1781381" y="4980057"/>
            <a:ext cx="4860600" cy="182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lnSpc>
                <a:spcPct val="115000"/>
              </a:lnSpc>
              <a:buSzPts val="1400"/>
            </a:pP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Instagram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*,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Tik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Tok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,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Snapchat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,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YouTube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 и др.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, активно используют изображения и видео контент. Копирайтеры, </a:t>
            </a:r>
            <a:r>
              <a:rPr lang="ru-RU" dirty="0" err="1">
                <a:latin typeface="Open Sans" charset="0"/>
                <a:ea typeface="Open Sans" charset="0"/>
                <a:cs typeface="Open Sans" charset="0"/>
              </a:rPr>
              <a:t>рисовщики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и редакторы, которые знают, как создавать заметный и привлекательный контент с рисунками, могут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помочь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своим клиентам улучшить онлайн-присутствие 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привлечь</a:t>
            </a:r>
            <a:r>
              <a:rPr lang="ru-RU" dirty="0">
                <a:latin typeface="Open Sans" charset="0"/>
                <a:ea typeface="Open Sans" charset="0"/>
                <a:cs typeface="Open Sans" charset="0"/>
              </a:rPr>
              <a:t> больше подписчиков.</a:t>
            </a:r>
            <a:endParaRPr sz="1400" b="0" i="0" u="none" strike="noStrike" cap="none" dirty="0">
              <a:solidFill>
                <a:srgbClr val="3F3F3F"/>
              </a:solidFill>
              <a:latin typeface="Open Sans" charset="0"/>
              <a:ea typeface="Open Sans" charset="0"/>
              <a:cs typeface="Open Sans" charset="0"/>
              <a:sym typeface="Open Sans"/>
            </a:endParaRPr>
          </a:p>
        </p:txBody>
      </p:sp>
      <p:pic>
        <p:nvPicPr>
          <p:cNvPr id="262" name="Google Shape;2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458" y="4061128"/>
            <a:ext cx="605359" cy="56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459" y="5188145"/>
            <a:ext cx="605358" cy="56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458" y="2934112"/>
            <a:ext cx="605359" cy="56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96" y="3352577"/>
            <a:ext cx="3932377" cy="3671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020" y="-107222"/>
            <a:ext cx="4885087" cy="360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3" name="Google Shape;253;p21"/>
          <p:cNvSpPr txBox="1"/>
          <p:nvPr/>
        </p:nvSpPr>
        <p:spPr>
          <a:xfrm>
            <a:off x="264421" y="1103790"/>
            <a:ext cx="7343747" cy="143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ПОЧЕМУ 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КОПИРАЙТИНГ, РЕДАКТУРА, СММ И РИСОВКА </a:t>
            </a: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АКТУАЛ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ЬНЫ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ИМЕННО СЕЙЧАС</a:t>
            </a:r>
            <a:endParaRPr sz="2900" b="0" i="0" u="none" strike="noStrike" cap="none" dirty="0">
              <a:solidFill>
                <a:schemeClr val="accent6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1240</Words>
  <Application>Microsoft Office PowerPoint</Application>
  <PresentationFormat>Широкоэкранный</PresentationFormat>
  <Paragraphs>240</Paragraphs>
  <Slides>14</Slides>
  <Notes>8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Raleway ExtraBold</vt:lpstr>
      <vt:lpstr>Open Sans ExtraBold</vt:lpstr>
      <vt:lpstr>Wingdings</vt:lpstr>
      <vt:lpstr>Times New Roman</vt:lpstr>
      <vt:lpstr>Open Sans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tester</dc:creator>
  <cp:lastModifiedBy>Елизавета Шибецкая</cp:lastModifiedBy>
  <cp:revision>56</cp:revision>
  <dcterms:modified xsi:type="dcterms:W3CDTF">2023-11-02T20:46:37Z</dcterms:modified>
</cp:coreProperties>
</file>