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1" r:id="rId2"/>
    <p:sldMasterId id="2147483674" r:id="rId3"/>
  </p:sldMasterIdLst>
  <p:notesMasterIdLst>
    <p:notesMasterId r:id="rId15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6" r:id="rId12"/>
    <p:sldId id="267" r:id="rId13"/>
    <p:sldId id="268" r:id="rId14"/>
  </p:sldIdLst>
  <p:sldSz cx="9144000" cy="5143500" type="screen16x9"/>
  <p:notesSz cx="6858000" cy="9144000"/>
  <p:embeddedFontLst>
    <p:embeddedFont>
      <p:font typeface="Century Gothic" panose="020B0502020202020204" pitchFamily="34" charset="0"/>
      <p:regular r:id="rId16"/>
      <p:bold r:id="rId17"/>
      <p:italic r:id="rId18"/>
      <p:boldItalic r:id="rId19"/>
    </p:embeddedFont>
    <p:embeddedFont>
      <p:font typeface="Helvetica Neue" panose="020B0604020202020204" charset="0"/>
      <p:regular r:id="rId20"/>
      <p:bold r:id="rId21"/>
      <p:italic r:id="rId22"/>
      <p:boldItalic r:id="rId23"/>
    </p:embeddedFont>
    <p:embeddedFont>
      <p:font typeface="KodchiangUPC" panose="02020603050405020304" pitchFamily="18" charset="-34"/>
      <p:regular r:id="rId24"/>
      <p:bold r:id="rId25"/>
      <p:italic r:id="rId26"/>
      <p:boldItalic r:id="rId27"/>
    </p:embeddedFont>
    <p:embeddedFont>
      <p:font typeface="Raleway" pitchFamily="2" charset="-52"/>
      <p:regular r:id="rId28"/>
      <p:bold r:id="rId29"/>
      <p:italic r:id="rId30"/>
      <p:boldItalic r:id="rId31"/>
    </p:embeddedFont>
    <p:embeddedFont>
      <p:font typeface="Raleway SemiBold" pitchFamily="2" charset="-52"/>
      <p:regular r:id="rId32"/>
      <p:bold r:id="rId33"/>
      <p:italic r:id="rId34"/>
      <p:boldItalic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1" roundtripDataSignature="AMtx7mjc9JfZXGjuEgZE13glVxvvucbee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73012AB-4D93-454B-A84E-DC8303FA54A2}">
  <a:tblStyle styleId="{A73012AB-4D93-454B-A84E-DC8303FA54A2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21" d="100"/>
          <a:sy n="121" d="100"/>
        </p:scale>
        <p:origin x="346" y="7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21" Type="http://schemas.openxmlformats.org/officeDocument/2006/relationships/font" Target="fonts/font6.fntdata"/><Relationship Id="rId34" Type="http://schemas.openxmlformats.org/officeDocument/2006/relationships/font" Target="fonts/font19.fntdata"/><Relationship Id="rId42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font" Target="fonts/font18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41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9.fntdata"/><Relationship Id="rId32" Type="http://schemas.openxmlformats.org/officeDocument/2006/relationships/font" Target="fonts/font17.fntdata"/><Relationship Id="rId45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10" Type="http://schemas.openxmlformats.org/officeDocument/2006/relationships/slide" Target="slides/slide7.xml"/><Relationship Id="rId19" Type="http://schemas.openxmlformats.org/officeDocument/2006/relationships/font" Target="fonts/font4.fntdata"/><Relationship Id="rId31" Type="http://schemas.openxmlformats.org/officeDocument/2006/relationships/font" Target="fonts/font16.fntdata"/><Relationship Id="rId44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Relationship Id="rId35" Type="http://schemas.openxmlformats.org/officeDocument/2006/relationships/font" Target="fonts/font20.fntdata"/><Relationship Id="rId43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48F-453F-9AC8-C6FB117EA13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48F-453F-9AC8-C6FB117EA13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48F-453F-9AC8-C6FB117EA13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248F-453F-9AC8-C6FB117EA13B}"/>
              </c:ext>
            </c:extLst>
          </c:dPt>
          <c:cat>
            <c:strRef>
              <c:f>Лист1!$A$2:$A$5</c:f>
              <c:strCache>
                <c:ptCount val="4"/>
                <c:pt idx="0">
                  <c:v>Дистрибьютор</c:v>
                </c:pt>
                <c:pt idx="1">
                  <c:v>Аптеки</c:v>
                </c:pt>
                <c:pt idx="2">
                  <c:v>Родители</c:v>
                </c:pt>
                <c:pt idx="3">
                  <c:v>Детский стационар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248F-453F-9AC8-C6FB117EA13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5765565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9" name="Google Shape;17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576536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30" name="Google Shape;33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0683236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45" name="Google Shape;345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3585313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"/>
              <a:t>1 ВАРИАНТ ИСПОЛЬЗОВАНИЯ</a:t>
            </a:r>
            <a:endParaRPr/>
          </a:p>
        </p:txBody>
      </p:sp>
      <p:sp>
        <p:nvSpPr>
          <p:cNvPr id="191" name="Google Shape;1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5727695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12" name="Google Shape;21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9817890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26" name="Google Shape;22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6911060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40" name="Google Shape;24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5079190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53" name="Google Shape;25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440157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267" name="Google Shape;26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7118029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76" name="Google Shape;27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8726022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6" name="Google Shape;316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910802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6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6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" name="Google Shape;14;p16"/>
          <p:cNvSpPr txBox="1">
            <a:spLocks noGrp="1"/>
          </p:cNvSpPr>
          <p:nvPr>
            <p:ph type="dt" idx="10"/>
          </p:nvPr>
        </p:nvSpPr>
        <p:spPr>
          <a:xfrm>
            <a:off x="6208184" y="4767792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6"/>
          <p:cNvSpPr txBox="1">
            <a:spLocks noGrp="1"/>
          </p:cNvSpPr>
          <p:nvPr>
            <p:ph type="sldNum" idx="12"/>
          </p:nvPr>
        </p:nvSpPr>
        <p:spPr>
          <a:xfrm>
            <a:off x="298450" y="465481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 b="1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 b="1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 b="1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 b="1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 b="1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 b="1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 b="1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 b="1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 b="1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9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9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4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4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50"/>
          <p:cNvSpPr txBox="1">
            <a:spLocks noGrp="1"/>
          </p:cNvSpPr>
          <p:nvPr>
            <p:ph type="title"/>
          </p:nvPr>
        </p:nvSpPr>
        <p:spPr>
          <a:xfrm rot="5400000">
            <a:off x="5350073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50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79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5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5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5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5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Название раздела 1">
  <p:cSld name="SECTION_HEADER_1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8"/>
          <p:cNvSpPr txBox="1">
            <a:spLocks noGrp="1"/>
          </p:cNvSpPr>
          <p:nvPr>
            <p:ph type="title"/>
          </p:nvPr>
        </p:nvSpPr>
        <p:spPr>
          <a:xfrm>
            <a:off x="456817" y="1257881"/>
            <a:ext cx="46557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00FF"/>
              </a:buClr>
              <a:buSzPts val="2800"/>
              <a:buFont typeface="Raleway SemiBold"/>
              <a:buNone/>
              <a:defRPr b="0">
                <a:solidFill>
                  <a:srgbClr val="8F00FF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Raleway SemiBold"/>
              <a:buNone/>
              <a:defRPr sz="3600"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Raleway SemiBold"/>
              <a:buNone/>
              <a:defRPr sz="3600"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Raleway SemiBold"/>
              <a:buNone/>
              <a:defRPr sz="3600"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Raleway SemiBold"/>
              <a:buNone/>
              <a:defRPr sz="3600"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Raleway SemiBold"/>
              <a:buNone/>
              <a:defRPr sz="3600"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Raleway SemiBold"/>
              <a:buNone/>
              <a:defRPr sz="3600"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Raleway SemiBold"/>
              <a:buNone/>
              <a:defRPr sz="3600"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Raleway SemiBold"/>
              <a:buNone/>
              <a:defRPr sz="3600"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endParaRPr/>
          </a:p>
        </p:txBody>
      </p:sp>
      <p:sp>
        <p:nvSpPr>
          <p:cNvPr id="88" name="Google Shape;88;p18"/>
          <p:cNvSpPr txBox="1">
            <a:spLocks noGrp="1"/>
          </p:cNvSpPr>
          <p:nvPr>
            <p:ph type="body" idx="1"/>
          </p:nvPr>
        </p:nvSpPr>
        <p:spPr>
          <a:xfrm>
            <a:off x="456818" y="2340281"/>
            <a:ext cx="7993200" cy="206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88">
          <p15:clr>
            <a:srgbClr val="E46962"/>
          </p15:clr>
        </p15:guide>
        <p15:guide id="2" orient="horz" pos="800">
          <p15:clr>
            <a:srgbClr val="E46962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91" name="Google Shape;91;p2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92" name="Google Shape;92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95" name="Google Shape;95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2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9" name="Google Shape;99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10" name="Google Shape;110;p2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11" name="Google Shape;111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1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4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4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Google Shape;117;p2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18" name="Google Shape;118;p2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3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123" name="Google Shape;123;p3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26" name="Google Shape;126;p3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7" name="Google Shape;127;p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3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0"/>
          <p:cNvSpPr txBox="1">
            <a:spLocks noGrp="1"/>
          </p:cNvSpPr>
          <p:nvPr>
            <p:ph type="title"/>
          </p:nvPr>
        </p:nvSpPr>
        <p:spPr>
          <a:xfrm>
            <a:off x="456817" y="1257881"/>
            <a:ext cx="46557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00FF"/>
              </a:buClr>
              <a:buSzPts val="2700"/>
              <a:buFont typeface="Raleway SemiBold"/>
              <a:buNone/>
              <a:defRPr b="0">
                <a:solidFill>
                  <a:srgbClr val="8F00FF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Raleway SemiBold"/>
              <a:buNone/>
              <a:defRPr sz="3600"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Raleway SemiBold"/>
              <a:buNone/>
              <a:defRPr sz="3600"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Raleway SemiBold"/>
              <a:buNone/>
              <a:defRPr sz="3600"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Raleway SemiBold"/>
              <a:buNone/>
              <a:defRPr sz="3600"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Raleway SemiBold"/>
              <a:buNone/>
              <a:defRPr sz="3600"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Raleway SemiBold"/>
              <a:buNone/>
              <a:defRPr sz="3600"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Raleway SemiBold"/>
              <a:buNone/>
              <a:defRPr sz="3600"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Raleway SemiBold"/>
              <a:buNone/>
              <a:defRPr sz="3600"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endParaRPr/>
          </a:p>
        </p:txBody>
      </p:sp>
      <p:sp>
        <p:nvSpPr>
          <p:cNvPr id="136" name="Google Shape;136;p20"/>
          <p:cNvSpPr txBox="1">
            <a:spLocks noGrp="1"/>
          </p:cNvSpPr>
          <p:nvPr>
            <p:ph type="body" idx="1"/>
          </p:nvPr>
        </p:nvSpPr>
        <p:spPr>
          <a:xfrm>
            <a:off x="456818" y="2340281"/>
            <a:ext cx="7993200" cy="206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88">
          <p15:clr>
            <a:srgbClr val="E46962"/>
          </p15:clr>
        </p15:guide>
        <p15:guide id="2" orient="horz" pos="800">
          <p15:clr>
            <a:srgbClr val="E46962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1"/>
          <p:cNvSpPr txBox="1">
            <a:spLocks noGrp="1"/>
          </p:cNvSpPr>
          <p:nvPr>
            <p:ph type="title"/>
          </p:nvPr>
        </p:nvSpPr>
        <p:spPr>
          <a:xfrm>
            <a:off x="432332" y="445031"/>
            <a:ext cx="79761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Raleway SemiBold"/>
              <a:buNone/>
              <a:defRPr b="0"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1"/>
          <p:cNvSpPr txBox="1">
            <a:spLocks noGrp="1"/>
          </p:cNvSpPr>
          <p:nvPr>
            <p:ph type="body" idx="1"/>
          </p:nvPr>
        </p:nvSpPr>
        <p:spPr>
          <a:xfrm>
            <a:off x="432332" y="1152469"/>
            <a:ext cx="8400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>
          <p15:clr>
            <a:srgbClr val="E46962"/>
          </p15:clr>
        </p15:guide>
        <p15:guide id="2" pos="272">
          <p15:clr>
            <a:srgbClr val="E46962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33"/>
          <p:cNvSpPr txBox="1">
            <a:spLocks noGrp="1"/>
          </p:cNvSpPr>
          <p:nvPr>
            <p:ph type="ctrTitle"/>
          </p:nvPr>
        </p:nvSpPr>
        <p:spPr>
          <a:xfrm>
            <a:off x="441819" y="1465988"/>
            <a:ext cx="3813600" cy="11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FF"/>
              </a:buClr>
              <a:buSzPts val="3000"/>
              <a:buNone/>
              <a:defRPr sz="3000">
                <a:solidFill>
                  <a:srgbClr val="9900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FF"/>
              </a:buClr>
              <a:buSzPts val="3000"/>
              <a:buFont typeface="Raleway"/>
              <a:buNone/>
              <a:defRPr sz="3000" b="1">
                <a:solidFill>
                  <a:srgbClr val="9900FF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FF"/>
              </a:buClr>
              <a:buSzPts val="3000"/>
              <a:buFont typeface="Raleway"/>
              <a:buNone/>
              <a:defRPr sz="3000" b="1">
                <a:solidFill>
                  <a:srgbClr val="9900FF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FF"/>
              </a:buClr>
              <a:buSzPts val="3000"/>
              <a:buFont typeface="Raleway"/>
              <a:buNone/>
              <a:defRPr sz="3000" b="1">
                <a:solidFill>
                  <a:srgbClr val="9900FF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FF"/>
              </a:buClr>
              <a:buSzPts val="3000"/>
              <a:buFont typeface="Raleway"/>
              <a:buNone/>
              <a:defRPr sz="3000" b="1">
                <a:solidFill>
                  <a:srgbClr val="9900FF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FF"/>
              </a:buClr>
              <a:buSzPts val="3000"/>
              <a:buFont typeface="Raleway"/>
              <a:buNone/>
              <a:defRPr sz="3000" b="1">
                <a:solidFill>
                  <a:srgbClr val="9900FF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FF"/>
              </a:buClr>
              <a:buSzPts val="3000"/>
              <a:buFont typeface="Raleway"/>
              <a:buNone/>
              <a:defRPr sz="3000" b="1">
                <a:solidFill>
                  <a:srgbClr val="9900FF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FF"/>
              </a:buClr>
              <a:buSzPts val="3000"/>
              <a:buFont typeface="Raleway"/>
              <a:buNone/>
              <a:defRPr sz="3000" b="1">
                <a:solidFill>
                  <a:srgbClr val="9900FF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FF"/>
              </a:buClr>
              <a:buSzPts val="3000"/>
              <a:buFont typeface="Raleway"/>
              <a:buNone/>
              <a:defRPr sz="3000" b="1">
                <a:solidFill>
                  <a:srgbClr val="9900FF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42" name="Google Shape;142;p33"/>
          <p:cNvSpPr txBox="1">
            <a:spLocks noGrp="1"/>
          </p:cNvSpPr>
          <p:nvPr>
            <p:ph type="subTitle" idx="1"/>
          </p:nvPr>
        </p:nvSpPr>
        <p:spPr>
          <a:xfrm>
            <a:off x="441819" y="2812219"/>
            <a:ext cx="4269300" cy="21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Raleway"/>
              <a:buNone/>
              <a:defRPr sz="1700">
                <a:latin typeface="Raleway"/>
                <a:ea typeface="Raleway"/>
                <a:cs typeface="Raleway"/>
                <a:sym typeface="Raleway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143" name="Google Shape;143;p33"/>
          <p:cNvSpPr txBox="1">
            <a:spLocks noGrp="1"/>
          </p:cNvSpPr>
          <p:nvPr>
            <p:ph type="sldNum" idx="12"/>
          </p:nvPr>
        </p:nvSpPr>
        <p:spPr>
          <a:xfrm>
            <a:off x="-106904" y="4724286"/>
            <a:ext cx="5487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44" name="Google Shape;144;p33"/>
          <p:cNvSpPr txBox="1"/>
          <p:nvPr/>
        </p:nvSpPr>
        <p:spPr>
          <a:xfrm>
            <a:off x="545478" y="3499856"/>
            <a:ext cx="40449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78">
          <p15:clr>
            <a:srgbClr val="E46962"/>
          </p15:clr>
        </p15:guide>
        <p15:guide id="2" orient="horz" pos="923">
          <p15:clr>
            <a:srgbClr val="E46962"/>
          </p15:clr>
        </p15:guide>
        <p15:guide id="3" pos="2968">
          <p15:clr>
            <a:srgbClr val="E46962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аш макет 1">
  <p:cSld name="CUSTOM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4"/>
          <p:cNvSpPr txBox="1">
            <a:spLocks noGrp="1"/>
          </p:cNvSpPr>
          <p:nvPr>
            <p:ph type="title"/>
          </p:nvPr>
        </p:nvSpPr>
        <p:spPr>
          <a:xfrm>
            <a:off x="432332" y="1957500"/>
            <a:ext cx="6181800" cy="139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Raleway SemiBold"/>
              <a:buNone/>
              <a:defRPr sz="3000" b="0"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Raleway SemiBold"/>
              <a:buNone/>
              <a:defRPr sz="3000"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Raleway SemiBold"/>
              <a:buNone/>
              <a:defRPr sz="3000"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Raleway SemiBold"/>
              <a:buNone/>
              <a:defRPr sz="3000"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Raleway SemiBold"/>
              <a:buNone/>
              <a:defRPr sz="3000"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Raleway SemiBold"/>
              <a:buNone/>
              <a:defRPr sz="3000"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Raleway SemiBold"/>
              <a:buNone/>
              <a:defRPr sz="3000"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Raleway SemiBold"/>
              <a:buNone/>
              <a:defRPr sz="3000"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Raleway SemiBold"/>
              <a:buNone/>
              <a:defRPr sz="3000"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endParaRPr/>
          </a:p>
        </p:txBody>
      </p:sp>
      <p:sp>
        <p:nvSpPr>
          <p:cNvPr id="147" name="Google Shape;147;p34"/>
          <p:cNvSpPr/>
          <p:nvPr/>
        </p:nvSpPr>
        <p:spPr>
          <a:xfrm>
            <a:off x="432332" y="1258838"/>
            <a:ext cx="1038900" cy="515100"/>
          </a:xfrm>
          <a:prstGeom prst="rect">
            <a:avLst/>
          </a:prstGeom>
          <a:solidFill>
            <a:srgbClr val="FD493D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48" name="Google Shape;148;p34"/>
          <p:cNvSpPr txBox="1">
            <a:spLocks noGrp="1"/>
          </p:cNvSpPr>
          <p:nvPr>
            <p:ph type="title" idx="2"/>
          </p:nvPr>
        </p:nvSpPr>
        <p:spPr>
          <a:xfrm>
            <a:off x="432332" y="1221750"/>
            <a:ext cx="6181800" cy="84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Raleway SemiBold"/>
              <a:buNone/>
              <a:defRPr sz="2200" b="0">
                <a:solidFill>
                  <a:schemeClr val="lt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Raleway SemiBold"/>
              <a:buNone/>
              <a:defRPr sz="3000"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Raleway SemiBold"/>
              <a:buNone/>
              <a:defRPr sz="3000"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Raleway SemiBold"/>
              <a:buNone/>
              <a:defRPr sz="3000"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Raleway SemiBold"/>
              <a:buNone/>
              <a:defRPr sz="3000"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Raleway SemiBold"/>
              <a:buNone/>
              <a:defRPr sz="3000"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Raleway SemiBold"/>
              <a:buNone/>
              <a:defRPr sz="3000"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Raleway SemiBold"/>
              <a:buNone/>
              <a:defRPr sz="3000"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Raleway SemiBold"/>
              <a:buNone/>
              <a:defRPr sz="3000"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72">
          <p15:clr>
            <a:srgbClr val="E46962"/>
          </p15:clr>
        </p15:guide>
        <p15:guide id="2" orient="horz" pos="793">
          <p15:clr>
            <a:srgbClr val="E46962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FAULT">
  <p:cSld name="DEFAULT">
    <p:bg>
      <p:bgPr>
        <a:solidFill>
          <a:schemeClr val="lt1"/>
        </a:solid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132C4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132C4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132C4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132C4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132C4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132C4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132C4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132C4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132C4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2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2"/>
          <p:cNvSpPr txBox="1"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4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3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300" tIns="58300" rIns="58300" bIns="583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C84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C84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C84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C84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C84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C84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C84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C84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C84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37"/>
          <p:cNvSpPr txBox="1">
            <a:spLocks noGrp="1"/>
          </p:cNvSpPr>
          <p:nvPr>
            <p:ph type="title"/>
          </p:nvPr>
        </p:nvSpPr>
        <p:spPr>
          <a:xfrm>
            <a:off x="311700" y="154338"/>
            <a:ext cx="8520600" cy="31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300" tIns="58300" rIns="58300" bIns="583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7"/>
          <p:cNvSpPr txBox="1">
            <a:spLocks noGrp="1"/>
          </p:cNvSpPr>
          <p:nvPr>
            <p:ph type="body" idx="1"/>
          </p:nvPr>
        </p:nvSpPr>
        <p:spPr>
          <a:xfrm>
            <a:off x="311700" y="801407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300" tIns="58300" rIns="58300" bIns="58300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400"/>
              </a:spcBef>
              <a:spcAft>
                <a:spcPts val="14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56" name="Google Shape;156;p37"/>
          <p:cNvSpPr txBox="1">
            <a:spLocks noGrp="1"/>
          </p:cNvSpPr>
          <p:nvPr>
            <p:ph type="sldNum" idx="12"/>
          </p:nvPr>
        </p:nvSpPr>
        <p:spPr>
          <a:xfrm>
            <a:off x="8117013" y="4869477"/>
            <a:ext cx="790200" cy="21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300" tIns="29150" rIns="58300" bIns="2915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pic>
        <p:nvPicPr>
          <p:cNvPr id="157" name="Google Shape;157;p37" descr="E:\-=Tanya=-\2035 Работа\-=Айдентика 2035=-\лого университета\Univer20_35_RGB.emf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369083" y="242441"/>
            <a:ext cx="453132" cy="2242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1_Title and body 2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38"/>
          <p:cNvPicPr preferRelativeResize="0"/>
          <p:nvPr/>
        </p:nvPicPr>
        <p:blipFill rotWithShape="1">
          <a:blip r:embed="rId2">
            <a:alphaModFix/>
          </a:blip>
          <a:srcRect t="1755" r="2181" b="4320"/>
          <a:stretch/>
        </p:blipFill>
        <p:spPr>
          <a:xfrm>
            <a:off x="5397690" y="0"/>
            <a:ext cx="3746309" cy="51439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38"/>
          <p:cNvPicPr preferRelativeResize="0"/>
          <p:nvPr/>
        </p:nvPicPr>
        <p:blipFill rotWithShape="1">
          <a:blip r:embed="rId3">
            <a:alphaModFix amt="32000"/>
          </a:blip>
          <a:srcRect/>
          <a:stretch/>
        </p:blipFill>
        <p:spPr>
          <a:xfrm>
            <a:off x="132603" y="4283434"/>
            <a:ext cx="1314430" cy="797924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38"/>
          <p:cNvSpPr txBox="1">
            <a:spLocks noGrp="1"/>
          </p:cNvSpPr>
          <p:nvPr>
            <p:ph type="title"/>
          </p:nvPr>
        </p:nvSpPr>
        <p:spPr>
          <a:xfrm>
            <a:off x="311700" y="154338"/>
            <a:ext cx="6484800" cy="31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300" tIns="58300" rIns="58300" bIns="583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8"/>
          <p:cNvSpPr txBox="1">
            <a:spLocks noGrp="1"/>
          </p:cNvSpPr>
          <p:nvPr>
            <p:ph type="body" idx="1"/>
          </p:nvPr>
        </p:nvSpPr>
        <p:spPr>
          <a:xfrm>
            <a:off x="311700" y="801407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300" tIns="58300" rIns="58300" bIns="58300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400"/>
              </a:spcBef>
              <a:spcAft>
                <a:spcPts val="14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63" name="Google Shape;163;p38"/>
          <p:cNvSpPr txBox="1">
            <a:spLocks noGrp="1"/>
          </p:cNvSpPr>
          <p:nvPr>
            <p:ph type="sldNum" idx="12"/>
          </p:nvPr>
        </p:nvSpPr>
        <p:spPr>
          <a:xfrm>
            <a:off x="8117013" y="4869477"/>
            <a:ext cx="790200" cy="21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300" tIns="29150" rIns="58300" bIns="2915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pic>
        <p:nvPicPr>
          <p:cNvPr id="164" name="Google Shape;164;p38" descr="E:\-=Tanya=-\2035 Работа\-=Айдентика 2035=-\лого университета\Univer20_35_RGB.emf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69083" y="242441"/>
            <a:ext cx="453132" cy="2242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2">
  <p:cSld name="1_Title and body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3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5400000">
            <a:off x="391827" y="-157074"/>
            <a:ext cx="1277952" cy="1827647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39"/>
          <p:cNvSpPr txBox="1">
            <a:spLocks noGrp="1"/>
          </p:cNvSpPr>
          <p:nvPr>
            <p:ph type="title"/>
          </p:nvPr>
        </p:nvSpPr>
        <p:spPr>
          <a:xfrm>
            <a:off x="311700" y="154338"/>
            <a:ext cx="8520600" cy="31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300" tIns="58300" rIns="58300" bIns="583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39"/>
          <p:cNvSpPr txBox="1">
            <a:spLocks noGrp="1"/>
          </p:cNvSpPr>
          <p:nvPr>
            <p:ph type="body" idx="1"/>
          </p:nvPr>
        </p:nvSpPr>
        <p:spPr>
          <a:xfrm>
            <a:off x="311700" y="801407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300" tIns="58300" rIns="58300" bIns="58300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400"/>
              </a:spcBef>
              <a:spcAft>
                <a:spcPts val="14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sldNum" idx="12"/>
          </p:nvPr>
        </p:nvSpPr>
        <p:spPr>
          <a:xfrm>
            <a:off x="8117013" y="4869477"/>
            <a:ext cx="790200" cy="21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300" tIns="29150" rIns="58300" bIns="2915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pic>
        <p:nvPicPr>
          <p:cNvPr id="170" name="Google Shape;170;p39" descr="E:\-=Tanya=-\2035 Работа\-=Айдентика 2035=-\лого университета\Univer20_35_RGB.em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69083" y="242441"/>
            <a:ext cx="453132" cy="2242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4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300" tIns="58300" rIns="58300" bIns="583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4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300" tIns="58300" rIns="58300" bIns="58300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SzPts val="1200"/>
              <a:buChar char="○"/>
              <a:defRPr sz="1100"/>
            </a:lvl2pPr>
            <a:lvl3pPr marL="1371600" lvl="2" indent="-30480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SzPts val="1200"/>
              <a:buChar char="■"/>
              <a:defRPr sz="1100"/>
            </a:lvl3pPr>
            <a:lvl4pPr marL="1828800" lvl="3" indent="-30480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SzPts val="1200"/>
              <a:buChar char="●"/>
              <a:defRPr sz="1100"/>
            </a:lvl4pPr>
            <a:lvl5pPr marL="2286000" lvl="4" indent="-30480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SzPts val="1200"/>
              <a:buChar char="○"/>
              <a:defRPr sz="1100"/>
            </a:lvl5pPr>
            <a:lvl6pPr marL="2743200" lvl="5" indent="-30480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SzPts val="1200"/>
              <a:buChar char="■"/>
              <a:defRPr sz="1100"/>
            </a:lvl6pPr>
            <a:lvl7pPr marL="3200400" lvl="6" indent="-30480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SzPts val="1200"/>
              <a:buChar char="●"/>
              <a:defRPr sz="1100"/>
            </a:lvl7pPr>
            <a:lvl8pPr marL="3657600" lvl="7" indent="-30480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SzPts val="1200"/>
              <a:buChar char="○"/>
              <a:defRPr sz="1100"/>
            </a:lvl8pPr>
            <a:lvl9pPr marL="4114800" lvl="8" indent="-304800" algn="l">
              <a:lnSpc>
                <a:spcPct val="115000"/>
              </a:lnSpc>
              <a:spcBef>
                <a:spcPts val="1400"/>
              </a:spcBef>
              <a:spcAft>
                <a:spcPts val="1400"/>
              </a:spcAft>
              <a:buSzPts val="1200"/>
              <a:buChar char="■"/>
              <a:defRPr sz="1100"/>
            </a:lvl9pPr>
          </a:lstStyle>
          <a:p>
            <a:endParaRPr/>
          </a:p>
        </p:txBody>
      </p:sp>
      <p:sp>
        <p:nvSpPr>
          <p:cNvPr id="174" name="Google Shape;174;p40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300" tIns="58300" rIns="58300" bIns="58300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SzPts val="1200"/>
              <a:buChar char="○"/>
              <a:defRPr sz="1100"/>
            </a:lvl2pPr>
            <a:lvl3pPr marL="1371600" lvl="2" indent="-30480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SzPts val="1200"/>
              <a:buChar char="■"/>
              <a:defRPr sz="1100"/>
            </a:lvl3pPr>
            <a:lvl4pPr marL="1828800" lvl="3" indent="-30480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SzPts val="1200"/>
              <a:buChar char="●"/>
              <a:defRPr sz="1100"/>
            </a:lvl4pPr>
            <a:lvl5pPr marL="2286000" lvl="4" indent="-30480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SzPts val="1200"/>
              <a:buChar char="○"/>
              <a:defRPr sz="1100"/>
            </a:lvl5pPr>
            <a:lvl6pPr marL="2743200" lvl="5" indent="-30480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SzPts val="1200"/>
              <a:buChar char="■"/>
              <a:defRPr sz="1100"/>
            </a:lvl6pPr>
            <a:lvl7pPr marL="3200400" lvl="6" indent="-30480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SzPts val="1200"/>
              <a:buChar char="●"/>
              <a:defRPr sz="1100"/>
            </a:lvl7pPr>
            <a:lvl8pPr marL="3657600" lvl="7" indent="-30480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SzPts val="1200"/>
              <a:buChar char="○"/>
              <a:defRPr sz="1100"/>
            </a:lvl8pPr>
            <a:lvl9pPr marL="4114800" lvl="8" indent="-304800" algn="l">
              <a:lnSpc>
                <a:spcPct val="115000"/>
              </a:lnSpc>
              <a:spcBef>
                <a:spcPts val="1400"/>
              </a:spcBef>
              <a:spcAft>
                <a:spcPts val="1400"/>
              </a:spcAft>
              <a:buSzPts val="1200"/>
              <a:buChar char="■"/>
              <a:defRPr sz="1100"/>
            </a:lvl9pPr>
          </a:lstStyle>
          <a:p>
            <a:endParaRPr/>
          </a:p>
        </p:txBody>
      </p:sp>
      <p:sp>
        <p:nvSpPr>
          <p:cNvPr id="175" name="Google Shape;175;p4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300" tIns="58300" rIns="58300" bIns="583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C84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C84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C84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C84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C84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C84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C84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C84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C84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pic>
        <p:nvPicPr>
          <p:cNvPr id="176" name="Google Shape;176;p40" descr="E:\-=Tanya=-\2035 Работа\-=Айдентика 2035=-\лого университета\Univer20_35_RGB.emf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369083" y="242441"/>
            <a:ext cx="453132" cy="2242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4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43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4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4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4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4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4"/>
          <p:cNvSpPr txBox="1"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39" name="Google Shape;39;p44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4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41" name="Google Shape;41;p44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4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4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4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4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4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4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4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4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4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4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47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7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57" name="Google Shape;57;p47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58" name="Google Shape;58;p4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8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8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48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65" name="Google Shape;65;p4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p1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Google Shape;10;p1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4" name="Google Shape;84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5" name="Google Shape;85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00FF"/>
              </a:buClr>
              <a:buSzPts val="2700"/>
              <a:buFont typeface="Raleway"/>
              <a:buNone/>
              <a:defRPr sz="2700" b="1" i="0" u="none" strike="noStrike" cap="none">
                <a:solidFill>
                  <a:srgbClr val="8F00FF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2" name="Google Shape;132;p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Raleway"/>
              <a:buChar char="●"/>
              <a:defRPr sz="12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Raleway"/>
              <a:buChar char="○"/>
              <a:defRPr sz="12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Raleway"/>
              <a:buChar char="■"/>
              <a:defRPr sz="12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Raleway"/>
              <a:buChar char="●"/>
              <a:defRPr sz="12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Raleway"/>
              <a:buChar char="○"/>
              <a:defRPr sz="12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Raleway"/>
              <a:buChar char="■"/>
              <a:defRPr sz="12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Raleway"/>
              <a:buChar char="●"/>
              <a:defRPr sz="12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Raleway"/>
              <a:buChar char="○"/>
              <a:defRPr sz="12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Raleway"/>
              <a:buChar char="■"/>
              <a:defRPr sz="12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33" name="Google Shape;133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5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Relationship Id="rId4" Type="http://schemas.openxmlformats.org/officeDocument/2006/relationships/chart" Target="../charts/char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image" Target="../media/image2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72950" y="-42475"/>
            <a:ext cx="9501100" cy="518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23005" y="277235"/>
            <a:ext cx="1025173" cy="396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24906" y="249944"/>
            <a:ext cx="765356" cy="595974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1"/>
          <p:cNvSpPr txBox="1"/>
          <p:nvPr/>
        </p:nvSpPr>
        <p:spPr>
          <a:xfrm>
            <a:off x="125126" y="4054019"/>
            <a:ext cx="437104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b="1" i="0" u="none" strike="noStrike" cap="none" dirty="0">
                <a:solidFill>
                  <a:srgbClr val="0070C0"/>
                </a:solidFill>
                <a:sym typeface="Arial"/>
              </a:rPr>
              <a:t>Спикер-лидер</a:t>
            </a:r>
            <a:endParaRPr lang="en-US" b="1" dirty="0">
              <a:solidFill>
                <a:srgbClr val="0070C0"/>
              </a:solidFill>
            </a:endParaRPr>
          </a:p>
          <a:p>
            <a:pPr lvl="0"/>
            <a:r>
              <a:rPr lang="ru-RU" b="1" dirty="0" err="1">
                <a:solidFill>
                  <a:srgbClr val="0070C0"/>
                </a:solidFill>
              </a:rPr>
              <a:t>Чаплашкина</a:t>
            </a:r>
            <a:r>
              <a:rPr lang="ru-RU" b="1" dirty="0">
                <a:solidFill>
                  <a:srgbClr val="0070C0"/>
                </a:solidFill>
              </a:rPr>
              <a:t> Дарья Сергеевна </a:t>
            </a:r>
            <a:endParaRPr dirty="0"/>
          </a:p>
        </p:txBody>
      </p:sp>
      <p:pic>
        <p:nvPicPr>
          <p:cNvPr id="185" name="Google Shape;185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380921" y="317090"/>
            <a:ext cx="1115247" cy="316381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1"/>
          <p:cNvSpPr txBox="1"/>
          <p:nvPr/>
        </p:nvSpPr>
        <p:spPr>
          <a:xfrm>
            <a:off x="0" y="1667218"/>
            <a:ext cx="4496168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/>
            <a:r>
              <a:rPr lang="ru-RU" sz="2400" b="1" dirty="0">
                <a:solidFill>
                  <a:schemeClr val="accent1"/>
                </a:solidFill>
              </a:rPr>
              <a:t>Дозатор для ректального введения лекарственных средств от 0 до 3 лет</a:t>
            </a:r>
          </a:p>
        </p:txBody>
      </p:sp>
      <p:pic>
        <p:nvPicPr>
          <p:cNvPr id="187" name="Google Shape;187;p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5126" y="277235"/>
            <a:ext cx="1067037" cy="461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064919" y="3314708"/>
            <a:ext cx="1603320" cy="1331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2638" y="2836629"/>
            <a:ext cx="2385513" cy="232446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13"/>
          <p:cNvSpPr txBox="1">
            <a:spLocks noGrp="1"/>
          </p:cNvSpPr>
          <p:nvPr>
            <p:ph type="title"/>
          </p:nvPr>
        </p:nvSpPr>
        <p:spPr>
          <a:xfrm>
            <a:off x="551205" y="539144"/>
            <a:ext cx="46557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300" tIns="58300" rIns="58300" bIns="5830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ru" sz="2800" dirty="0">
                <a:solidFill>
                  <a:schemeClr val="dk1"/>
                </a:solidFill>
              </a:rPr>
              <a:t>ПЛАНЫ РАЗВИТИЯ</a:t>
            </a:r>
            <a:endParaRPr sz="2800" dirty="0">
              <a:solidFill>
                <a:schemeClr val="dk1"/>
              </a:solidFill>
            </a:endParaRPr>
          </a:p>
        </p:txBody>
      </p:sp>
      <p:sp>
        <p:nvSpPr>
          <p:cNvPr id="333" name="Google Shape;333;p13"/>
          <p:cNvSpPr txBox="1">
            <a:spLocks noGrp="1"/>
          </p:cNvSpPr>
          <p:nvPr>
            <p:ph type="body" idx="1"/>
          </p:nvPr>
        </p:nvSpPr>
        <p:spPr>
          <a:xfrm>
            <a:off x="551205" y="1177865"/>
            <a:ext cx="7973700" cy="89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300" tIns="58300" rIns="58300" bIns="58300" anchor="t" anchorCtr="0">
            <a:noAutofit/>
          </a:bodyPr>
          <a:lstStyle/>
          <a:p>
            <a:pPr marL="4572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endParaRPr sz="1300" dirty="0">
              <a:solidFill>
                <a:srgbClr val="132C40"/>
              </a:solidFill>
            </a:endParaRPr>
          </a:p>
          <a:p>
            <a:pPr marL="4572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32C40"/>
              </a:buClr>
              <a:buSzPts val="1300"/>
              <a:buNone/>
            </a:pPr>
            <a:endParaRPr sz="1300" dirty="0">
              <a:solidFill>
                <a:srgbClr val="132C40"/>
              </a:solidFill>
            </a:endParaRPr>
          </a:p>
          <a:p>
            <a:pPr marL="4572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32C40"/>
              </a:buClr>
              <a:buSzPts val="1300"/>
              <a:buNone/>
            </a:pPr>
            <a:endParaRPr sz="1300" dirty="0">
              <a:solidFill>
                <a:srgbClr val="132C40"/>
              </a:solidFill>
            </a:endParaRPr>
          </a:p>
          <a:p>
            <a:pPr marL="14605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32C40"/>
              </a:buClr>
              <a:buSzPts val="1300"/>
              <a:buNone/>
            </a:pPr>
            <a:endParaRPr sz="1300" dirty="0">
              <a:solidFill>
                <a:srgbClr val="132C40"/>
              </a:solidFill>
            </a:endParaRPr>
          </a:p>
        </p:txBody>
      </p:sp>
      <p:sp>
        <p:nvSpPr>
          <p:cNvPr id="334" name="Google Shape;334;p13"/>
          <p:cNvSpPr/>
          <p:nvPr/>
        </p:nvSpPr>
        <p:spPr>
          <a:xfrm>
            <a:off x="-5084" y="4774004"/>
            <a:ext cx="406800" cy="380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Calibri"/>
              <a:buNone/>
            </a:pPr>
            <a:endParaRPr sz="13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35" name="Google Shape;335;p13"/>
          <p:cNvSpPr txBox="1"/>
          <p:nvPr/>
        </p:nvSpPr>
        <p:spPr>
          <a:xfrm>
            <a:off x="-5081" y="4889325"/>
            <a:ext cx="406800" cy="14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ru"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10</a:t>
            </a:fld>
            <a:endParaRPr sz="1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7" name="Google Shape;337;p13"/>
          <p:cNvSpPr/>
          <p:nvPr/>
        </p:nvSpPr>
        <p:spPr>
          <a:xfrm>
            <a:off x="8788235" y="0"/>
            <a:ext cx="354900" cy="2088600"/>
          </a:xfrm>
          <a:prstGeom prst="rect">
            <a:avLst/>
          </a:prstGeom>
          <a:solidFill>
            <a:srgbClr val="FCAF17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AF17"/>
              </a:buClr>
              <a:buSzPts val="1300"/>
              <a:buFont typeface="Calibri"/>
              <a:buNone/>
            </a:pPr>
            <a:endParaRPr sz="13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38" name="Google Shape;338;p13"/>
          <p:cNvSpPr/>
          <p:nvPr/>
        </p:nvSpPr>
        <p:spPr>
          <a:xfrm>
            <a:off x="8788179" y="4333388"/>
            <a:ext cx="354900" cy="822000"/>
          </a:xfrm>
          <a:prstGeom prst="rect">
            <a:avLst/>
          </a:prstGeom>
          <a:solidFill>
            <a:srgbClr val="FF2F2D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493D"/>
              </a:buClr>
              <a:buSzPts val="1300"/>
              <a:buFont typeface="Helvetica Neue"/>
              <a:buNone/>
            </a:pPr>
            <a:endParaRPr sz="13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39" name="Google Shape;339;p13"/>
          <p:cNvSpPr/>
          <p:nvPr/>
        </p:nvSpPr>
        <p:spPr>
          <a:xfrm>
            <a:off x="8788179" y="2088579"/>
            <a:ext cx="354900" cy="1159500"/>
          </a:xfrm>
          <a:prstGeom prst="rect">
            <a:avLst/>
          </a:prstGeom>
          <a:solidFill>
            <a:srgbClr val="8F00FF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493D"/>
              </a:buClr>
              <a:buSzPts val="1300"/>
              <a:buFont typeface="Helvetica Neue"/>
              <a:buNone/>
            </a:pPr>
            <a:endParaRPr sz="13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40" name="Google Shape;340;p13"/>
          <p:cNvSpPr/>
          <p:nvPr/>
        </p:nvSpPr>
        <p:spPr>
          <a:xfrm>
            <a:off x="8788179" y="3248117"/>
            <a:ext cx="354900" cy="1085100"/>
          </a:xfrm>
          <a:prstGeom prst="rect">
            <a:avLst/>
          </a:prstGeom>
          <a:solidFill>
            <a:srgbClr val="ADDAE3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493D"/>
              </a:buClr>
              <a:buSzPts val="1300"/>
              <a:buFont typeface="Helvetica Neue"/>
              <a:buNone/>
            </a:pPr>
            <a:endParaRPr sz="13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aphicFrame>
        <p:nvGraphicFramePr>
          <p:cNvPr id="341" name="Google Shape;341;p13"/>
          <p:cNvGraphicFramePr/>
          <p:nvPr>
            <p:extLst>
              <p:ext uri="{D42A27DB-BD31-4B8C-83A1-F6EECF244321}">
                <p14:modId xmlns:p14="http://schemas.microsoft.com/office/powerpoint/2010/main" val="2265427688"/>
              </p:ext>
            </p:extLst>
          </p:nvPr>
        </p:nvGraphicFramePr>
        <p:xfrm>
          <a:off x="551149" y="1632892"/>
          <a:ext cx="7604322" cy="2700325"/>
        </p:xfrm>
        <a:graphic>
          <a:graphicData uri="http://schemas.openxmlformats.org/drawingml/2006/table">
            <a:tbl>
              <a:tblPr>
                <a:noFill/>
                <a:tableStyleId>{A73012AB-4D93-454B-A84E-DC8303FA54A2}</a:tableStyleId>
              </a:tblPr>
              <a:tblGrid>
                <a:gridCol w="33734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96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347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886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ru" sz="1100" u="none" strike="noStrike" cap="none" dirty="0">
                          <a:solidFill>
                            <a:srgbClr val="132C40"/>
                          </a:solidFill>
                          <a:latin typeface="Raleway SemiBold"/>
                          <a:ea typeface="Raleway SemiBold"/>
                          <a:cs typeface="Raleway SemiBold"/>
                          <a:sym typeface="Raleway SemiBold"/>
                        </a:rPr>
                        <a:t>ЧТО ДЕЛАЕМ</a:t>
                      </a:r>
                      <a:endParaRPr sz="1100" u="none" strike="noStrike" cap="none" dirty="0">
                        <a:solidFill>
                          <a:srgbClr val="132C40"/>
                        </a:solidFill>
                        <a:latin typeface="Raleway SemiBold"/>
                        <a:ea typeface="Raleway SemiBold"/>
                        <a:cs typeface="Raleway SemiBold"/>
                        <a:sym typeface="Raleway SemiBol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ru" sz="1100" u="none" strike="noStrike" cap="none" dirty="0">
                          <a:solidFill>
                            <a:srgbClr val="132C40"/>
                          </a:solidFill>
                          <a:latin typeface="Raleway SemiBold"/>
                          <a:ea typeface="Raleway SemiBold"/>
                          <a:cs typeface="Raleway SemiBold"/>
                          <a:sym typeface="Raleway SemiBold"/>
                        </a:rPr>
                        <a:t>СРОК</a:t>
                      </a:r>
                      <a:endParaRPr sz="1100" u="none" strike="noStrike" cap="none" dirty="0">
                        <a:solidFill>
                          <a:srgbClr val="132C40"/>
                        </a:solidFill>
                        <a:latin typeface="Raleway SemiBold"/>
                        <a:ea typeface="Raleway SemiBold"/>
                        <a:cs typeface="Raleway SemiBold"/>
                        <a:sym typeface="Raleway SemiBol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ru" sz="1100" u="none" strike="noStrike" cap="none">
                          <a:solidFill>
                            <a:srgbClr val="132C40"/>
                          </a:solidFill>
                          <a:latin typeface="Raleway SemiBold"/>
                          <a:ea typeface="Raleway SemiBold"/>
                          <a:cs typeface="Raleway SemiBold"/>
                          <a:sym typeface="Raleway SemiBold"/>
                        </a:rPr>
                        <a:t>ОТВЕТСТВЕННЫЙ</a:t>
                      </a:r>
                      <a:endParaRPr sz="1100" u="none" strike="noStrike" cap="none">
                        <a:solidFill>
                          <a:srgbClr val="132C40"/>
                        </a:solidFill>
                        <a:latin typeface="Raleway SemiBold"/>
                        <a:ea typeface="Raleway SemiBold"/>
                        <a:cs typeface="Raleway SemiBold"/>
                        <a:sym typeface="Raleway SemiBol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0292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ru-RU" sz="1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Разработать макет дозатора</a:t>
                      </a:r>
                      <a:endParaRPr sz="1400" u="none" strike="noStrike" cap="none" dirty="0"/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ru-RU" sz="1100" u="none" strike="noStrike" cap="none" dirty="0">
                          <a:solidFill>
                            <a:srgbClr val="132C40"/>
                          </a:solidFill>
                          <a:latin typeface="Raleway SemiBold"/>
                          <a:ea typeface="Raleway SemiBold"/>
                          <a:cs typeface="Raleway SemiBold"/>
                          <a:sym typeface="Raleway SemiBold"/>
                        </a:rPr>
                        <a:t>5</a:t>
                      </a:r>
                      <a:r>
                        <a:rPr lang="ru-RU" sz="1100" u="none" strike="noStrike" cap="none" baseline="0" dirty="0">
                          <a:solidFill>
                            <a:srgbClr val="132C40"/>
                          </a:solidFill>
                          <a:latin typeface="Raleway SemiBold"/>
                          <a:ea typeface="Raleway SemiBold"/>
                          <a:cs typeface="Raleway SemiBold"/>
                          <a:sym typeface="Raleway SemiBold"/>
                        </a:rPr>
                        <a:t> дней</a:t>
                      </a:r>
                      <a:endParaRPr sz="1100" u="none" strike="noStrike" cap="none" dirty="0">
                        <a:solidFill>
                          <a:srgbClr val="132C40"/>
                        </a:solidFill>
                        <a:latin typeface="Raleway SemiBold"/>
                        <a:ea typeface="Raleway SemiBold"/>
                        <a:cs typeface="Raleway SemiBold"/>
                        <a:sym typeface="Raleway SemiBol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ru-RU" sz="1100" u="none" strike="noStrike" cap="none" dirty="0" err="1">
                          <a:solidFill>
                            <a:srgbClr val="132C40"/>
                          </a:solidFill>
                          <a:latin typeface="Raleway SemiBold"/>
                          <a:ea typeface="Raleway SemiBold"/>
                          <a:cs typeface="Raleway SemiBold"/>
                          <a:sym typeface="Raleway SemiBold"/>
                        </a:rPr>
                        <a:t>Чаплашкина</a:t>
                      </a:r>
                      <a:r>
                        <a:rPr lang="ru-RU" sz="1100" u="none" strike="noStrike" cap="none" dirty="0">
                          <a:solidFill>
                            <a:srgbClr val="132C40"/>
                          </a:solidFill>
                          <a:latin typeface="Raleway SemiBold"/>
                          <a:ea typeface="Raleway SemiBold"/>
                          <a:cs typeface="Raleway SemiBold"/>
                          <a:sym typeface="Raleway SemiBold"/>
                        </a:rPr>
                        <a:t> Д.С</a:t>
                      </a:r>
                      <a:endParaRPr sz="1100" u="none" strike="noStrike" cap="none" dirty="0">
                        <a:solidFill>
                          <a:srgbClr val="132C40"/>
                        </a:solidFill>
                        <a:latin typeface="Raleway SemiBold"/>
                        <a:ea typeface="Raleway SemiBold"/>
                        <a:cs typeface="Raleway SemiBold"/>
                        <a:sym typeface="Raleway SemiBol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0292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ru-RU" sz="1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Выбрать состав изделия</a:t>
                      </a:r>
                      <a:endParaRPr sz="1400" u="none" strike="noStrike" cap="none" dirty="0"/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ru-RU" sz="1100" u="none" strike="noStrike" cap="none" dirty="0">
                          <a:solidFill>
                            <a:srgbClr val="132C40"/>
                          </a:solidFill>
                          <a:latin typeface="Raleway SemiBold"/>
                          <a:ea typeface="Raleway SemiBold"/>
                          <a:cs typeface="Raleway SemiBold"/>
                          <a:sym typeface="Raleway SemiBold"/>
                        </a:rPr>
                        <a:t>5</a:t>
                      </a:r>
                      <a:r>
                        <a:rPr lang="ru-RU" sz="1100" u="none" strike="noStrike" cap="none" baseline="0" dirty="0">
                          <a:solidFill>
                            <a:srgbClr val="132C40"/>
                          </a:solidFill>
                          <a:latin typeface="Raleway SemiBold"/>
                          <a:ea typeface="Raleway SemiBold"/>
                          <a:cs typeface="Raleway SemiBold"/>
                          <a:sym typeface="Raleway SemiBold"/>
                        </a:rPr>
                        <a:t> дней</a:t>
                      </a:r>
                      <a:endParaRPr sz="1100" u="none" strike="noStrike" cap="none" dirty="0">
                        <a:solidFill>
                          <a:srgbClr val="132C40"/>
                        </a:solidFill>
                        <a:latin typeface="Raleway SemiBold"/>
                        <a:ea typeface="Raleway SemiBold"/>
                        <a:cs typeface="Raleway SemiBold"/>
                        <a:sym typeface="Raleway SemiBol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ru-RU" sz="1100" u="none" strike="noStrike" cap="none" dirty="0" err="1">
                          <a:solidFill>
                            <a:srgbClr val="132C40"/>
                          </a:solidFill>
                          <a:latin typeface="Raleway SemiBold"/>
                          <a:ea typeface="Raleway SemiBold"/>
                          <a:cs typeface="Raleway SemiBold"/>
                          <a:sym typeface="Raleway SemiBold"/>
                        </a:rPr>
                        <a:t>Кадышева</a:t>
                      </a:r>
                      <a:r>
                        <a:rPr lang="ru-RU" sz="1100" u="none" strike="noStrike" cap="none" dirty="0">
                          <a:solidFill>
                            <a:srgbClr val="132C40"/>
                          </a:solidFill>
                          <a:latin typeface="Raleway SemiBold"/>
                          <a:ea typeface="Raleway SemiBold"/>
                          <a:cs typeface="Raleway SemiBold"/>
                          <a:sym typeface="Raleway SemiBold"/>
                        </a:rPr>
                        <a:t> А.Д</a:t>
                      </a:r>
                      <a:endParaRPr sz="1100" u="none" strike="noStrike" cap="none" dirty="0">
                        <a:solidFill>
                          <a:srgbClr val="132C40"/>
                        </a:solidFill>
                        <a:latin typeface="Raleway SemiBold"/>
                        <a:ea typeface="Raleway SemiBold"/>
                        <a:cs typeface="Raleway SemiBold"/>
                        <a:sym typeface="Raleway SemiBol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0292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ru-RU" sz="1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Провести лабораторные тесты</a:t>
                      </a:r>
                      <a:endParaRPr sz="1400" u="none" strike="noStrike" cap="none" dirty="0"/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ru-RU" sz="1100" u="none" strike="noStrike" cap="none" dirty="0">
                          <a:solidFill>
                            <a:srgbClr val="132C40"/>
                          </a:solidFill>
                          <a:latin typeface="Raleway SemiBold"/>
                          <a:ea typeface="Raleway SemiBold"/>
                          <a:cs typeface="Raleway SemiBold"/>
                          <a:sym typeface="Raleway SemiBold"/>
                        </a:rPr>
                        <a:t>7</a:t>
                      </a:r>
                      <a:r>
                        <a:rPr lang="ru-RU" sz="1100" u="none" strike="noStrike" cap="none" baseline="0" dirty="0">
                          <a:solidFill>
                            <a:srgbClr val="132C40"/>
                          </a:solidFill>
                          <a:latin typeface="Raleway SemiBold"/>
                          <a:ea typeface="Raleway SemiBold"/>
                          <a:cs typeface="Raleway SemiBold"/>
                          <a:sym typeface="Raleway SemiBold"/>
                        </a:rPr>
                        <a:t> дней</a:t>
                      </a:r>
                      <a:endParaRPr sz="1100" u="none" strike="noStrike" cap="none" dirty="0">
                        <a:solidFill>
                          <a:srgbClr val="132C40"/>
                        </a:solidFill>
                        <a:latin typeface="Raleway SemiBold"/>
                        <a:ea typeface="Raleway SemiBold"/>
                        <a:cs typeface="Raleway SemiBold"/>
                        <a:sym typeface="Raleway SemiBol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ru-RU" sz="1100" u="none" strike="noStrike" cap="none" dirty="0">
                          <a:solidFill>
                            <a:srgbClr val="132C40"/>
                          </a:solidFill>
                          <a:latin typeface="Raleway SemiBold"/>
                          <a:ea typeface="Raleway SemiBold"/>
                          <a:cs typeface="Raleway SemiBold"/>
                          <a:sym typeface="Raleway SemiBold"/>
                        </a:rPr>
                        <a:t>Хусаинова Г.А</a:t>
                      </a:r>
                      <a:endParaRPr sz="1100" u="none" strike="noStrike" cap="none" dirty="0">
                        <a:solidFill>
                          <a:srgbClr val="132C40"/>
                        </a:solidFill>
                        <a:latin typeface="Raleway SemiBold"/>
                        <a:ea typeface="Raleway SemiBold"/>
                        <a:cs typeface="Raleway SemiBold"/>
                        <a:sym typeface="Raleway SemiBol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0292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ru-RU" sz="1400" u="none" strike="noStrike" cap="none" dirty="0"/>
                        <a:t>Опрос родителей </a:t>
                      </a:r>
                      <a:endParaRPr sz="1400" u="none" strike="noStrike" cap="none" dirty="0"/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ru-RU" sz="1100" u="none" strike="noStrike" cap="none" dirty="0">
                          <a:solidFill>
                            <a:srgbClr val="132C40"/>
                          </a:solidFill>
                          <a:latin typeface="Raleway SemiBold"/>
                          <a:ea typeface="Raleway SemiBold"/>
                          <a:cs typeface="Raleway SemiBold"/>
                          <a:sym typeface="Raleway SemiBold"/>
                        </a:rPr>
                        <a:t>3 дня </a:t>
                      </a:r>
                      <a:endParaRPr sz="1100" u="none" strike="noStrike" cap="none" dirty="0">
                        <a:solidFill>
                          <a:srgbClr val="132C40"/>
                        </a:solidFill>
                        <a:latin typeface="Raleway SemiBold"/>
                        <a:ea typeface="Raleway SemiBold"/>
                        <a:cs typeface="Raleway SemiBold"/>
                        <a:sym typeface="Raleway SemiBold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ru-RU" sz="1100" u="none" strike="noStrike" cap="none" dirty="0" err="1">
                          <a:solidFill>
                            <a:srgbClr val="132C40"/>
                          </a:solidFill>
                          <a:latin typeface="Raleway SemiBold"/>
                          <a:ea typeface="Raleway SemiBold"/>
                          <a:cs typeface="Raleway SemiBold"/>
                          <a:sym typeface="Raleway SemiBold"/>
                        </a:rPr>
                        <a:t>Шугля</a:t>
                      </a:r>
                      <a:r>
                        <a:rPr lang="ru-RU" sz="1100" u="none" strike="noStrike" cap="none" dirty="0">
                          <a:solidFill>
                            <a:srgbClr val="132C40"/>
                          </a:solidFill>
                          <a:latin typeface="Raleway SemiBold"/>
                          <a:ea typeface="Raleway SemiBold"/>
                          <a:cs typeface="Raleway SemiBold"/>
                          <a:sym typeface="Raleway SemiBold"/>
                        </a:rPr>
                        <a:t> В.Ф</a:t>
                      </a:r>
                      <a:endParaRPr sz="1100" u="none" strike="noStrike" cap="none" dirty="0">
                        <a:solidFill>
                          <a:srgbClr val="132C40"/>
                        </a:solidFill>
                        <a:latin typeface="Raleway SemiBold"/>
                        <a:ea typeface="Raleway SemiBold"/>
                        <a:cs typeface="Raleway SemiBold"/>
                        <a:sym typeface="Raleway SemiBold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0292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ru-RU" sz="1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Корректировки</a:t>
                      </a:r>
                      <a:endParaRPr sz="1400" u="none" strike="noStrike" cap="none" dirty="0"/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ru-RU" sz="1100" u="none" strike="noStrike" cap="none">
                          <a:solidFill>
                            <a:srgbClr val="132C40"/>
                          </a:solidFill>
                          <a:latin typeface="Raleway SemiBold"/>
                          <a:ea typeface="Raleway SemiBold"/>
                          <a:cs typeface="Raleway SemiBold"/>
                          <a:sym typeface="Raleway SemiBold"/>
                        </a:rPr>
                        <a:t>8 дней </a:t>
                      </a:r>
                      <a:endParaRPr sz="1100" u="none" strike="noStrike" cap="none" dirty="0">
                        <a:solidFill>
                          <a:srgbClr val="132C40"/>
                        </a:solidFill>
                        <a:latin typeface="Raleway SemiBold"/>
                        <a:ea typeface="Raleway SemiBold"/>
                        <a:cs typeface="Raleway SemiBold"/>
                        <a:sym typeface="Raleway SemiBold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ru-RU" sz="1100" u="none" strike="noStrike" cap="none" dirty="0">
                          <a:solidFill>
                            <a:srgbClr val="132C40"/>
                          </a:solidFill>
                          <a:latin typeface="Raleway SemiBold"/>
                          <a:ea typeface="Raleway SemiBold"/>
                          <a:cs typeface="Raleway SemiBold"/>
                          <a:sym typeface="Raleway SemiBold"/>
                        </a:rPr>
                        <a:t>Павлова А.М</a:t>
                      </a:r>
                      <a:endParaRPr sz="1100" u="none" strike="noStrike" cap="none" dirty="0">
                        <a:solidFill>
                          <a:srgbClr val="132C40"/>
                        </a:solidFill>
                        <a:latin typeface="Raleway SemiBold"/>
                        <a:ea typeface="Raleway SemiBold"/>
                        <a:cs typeface="Raleway SemiBold"/>
                        <a:sym typeface="Raleway SemiBold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42" name="Google Shape;342;p13"/>
          <p:cNvSpPr txBox="1"/>
          <p:nvPr/>
        </p:nvSpPr>
        <p:spPr>
          <a:xfrm>
            <a:off x="368355" y="1122651"/>
            <a:ext cx="50214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Raleway"/>
              <a:buChar char="●"/>
            </a:pPr>
            <a:r>
              <a:rPr lang="ru" sz="1300" b="0" i="0" u="none" strike="noStrike" cap="none" dirty="0">
                <a:solidFill>
                  <a:srgbClr val="132C40"/>
                </a:solidFill>
                <a:latin typeface="Raleway"/>
                <a:ea typeface="Raleway"/>
                <a:cs typeface="Raleway"/>
                <a:sym typeface="Raleway"/>
              </a:rPr>
              <a:t>план-график на ближайшие 2-4  недели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14"/>
          <p:cNvSpPr txBox="1">
            <a:spLocks noGrp="1"/>
          </p:cNvSpPr>
          <p:nvPr>
            <p:ph type="title"/>
          </p:nvPr>
        </p:nvSpPr>
        <p:spPr>
          <a:xfrm>
            <a:off x="456817" y="1543631"/>
            <a:ext cx="46557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300" tIns="58300" rIns="58300" bIns="583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ru" sz="3000">
                <a:solidFill>
                  <a:schemeClr val="dk1"/>
                </a:solidFill>
              </a:rPr>
              <a:t>КОНТАКТЫ ЛИДЕРА</a:t>
            </a:r>
            <a:endParaRPr sz="3000">
              <a:solidFill>
                <a:schemeClr val="dk1"/>
              </a:solidFill>
            </a:endParaRPr>
          </a:p>
        </p:txBody>
      </p:sp>
      <p:sp>
        <p:nvSpPr>
          <p:cNvPr id="348" name="Google Shape;348;p14"/>
          <p:cNvSpPr txBox="1">
            <a:spLocks noGrp="1"/>
          </p:cNvSpPr>
          <p:nvPr>
            <p:ph type="body" idx="1"/>
          </p:nvPr>
        </p:nvSpPr>
        <p:spPr>
          <a:xfrm>
            <a:off x="456818" y="2454581"/>
            <a:ext cx="3603600" cy="206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300" tIns="58300" rIns="58300" bIns="58300" anchor="t" anchorCtr="0">
            <a:noAutofit/>
          </a:bodyPr>
          <a:lstStyle/>
          <a:p>
            <a:pPr marL="406400" lvl="0" indent="-203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 dirty="0">
                <a:solidFill>
                  <a:srgbClr val="132C40"/>
                </a:solidFill>
                <a:latin typeface="+mn-lt"/>
              </a:rPr>
              <a:t>+</a:t>
            </a:r>
            <a:r>
              <a:rPr lang="ru-RU" sz="1800" dirty="0">
                <a:solidFill>
                  <a:srgbClr val="132C40"/>
                </a:solidFill>
                <a:latin typeface="+mn-lt"/>
                <a:cs typeface="Arial" panose="020B0604020202020204" pitchFamily="34" charset="0"/>
              </a:rPr>
              <a:t>79879298870</a:t>
            </a:r>
            <a:endParaRPr sz="1800" dirty="0">
              <a:solidFill>
                <a:srgbClr val="132C40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49" name="Google Shape;349;p14"/>
          <p:cNvSpPr txBox="1">
            <a:spLocks noGrp="1"/>
          </p:cNvSpPr>
          <p:nvPr>
            <p:ph type="body" idx="1"/>
          </p:nvPr>
        </p:nvSpPr>
        <p:spPr>
          <a:xfrm>
            <a:off x="4351972" y="2454581"/>
            <a:ext cx="3603600" cy="206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300" tIns="58300" rIns="58300" bIns="58300" anchor="t" anchorCtr="0">
            <a:noAutofit/>
          </a:bodyPr>
          <a:lstStyle/>
          <a:p>
            <a:pPr marL="406400" lvl="0" indent="-203200">
              <a:buSzPts val="1400"/>
              <a:buNone/>
            </a:pPr>
            <a:r>
              <a:rPr lang="en-US" sz="1800" dirty="0">
                <a:solidFill>
                  <a:srgbClr val="132C40"/>
                </a:solidFill>
              </a:rPr>
              <a:t>shygla.vera06@mail.ru</a:t>
            </a:r>
            <a:endParaRPr sz="1800" dirty="0">
              <a:solidFill>
                <a:srgbClr val="132C40"/>
              </a:solidFill>
            </a:endParaRPr>
          </a:p>
        </p:txBody>
      </p:sp>
      <p:sp>
        <p:nvSpPr>
          <p:cNvPr id="350" name="Google Shape;350;p14"/>
          <p:cNvSpPr/>
          <p:nvPr/>
        </p:nvSpPr>
        <p:spPr>
          <a:xfrm>
            <a:off x="-5084" y="4774004"/>
            <a:ext cx="406800" cy="380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Calibri"/>
              <a:buNone/>
            </a:pPr>
            <a:endParaRPr sz="13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51" name="Google Shape;351;p14"/>
          <p:cNvSpPr txBox="1"/>
          <p:nvPr/>
        </p:nvSpPr>
        <p:spPr>
          <a:xfrm>
            <a:off x="-5081" y="4889325"/>
            <a:ext cx="406800" cy="14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ru"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11</a:t>
            </a:fld>
            <a:endParaRPr sz="1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2" name="Google Shape;352;p14"/>
          <p:cNvSpPr/>
          <p:nvPr/>
        </p:nvSpPr>
        <p:spPr>
          <a:xfrm>
            <a:off x="456818" y="582319"/>
            <a:ext cx="687900" cy="6879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3" name="Google Shape;353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0726" y="656231"/>
            <a:ext cx="539947" cy="539947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Google Shape;354;p14"/>
          <p:cNvSpPr/>
          <p:nvPr/>
        </p:nvSpPr>
        <p:spPr>
          <a:xfrm>
            <a:off x="8788235" y="0"/>
            <a:ext cx="354900" cy="2088600"/>
          </a:xfrm>
          <a:prstGeom prst="rect">
            <a:avLst/>
          </a:prstGeom>
          <a:solidFill>
            <a:srgbClr val="FCAF17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AF17"/>
              </a:buClr>
              <a:buSzPts val="1300"/>
              <a:buFont typeface="Calibri"/>
              <a:buNone/>
            </a:pPr>
            <a:endParaRPr sz="13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55" name="Google Shape;355;p14"/>
          <p:cNvSpPr/>
          <p:nvPr/>
        </p:nvSpPr>
        <p:spPr>
          <a:xfrm>
            <a:off x="8788179" y="4333388"/>
            <a:ext cx="354900" cy="822000"/>
          </a:xfrm>
          <a:prstGeom prst="rect">
            <a:avLst/>
          </a:prstGeom>
          <a:solidFill>
            <a:srgbClr val="FF2F2D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493D"/>
              </a:buClr>
              <a:buSzPts val="1300"/>
              <a:buFont typeface="Helvetica Neue"/>
              <a:buNone/>
            </a:pPr>
            <a:endParaRPr sz="13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56" name="Google Shape;356;p14"/>
          <p:cNvSpPr/>
          <p:nvPr/>
        </p:nvSpPr>
        <p:spPr>
          <a:xfrm>
            <a:off x="8788179" y="2088579"/>
            <a:ext cx="354900" cy="1159500"/>
          </a:xfrm>
          <a:prstGeom prst="rect">
            <a:avLst/>
          </a:prstGeom>
          <a:solidFill>
            <a:srgbClr val="8F00FF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493D"/>
              </a:buClr>
              <a:buSzPts val="1300"/>
              <a:buFont typeface="Helvetica Neue"/>
              <a:buNone/>
            </a:pPr>
            <a:endParaRPr sz="13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57" name="Google Shape;357;p14"/>
          <p:cNvSpPr/>
          <p:nvPr/>
        </p:nvSpPr>
        <p:spPr>
          <a:xfrm>
            <a:off x="8788179" y="3248117"/>
            <a:ext cx="354900" cy="1085100"/>
          </a:xfrm>
          <a:prstGeom prst="rect">
            <a:avLst/>
          </a:prstGeom>
          <a:solidFill>
            <a:srgbClr val="ADDAE3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493D"/>
              </a:buClr>
              <a:buSzPts val="1300"/>
              <a:buFont typeface="Helvetica Neue"/>
              <a:buNone/>
            </a:pPr>
            <a:endParaRPr sz="13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"/>
          <p:cNvSpPr txBox="1"/>
          <p:nvPr/>
        </p:nvSpPr>
        <p:spPr>
          <a:xfrm>
            <a:off x="7440246" y="312615"/>
            <a:ext cx="1848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p2"/>
          <p:cNvSpPr/>
          <p:nvPr/>
        </p:nvSpPr>
        <p:spPr>
          <a:xfrm>
            <a:off x="7229232" y="0"/>
            <a:ext cx="1914000" cy="369600"/>
          </a:xfrm>
          <a:prstGeom prst="rect">
            <a:avLst/>
          </a:prstGeom>
          <a:solidFill>
            <a:srgbClr val="FCAF17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AF17"/>
              </a:buClr>
              <a:buSzPts val="1300"/>
              <a:buFont typeface="Calibri"/>
              <a:buNone/>
            </a:pPr>
            <a:endParaRPr sz="13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95" name="Google Shape;195;p2"/>
          <p:cNvSpPr/>
          <p:nvPr/>
        </p:nvSpPr>
        <p:spPr>
          <a:xfrm>
            <a:off x="7494444" y="3461532"/>
            <a:ext cx="1648500" cy="1693800"/>
          </a:xfrm>
          <a:prstGeom prst="rect">
            <a:avLst/>
          </a:prstGeom>
          <a:solidFill>
            <a:srgbClr val="FF2F2D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493D"/>
              </a:buClr>
              <a:buSzPts val="1300"/>
              <a:buFont typeface="Helvetica Neue"/>
              <a:buNone/>
            </a:pPr>
            <a:endParaRPr sz="13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96" name="Google Shape;196;p2"/>
          <p:cNvSpPr/>
          <p:nvPr/>
        </p:nvSpPr>
        <p:spPr>
          <a:xfrm>
            <a:off x="7494443" y="321818"/>
            <a:ext cx="1648500" cy="1569900"/>
          </a:xfrm>
          <a:prstGeom prst="rect">
            <a:avLst/>
          </a:prstGeom>
          <a:solidFill>
            <a:srgbClr val="8F00FF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493D"/>
              </a:buClr>
              <a:buSzPts val="1300"/>
              <a:buFont typeface="Helvetica Neue"/>
              <a:buNone/>
            </a:pPr>
            <a:endParaRPr sz="13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97" name="Google Shape;197;p2"/>
          <p:cNvSpPr/>
          <p:nvPr/>
        </p:nvSpPr>
        <p:spPr>
          <a:xfrm>
            <a:off x="7494443" y="1891712"/>
            <a:ext cx="1648500" cy="1569900"/>
          </a:xfrm>
          <a:prstGeom prst="rect">
            <a:avLst/>
          </a:prstGeom>
          <a:solidFill>
            <a:srgbClr val="ADDAE3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493D"/>
              </a:buClr>
              <a:buSzPts val="1300"/>
              <a:buFont typeface="Helvetica Neue"/>
              <a:buNone/>
            </a:pPr>
            <a:endParaRPr sz="13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98" name="Google Shape;198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84182" y="3916831"/>
            <a:ext cx="869415" cy="8694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84189" y="671990"/>
            <a:ext cx="869415" cy="869414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2"/>
          <p:cNvSpPr/>
          <p:nvPr/>
        </p:nvSpPr>
        <p:spPr>
          <a:xfrm>
            <a:off x="7229232" y="309844"/>
            <a:ext cx="265500" cy="4833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AF17"/>
              </a:buClr>
              <a:buSzPts val="1300"/>
              <a:buFont typeface="Calibri"/>
              <a:buNone/>
            </a:pPr>
            <a:endParaRPr sz="13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01" name="Google Shape;201;p2"/>
          <p:cNvSpPr txBox="1"/>
          <p:nvPr/>
        </p:nvSpPr>
        <p:spPr>
          <a:xfrm>
            <a:off x="6741150" y="5155325"/>
            <a:ext cx="226200" cy="677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6096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" sz="1200" b="0" i="0" u="none" strike="noStrike" cap="none">
                <a:solidFill>
                  <a:srgbClr val="132C40"/>
                </a:solidFill>
                <a:latin typeface="Raleway"/>
                <a:ea typeface="Raleway"/>
                <a:cs typeface="Raleway"/>
                <a:sym typeface="Raleway"/>
              </a:rPr>
              <a:t>Актуальность (степень  важности/востребованности решения определенной проблемы, задачи или вопроса на текущий момент, в конкретной ситуации, предпосылки, почему сможем решить /научно-технологические заделы)</a:t>
            </a:r>
            <a:endParaRPr sz="1200" b="0" i="0" u="none" strike="noStrike" cap="none">
              <a:solidFill>
                <a:srgbClr val="132C4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1219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00FF"/>
              </a:buClr>
              <a:buSzPts val="1200"/>
              <a:buFont typeface="Raleway"/>
              <a:buChar char="●"/>
            </a:pPr>
            <a:r>
              <a:rPr lang="ru" sz="1200" b="0" i="0" u="none" strike="noStrike" cap="none">
                <a:solidFill>
                  <a:srgbClr val="132C40"/>
                </a:solidFill>
                <a:latin typeface="Raleway"/>
                <a:ea typeface="Raleway"/>
                <a:cs typeface="Raleway"/>
                <a:sym typeface="Raleway"/>
              </a:rPr>
              <a:t>проблема</a:t>
            </a:r>
            <a:endParaRPr sz="1200" b="0" i="0" u="none" strike="noStrike" cap="none">
              <a:solidFill>
                <a:srgbClr val="132C4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1219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8F00FF"/>
              </a:buClr>
              <a:buSzPts val="1200"/>
              <a:buFont typeface="Raleway"/>
              <a:buChar char="●"/>
            </a:pPr>
            <a:r>
              <a:rPr lang="ru" sz="1200" b="0" i="0" u="none" strike="noStrike" cap="none">
                <a:solidFill>
                  <a:srgbClr val="132C40"/>
                </a:solidFill>
                <a:latin typeface="Raleway"/>
                <a:ea typeface="Raleway"/>
                <a:cs typeface="Raleway"/>
                <a:sym typeface="Raleway"/>
              </a:rPr>
              <a:t>тренды/данные, подтверждающие актуальность для ВУЗа/региона/предприятия</a:t>
            </a:r>
            <a:endParaRPr sz="1200" b="0" i="0" u="none" strike="noStrike" cap="none">
              <a:solidFill>
                <a:srgbClr val="132C4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1219200" marR="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8F00FF"/>
              </a:buClr>
              <a:buSzPts val="1200"/>
              <a:buFont typeface="Raleway"/>
              <a:buChar char="●"/>
            </a:pPr>
            <a:r>
              <a:rPr lang="ru" sz="1200" b="0" i="0" u="none" strike="noStrike" cap="none">
                <a:solidFill>
                  <a:srgbClr val="132C40"/>
                </a:solidFill>
                <a:latin typeface="Raleway"/>
                <a:ea typeface="Raleway"/>
                <a:cs typeface="Raleway"/>
                <a:sym typeface="Raleway"/>
              </a:rPr>
              <a:t>почему сможем решить /какие научно-технологические заделы, компетенции</a:t>
            </a:r>
            <a:endParaRPr sz="1200" b="0" i="0" u="none" strike="noStrike" cap="none">
              <a:solidFill>
                <a:srgbClr val="132C4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02" name="Google Shape;202;p2"/>
          <p:cNvSpPr txBox="1"/>
          <p:nvPr/>
        </p:nvSpPr>
        <p:spPr>
          <a:xfrm>
            <a:off x="532950" y="915175"/>
            <a:ext cx="6208200" cy="61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7750" tIns="77750" rIns="77750" bIns="7775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ru" sz="3000" b="0" i="0" u="none" strike="noStrike" cap="none" dirty="0">
                <a:solidFill>
                  <a:srgbClr val="8F00FF"/>
                </a:solidFill>
                <a:latin typeface="Times New Roman" panose="02020603050405020304" pitchFamily="18" charset="0"/>
                <a:ea typeface="Raleway SemiBold"/>
                <a:cs typeface="Times New Roman" panose="02020603050405020304" pitchFamily="18" charset="0"/>
                <a:sym typeface="Raleway SemiBold"/>
              </a:rPr>
              <a:t>АКТУАЛЬНОСТЬ ПРОЕКТА</a:t>
            </a:r>
            <a:endParaRPr sz="3000" b="0" i="0" u="none" strike="noStrike" cap="none" dirty="0">
              <a:solidFill>
                <a:srgbClr val="8F00FF"/>
              </a:solidFill>
              <a:latin typeface="Times New Roman" panose="02020603050405020304" pitchFamily="18" charset="0"/>
              <a:ea typeface="Raleway SemiBold"/>
              <a:cs typeface="Times New Roman" panose="02020603050405020304" pitchFamily="18" charset="0"/>
              <a:sym typeface="Raleway SemiBold"/>
            </a:endParaRPr>
          </a:p>
        </p:txBody>
      </p:sp>
      <p:grpSp>
        <p:nvGrpSpPr>
          <p:cNvPr id="203" name="Google Shape;203;p2"/>
          <p:cNvGrpSpPr/>
          <p:nvPr/>
        </p:nvGrpSpPr>
        <p:grpSpPr>
          <a:xfrm>
            <a:off x="0" y="681925"/>
            <a:ext cx="4728304" cy="97200"/>
            <a:chOff x="0" y="692501"/>
            <a:chExt cx="2624940" cy="97200"/>
          </a:xfrm>
        </p:grpSpPr>
        <p:sp>
          <p:nvSpPr>
            <p:cNvPr id="204" name="Google Shape;204;p2"/>
            <p:cNvSpPr/>
            <p:nvPr/>
          </p:nvSpPr>
          <p:spPr>
            <a:xfrm>
              <a:off x="0" y="692501"/>
              <a:ext cx="1294500" cy="97200"/>
            </a:xfrm>
            <a:prstGeom prst="rect">
              <a:avLst/>
            </a:prstGeom>
            <a:solidFill>
              <a:srgbClr val="FBB3C1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336583" y="692501"/>
              <a:ext cx="1294500" cy="97200"/>
            </a:xfrm>
            <a:prstGeom prst="rect">
              <a:avLst/>
            </a:prstGeom>
            <a:solidFill>
              <a:srgbClr val="9F00FF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673166" y="692501"/>
              <a:ext cx="1294500" cy="97200"/>
            </a:xfrm>
            <a:prstGeom prst="rect">
              <a:avLst/>
            </a:prstGeom>
            <a:solidFill>
              <a:srgbClr val="FD493D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993857" y="692501"/>
              <a:ext cx="1294500" cy="97200"/>
            </a:xfrm>
            <a:prstGeom prst="rect">
              <a:avLst/>
            </a:prstGeom>
            <a:solidFill>
              <a:srgbClr val="FCAF17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330440" y="692501"/>
              <a:ext cx="1294500" cy="97200"/>
            </a:xfrm>
            <a:prstGeom prst="rect">
              <a:avLst/>
            </a:prstGeom>
            <a:solidFill>
              <a:srgbClr val="B5D8E1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sp>
        <p:nvSpPr>
          <p:cNvPr id="209" name="Google Shape;209;p2"/>
          <p:cNvSpPr txBox="1"/>
          <p:nvPr/>
        </p:nvSpPr>
        <p:spPr>
          <a:xfrm>
            <a:off x="483774" y="1541404"/>
            <a:ext cx="5643000" cy="2893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Дети младшего возраста, особенно до трех лет, часто не способны принять лекарство через рот из-за рвоты,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срыгиваний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или нежелания глотать. В таких случаях введение препарата через прямую кишку позволяет быстро и безопасно дать жаропонижающее, противосудорожное средство или антибиотик. Однако у детей в возрасте от 0 до 3 лет вес сильно варьируется, из-за чего препарат требует точного дозирования. Специальные детские ректальные дозаторы обеспечивают безопасное введение лекарства, исключая риски передозировки и повреждения слизистой благодаря анатомически адаптированным наконечникам.</a:t>
            </a:r>
            <a:endParaRPr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4"/>
          <p:cNvSpPr txBox="1">
            <a:spLocks noGrp="1"/>
          </p:cNvSpPr>
          <p:nvPr>
            <p:ph type="title"/>
          </p:nvPr>
        </p:nvSpPr>
        <p:spPr>
          <a:xfrm>
            <a:off x="456817" y="1378714"/>
            <a:ext cx="4655700" cy="600134"/>
          </a:xfrm>
        </p:spPr>
        <p:txBody>
          <a:bodyPr/>
          <a:lstStyle/>
          <a:p>
            <a:pPr lvl="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01716" y="1945781"/>
            <a:ext cx="7993200" cy="1883562"/>
          </a:xfrm>
        </p:spPr>
        <p:txBody>
          <a:bodyPr/>
          <a:lstStyle/>
          <a:p>
            <a:pPr marL="381000" indent="-228600" algn="just">
              <a:buFont typeface="+mj-lt"/>
              <a:buAutoNum type="arabicPeriod"/>
            </a:pPr>
            <a:r>
              <a:rPr lang="ru-RU" sz="1600" dirty="0"/>
              <a:t> Риск </a:t>
            </a:r>
            <a:r>
              <a:rPr lang="ru-RU" sz="1600" dirty="0" err="1"/>
              <a:t>травмирования</a:t>
            </a:r>
            <a:r>
              <a:rPr lang="ru-RU" sz="1600" dirty="0"/>
              <a:t> — жёсткие наконечники шприцев и клизм вызывают царапины и трещины слизистой прямой кишки.</a:t>
            </a:r>
          </a:p>
          <a:p>
            <a:pPr marL="381000" indent="-228600" algn="just">
              <a:buFont typeface="+mj-lt"/>
              <a:buAutoNum type="arabicPeriod"/>
            </a:pPr>
            <a:r>
              <a:rPr lang="ru-RU" sz="1600" dirty="0"/>
              <a:t> Риск передозировки — отсутствие точной шкалы для малых объёмов (0,5–5 мл) у большинства устройств.</a:t>
            </a:r>
          </a:p>
          <a:p>
            <a:pPr marL="381000" indent="-228600" algn="just">
              <a:buFont typeface="+mj-lt"/>
              <a:buAutoNum type="arabicPeriod"/>
            </a:pPr>
            <a:r>
              <a:rPr lang="ru-RU" sz="1600" dirty="0"/>
              <a:t> Стресс ребёнка — боль и дискомфорт при процедуре, страх родителей навредить.</a:t>
            </a:r>
          </a:p>
        </p:txBody>
      </p:sp>
      <p:sp>
        <p:nvSpPr>
          <p:cNvPr id="215" name="Google Shape;215;p4"/>
          <p:cNvSpPr/>
          <p:nvPr/>
        </p:nvSpPr>
        <p:spPr>
          <a:xfrm>
            <a:off x="-5084" y="4774004"/>
            <a:ext cx="406800" cy="380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Calibri"/>
              <a:buNone/>
            </a:pPr>
            <a:endParaRPr sz="13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16" name="Google Shape;216;p4"/>
          <p:cNvSpPr txBox="1"/>
          <p:nvPr/>
        </p:nvSpPr>
        <p:spPr>
          <a:xfrm>
            <a:off x="-5081" y="4889325"/>
            <a:ext cx="406800" cy="14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ru"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</a:t>
            </a:fld>
            <a:endParaRPr sz="1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" name="Google Shape;217;p4"/>
          <p:cNvSpPr/>
          <p:nvPr/>
        </p:nvSpPr>
        <p:spPr>
          <a:xfrm>
            <a:off x="456818" y="582319"/>
            <a:ext cx="687900" cy="687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" name="Google Shape;218;p4"/>
          <p:cNvSpPr/>
          <p:nvPr/>
        </p:nvSpPr>
        <p:spPr>
          <a:xfrm>
            <a:off x="8788235" y="0"/>
            <a:ext cx="354900" cy="2088600"/>
          </a:xfrm>
          <a:prstGeom prst="rect">
            <a:avLst/>
          </a:prstGeom>
          <a:solidFill>
            <a:srgbClr val="FCAF17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AF17"/>
              </a:buClr>
              <a:buSzPts val="1300"/>
              <a:buFont typeface="Calibri"/>
              <a:buNone/>
            </a:pPr>
            <a:endParaRPr sz="13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19" name="Google Shape;219;p4"/>
          <p:cNvSpPr/>
          <p:nvPr/>
        </p:nvSpPr>
        <p:spPr>
          <a:xfrm>
            <a:off x="8788179" y="4333388"/>
            <a:ext cx="354900" cy="822000"/>
          </a:xfrm>
          <a:prstGeom prst="rect">
            <a:avLst/>
          </a:prstGeom>
          <a:solidFill>
            <a:srgbClr val="FF2F2D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493D"/>
              </a:buClr>
              <a:buSzPts val="1300"/>
              <a:buFont typeface="Helvetica Neue"/>
              <a:buNone/>
            </a:pPr>
            <a:endParaRPr sz="13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0" name="Google Shape;220;p4"/>
          <p:cNvSpPr/>
          <p:nvPr/>
        </p:nvSpPr>
        <p:spPr>
          <a:xfrm>
            <a:off x="8788179" y="2088579"/>
            <a:ext cx="354900" cy="1159500"/>
          </a:xfrm>
          <a:prstGeom prst="rect">
            <a:avLst/>
          </a:prstGeom>
          <a:solidFill>
            <a:srgbClr val="8F00FF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493D"/>
              </a:buClr>
              <a:buSzPts val="1300"/>
              <a:buFont typeface="Helvetica Neue"/>
              <a:buNone/>
            </a:pPr>
            <a:endParaRPr sz="13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1" name="Google Shape;221;p4"/>
          <p:cNvSpPr/>
          <p:nvPr/>
        </p:nvSpPr>
        <p:spPr>
          <a:xfrm>
            <a:off x="8788179" y="3248117"/>
            <a:ext cx="354900" cy="1085100"/>
          </a:xfrm>
          <a:prstGeom prst="rect">
            <a:avLst/>
          </a:prstGeom>
          <a:solidFill>
            <a:srgbClr val="ADDAE3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493D"/>
              </a:buClr>
              <a:buSzPts val="1300"/>
              <a:buFont typeface="Helvetica Neue"/>
              <a:buNone/>
            </a:pPr>
            <a:endParaRPr sz="13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22" name="Google Shape;222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0725" y="656236"/>
            <a:ext cx="539947" cy="5399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6"/>
          <p:cNvSpPr txBox="1">
            <a:spLocks noGrp="1"/>
          </p:cNvSpPr>
          <p:nvPr>
            <p:ph type="title"/>
          </p:nvPr>
        </p:nvSpPr>
        <p:spPr>
          <a:xfrm>
            <a:off x="397820" y="1311504"/>
            <a:ext cx="4655700" cy="600134"/>
          </a:xfrm>
        </p:spPr>
        <p:txBody>
          <a:bodyPr/>
          <a:lstStyle/>
          <a:p>
            <a:pPr lvl="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-5084" y="2075850"/>
            <a:ext cx="5058604" cy="1740011"/>
          </a:xfrm>
        </p:spPr>
        <p:txBody>
          <a:bodyPr/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ru-RU" sz="1800" dirty="0"/>
              <a:t> Ректальный дозатор — стерильный одноразовый шприц из полипропилена со сменными мягкими силиконовыми наконечниками и ограничителем глубины введения.</a:t>
            </a:r>
          </a:p>
          <a:p>
            <a:pPr marL="152400" indent="0">
              <a:buNone/>
            </a:pPr>
            <a:endParaRPr lang="ru-RU" dirty="0"/>
          </a:p>
        </p:txBody>
      </p:sp>
      <p:sp>
        <p:nvSpPr>
          <p:cNvPr id="229" name="Google Shape;229;p6"/>
          <p:cNvSpPr/>
          <p:nvPr/>
        </p:nvSpPr>
        <p:spPr>
          <a:xfrm>
            <a:off x="-5084" y="4774004"/>
            <a:ext cx="406800" cy="380100"/>
          </a:xfrm>
          <a:prstGeom prst="rect">
            <a:avLst/>
          </a:prstGeom>
          <a:solidFill>
            <a:srgbClr val="FD493D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Calibri"/>
              <a:buNone/>
            </a:pPr>
            <a:endParaRPr sz="13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30" name="Google Shape;230;p6"/>
          <p:cNvSpPr txBox="1"/>
          <p:nvPr/>
        </p:nvSpPr>
        <p:spPr>
          <a:xfrm>
            <a:off x="-5081" y="4889325"/>
            <a:ext cx="406800" cy="14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ru"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4</a:t>
            </a:fld>
            <a:endParaRPr sz="1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p6"/>
          <p:cNvSpPr/>
          <p:nvPr/>
        </p:nvSpPr>
        <p:spPr>
          <a:xfrm>
            <a:off x="456818" y="582319"/>
            <a:ext cx="687900" cy="687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" name="Google Shape;232;p6"/>
          <p:cNvSpPr/>
          <p:nvPr/>
        </p:nvSpPr>
        <p:spPr>
          <a:xfrm>
            <a:off x="8788235" y="0"/>
            <a:ext cx="354900" cy="2088600"/>
          </a:xfrm>
          <a:prstGeom prst="rect">
            <a:avLst/>
          </a:prstGeom>
          <a:solidFill>
            <a:srgbClr val="FCAF17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AF17"/>
              </a:buClr>
              <a:buSzPts val="1300"/>
              <a:buFont typeface="Calibri"/>
              <a:buNone/>
            </a:pPr>
            <a:endParaRPr sz="13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33" name="Google Shape;233;p6"/>
          <p:cNvSpPr/>
          <p:nvPr/>
        </p:nvSpPr>
        <p:spPr>
          <a:xfrm>
            <a:off x="8788179" y="4333388"/>
            <a:ext cx="354900" cy="822000"/>
          </a:xfrm>
          <a:prstGeom prst="rect">
            <a:avLst/>
          </a:prstGeom>
          <a:solidFill>
            <a:srgbClr val="FF2F2D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493D"/>
              </a:buClr>
              <a:buSzPts val="1300"/>
              <a:buFont typeface="Helvetica Neue"/>
              <a:buNone/>
            </a:pPr>
            <a:endParaRPr sz="13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34" name="Google Shape;234;p6"/>
          <p:cNvSpPr/>
          <p:nvPr/>
        </p:nvSpPr>
        <p:spPr>
          <a:xfrm>
            <a:off x="8788179" y="2088579"/>
            <a:ext cx="354900" cy="1159500"/>
          </a:xfrm>
          <a:prstGeom prst="rect">
            <a:avLst/>
          </a:prstGeom>
          <a:solidFill>
            <a:srgbClr val="8F00FF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493D"/>
              </a:buClr>
              <a:buSzPts val="1300"/>
              <a:buFont typeface="Helvetica Neue"/>
              <a:buNone/>
            </a:pPr>
            <a:endParaRPr sz="13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35" name="Google Shape;235;p6"/>
          <p:cNvSpPr/>
          <p:nvPr/>
        </p:nvSpPr>
        <p:spPr>
          <a:xfrm>
            <a:off x="8788179" y="3248117"/>
            <a:ext cx="354900" cy="1085100"/>
          </a:xfrm>
          <a:prstGeom prst="rect">
            <a:avLst/>
          </a:prstGeom>
          <a:solidFill>
            <a:srgbClr val="ADDAE3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493D"/>
              </a:buClr>
              <a:buSzPts val="1300"/>
              <a:buFont typeface="Helvetica Neue"/>
              <a:buNone/>
            </a:pPr>
            <a:endParaRPr sz="13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36" name="Google Shape;236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0721" y="656236"/>
            <a:ext cx="539947" cy="539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7013" y="108247"/>
            <a:ext cx="3087618" cy="493047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7"/>
          <p:cNvSpPr/>
          <p:nvPr/>
        </p:nvSpPr>
        <p:spPr>
          <a:xfrm>
            <a:off x="-5084" y="4774004"/>
            <a:ext cx="406800" cy="380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Calibri"/>
              <a:buNone/>
            </a:pPr>
            <a:endParaRPr sz="13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43" name="Google Shape;243;p7"/>
          <p:cNvSpPr txBox="1"/>
          <p:nvPr/>
        </p:nvSpPr>
        <p:spPr>
          <a:xfrm>
            <a:off x="-5081" y="4889325"/>
            <a:ext cx="406800" cy="14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ru"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5</a:t>
            </a:fld>
            <a:endParaRPr sz="1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" name="Google Shape;244;p7"/>
          <p:cNvSpPr/>
          <p:nvPr/>
        </p:nvSpPr>
        <p:spPr>
          <a:xfrm>
            <a:off x="2906486" y="53521"/>
            <a:ext cx="2846700" cy="510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6" name="Google Shape;246;p7"/>
          <p:cNvSpPr txBox="1">
            <a:spLocks noGrp="1"/>
          </p:cNvSpPr>
          <p:nvPr>
            <p:ph type="title"/>
          </p:nvPr>
        </p:nvSpPr>
        <p:spPr>
          <a:xfrm>
            <a:off x="3011994" y="53521"/>
            <a:ext cx="2846700" cy="5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300" tIns="58300" rIns="58300" bIns="583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</a:pPr>
            <a:r>
              <a:rPr lang="ru" sz="3000" dirty="0">
                <a:solidFill>
                  <a:schemeClr val="lt1"/>
                </a:solidFill>
              </a:rPr>
              <a:t>КОНКУРЕНТЫ</a:t>
            </a:r>
            <a:endParaRPr sz="3000" dirty="0">
              <a:solidFill>
                <a:schemeClr val="lt1"/>
              </a:solidFill>
            </a:endParaRPr>
          </a:p>
        </p:txBody>
      </p:sp>
      <p:sp>
        <p:nvSpPr>
          <p:cNvPr id="247" name="Google Shape;247;p7"/>
          <p:cNvSpPr/>
          <p:nvPr/>
        </p:nvSpPr>
        <p:spPr>
          <a:xfrm>
            <a:off x="8788235" y="0"/>
            <a:ext cx="354900" cy="2088600"/>
          </a:xfrm>
          <a:prstGeom prst="rect">
            <a:avLst/>
          </a:prstGeom>
          <a:solidFill>
            <a:srgbClr val="FCAF17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AF17"/>
              </a:buClr>
              <a:buSzPts val="1300"/>
              <a:buFont typeface="Calibri"/>
              <a:buNone/>
            </a:pPr>
            <a:endParaRPr sz="13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48" name="Google Shape;248;p7"/>
          <p:cNvSpPr/>
          <p:nvPr/>
        </p:nvSpPr>
        <p:spPr>
          <a:xfrm>
            <a:off x="8788179" y="4333388"/>
            <a:ext cx="354900" cy="822000"/>
          </a:xfrm>
          <a:prstGeom prst="rect">
            <a:avLst/>
          </a:prstGeom>
          <a:solidFill>
            <a:srgbClr val="FF2F2D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493D"/>
              </a:buClr>
              <a:buSzPts val="1300"/>
              <a:buFont typeface="Helvetica Neue"/>
              <a:buNone/>
            </a:pPr>
            <a:endParaRPr sz="13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49" name="Google Shape;249;p7"/>
          <p:cNvSpPr/>
          <p:nvPr/>
        </p:nvSpPr>
        <p:spPr>
          <a:xfrm>
            <a:off x="8788179" y="2088579"/>
            <a:ext cx="354900" cy="1159500"/>
          </a:xfrm>
          <a:prstGeom prst="rect">
            <a:avLst/>
          </a:prstGeom>
          <a:solidFill>
            <a:srgbClr val="8F00FF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493D"/>
              </a:buClr>
              <a:buSzPts val="1300"/>
              <a:buFont typeface="Helvetica Neue"/>
              <a:buNone/>
            </a:pPr>
            <a:endParaRPr sz="13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50" name="Google Shape;250;p7"/>
          <p:cNvSpPr/>
          <p:nvPr/>
        </p:nvSpPr>
        <p:spPr>
          <a:xfrm>
            <a:off x="8788179" y="3248117"/>
            <a:ext cx="354900" cy="1085100"/>
          </a:xfrm>
          <a:prstGeom prst="rect">
            <a:avLst/>
          </a:prstGeom>
          <a:solidFill>
            <a:srgbClr val="ADDAE3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493D"/>
              </a:buClr>
              <a:buSzPts val="1300"/>
              <a:buFont typeface="Helvetica Neue"/>
              <a:buNone/>
            </a:pPr>
            <a:endParaRPr sz="13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9547722"/>
              </p:ext>
            </p:extLst>
          </p:nvPr>
        </p:nvGraphicFramePr>
        <p:xfrm>
          <a:off x="474409" y="578725"/>
          <a:ext cx="7710853" cy="4460000"/>
        </p:xfrm>
        <a:graphic>
          <a:graphicData uri="http://schemas.openxmlformats.org/drawingml/2006/table">
            <a:tbl>
              <a:tblPr/>
              <a:tblGrid>
                <a:gridCol w="23788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773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773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7734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03700"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3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Параметры</a:t>
                      </a:r>
                      <a:endParaRPr lang="ru-RU" sz="13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64" marR="52164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3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Детские микроклизмы </a:t>
                      </a:r>
                      <a:r>
                        <a:rPr lang="en-US" sz="13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Microlax</a:t>
                      </a:r>
                      <a:endParaRPr lang="en-US" sz="13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64" marR="52164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3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Резиновые груши детские</a:t>
                      </a:r>
                      <a:endParaRPr lang="ru-RU" sz="13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64" marR="52164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3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Ректальный дозатор</a:t>
                      </a:r>
                      <a:endParaRPr lang="ru-RU" sz="13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64" marR="52164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4933"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Назначение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64" marR="52164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Содержат слабительное средство 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64" marR="52164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Введение жидкостей (клизмы)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64" marR="52164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Введение любых лекарственных средств (антибиотики, жаропонижающие)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64" marR="52164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2467"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Точность дозировки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64" marR="52164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Отсутствует (готовый объём ЛС внутри)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64" marR="52164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Отсутствует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64" marR="52164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Наличие точной градуировки 0,5-5 мл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64" marR="52164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04933"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Безопасность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64" marR="52164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Наличие мягкого наконечника, но отсутствие ограничителя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64" marR="52164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Наличие мягкого наконечника, но отсутствие ограничителя 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64" marR="52164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Наличие мягкого наконечника и ограничителя глубины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64" marR="52164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0329"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Адаптация под возраст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64" marR="52164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Отсутствует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64" marR="52164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Отсутствует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64" marR="52164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Присутствует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64" marR="52164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3700"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Стерильность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64" marR="52164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Наличие индивидуальной стерильной упаковки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64" marR="52164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Требует постоянной стерилизации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64" marR="52164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Наличие индивидуальной стерильной упаковки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64" marR="52164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04933"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Совместимость с ЛС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64" marR="52164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Содержание слабительного средства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64" marR="52164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Совместим с другими ЛС, но отсутствие возможности контроля дозировки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64" marR="52164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Полная совместимость с другими ЛС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64" marR="52164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5005"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Стресс у ребенка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64" marR="52164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Средний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64" marR="52164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Высокий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64" marR="52164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Минимальный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64" marR="52164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5"/>
          <p:cNvSpPr txBox="1">
            <a:spLocks noGrp="1"/>
          </p:cNvSpPr>
          <p:nvPr>
            <p:ph type="title"/>
          </p:nvPr>
        </p:nvSpPr>
        <p:spPr>
          <a:xfrm>
            <a:off x="198316" y="1021969"/>
            <a:ext cx="4655700" cy="5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300" tIns="58300" rIns="58300" bIns="5830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ru" sz="3000" dirty="0">
                <a:solidFill>
                  <a:schemeClr val="dk1"/>
                </a:solidFill>
              </a:rPr>
              <a:t>ЦЕЛЕВАЯ АУДИТОРИЯ</a:t>
            </a:r>
            <a:endParaRPr sz="3000" dirty="0">
              <a:solidFill>
                <a:schemeClr val="dk1"/>
              </a:solidFill>
            </a:endParaRPr>
          </a:p>
        </p:txBody>
      </p:sp>
      <p:sp>
        <p:nvSpPr>
          <p:cNvPr id="256" name="Google Shape;256;p5"/>
          <p:cNvSpPr/>
          <p:nvPr/>
        </p:nvSpPr>
        <p:spPr>
          <a:xfrm>
            <a:off x="-5084" y="4774004"/>
            <a:ext cx="406800" cy="380100"/>
          </a:xfrm>
          <a:prstGeom prst="rect">
            <a:avLst/>
          </a:prstGeom>
          <a:solidFill>
            <a:srgbClr val="FD493D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Calibri"/>
              <a:buNone/>
            </a:pPr>
            <a:endParaRPr sz="13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57" name="Google Shape;257;p5"/>
          <p:cNvSpPr txBox="1"/>
          <p:nvPr/>
        </p:nvSpPr>
        <p:spPr>
          <a:xfrm>
            <a:off x="-5081" y="4889325"/>
            <a:ext cx="406800" cy="14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ru"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6</a:t>
            </a:fld>
            <a:endParaRPr sz="1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" name="Google Shape;258;p5"/>
          <p:cNvSpPr/>
          <p:nvPr/>
        </p:nvSpPr>
        <p:spPr>
          <a:xfrm>
            <a:off x="456817" y="251132"/>
            <a:ext cx="687900" cy="687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" name="Google Shape;259;p5"/>
          <p:cNvSpPr/>
          <p:nvPr/>
        </p:nvSpPr>
        <p:spPr>
          <a:xfrm>
            <a:off x="8788235" y="0"/>
            <a:ext cx="354900" cy="2088600"/>
          </a:xfrm>
          <a:prstGeom prst="rect">
            <a:avLst/>
          </a:prstGeom>
          <a:solidFill>
            <a:srgbClr val="FCAF17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AF17"/>
              </a:buClr>
              <a:buSzPts val="1300"/>
              <a:buFont typeface="Calibri"/>
              <a:buNone/>
            </a:pPr>
            <a:endParaRPr sz="13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60" name="Google Shape;260;p5"/>
          <p:cNvSpPr/>
          <p:nvPr/>
        </p:nvSpPr>
        <p:spPr>
          <a:xfrm>
            <a:off x="8788179" y="4333388"/>
            <a:ext cx="354900" cy="822000"/>
          </a:xfrm>
          <a:prstGeom prst="rect">
            <a:avLst/>
          </a:prstGeom>
          <a:solidFill>
            <a:srgbClr val="FF2F2D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493D"/>
              </a:buClr>
              <a:buSzPts val="1300"/>
              <a:buFont typeface="Helvetica Neue"/>
              <a:buNone/>
            </a:pPr>
            <a:endParaRPr sz="13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61" name="Google Shape;261;p5"/>
          <p:cNvSpPr/>
          <p:nvPr/>
        </p:nvSpPr>
        <p:spPr>
          <a:xfrm>
            <a:off x="8788179" y="2088579"/>
            <a:ext cx="354900" cy="1159500"/>
          </a:xfrm>
          <a:prstGeom prst="rect">
            <a:avLst/>
          </a:prstGeom>
          <a:solidFill>
            <a:srgbClr val="8F00FF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493D"/>
              </a:buClr>
              <a:buSzPts val="1300"/>
              <a:buFont typeface="Helvetica Neue"/>
              <a:buNone/>
            </a:pPr>
            <a:endParaRPr sz="13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62" name="Google Shape;262;p5"/>
          <p:cNvSpPr/>
          <p:nvPr/>
        </p:nvSpPr>
        <p:spPr>
          <a:xfrm>
            <a:off x="8788179" y="3248117"/>
            <a:ext cx="354900" cy="1085100"/>
          </a:xfrm>
          <a:prstGeom prst="rect">
            <a:avLst/>
          </a:prstGeom>
          <a:solidFill>
            <a:srgbClr val="ADDAE3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493D"/>
              </a:buClr>
              <a:buSzPts val="1300"/>
              <a:buFont typeface="Helvetica Neue"/>
              <a:buNone/>
            </a:pPr>
            <a:endParaRPr sz="13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63" name="Google Shape;263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0725" y="321374"/>
            <a:ext cx="539947" cy="539947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5"/>
          <p:cNvSpPr txBox="1"/>
          <p:nvPr/>
        </p:nvSpPr>
        <p:spPr>
          <a:xfrm>
            <a:off x="574685" y="1754413"/>
            <a:ext cx="3297084" cy="1292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" sz="18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Родители 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" sz="18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Аптеки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Дистрибьютор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Детские стационары</a:t>
            </a:r>
            <a:endParaRPr sz="18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ea typeface="Batang" panose="02030600000101010101" pitchFamily="18" charset="-127"/>
              <a:cs typeface="Times New Roman" panose="02020603050405020304" pitchFamily="18" charset="0"/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1969353361"/>
              </p:ext>
            </p:extLst>
          </p:nvPr>
        </p:nvGraphicFramePr>
        <p:xfrm>
          <a:off x="3499744" y="939032"/>
          <a:ext cx="5465885" cy="37596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8"/>
          <p:cNvSpPr txBox="1">
            <a:spLocks noGrp="1"/>
          </p:cNvSpPr>
          <p:nvPr>
            <p:ph type="title"/>
          </p:nvPr>
        </p:nvSpPr>
        <p:spPr>
          <a:xfrm>
            <a:off x="432332" y="445031"/>
            <a:ext cx="7976100" cy="10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300" tIns="58300" rIns="58300" bIns="5830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ru" sz="3000" dirty="0">
                <a:solidFill>
                  <a:schemeClr val="dk1"/>
                </a:solidFill>
              </a:rPr>
              <a:t>ЦЕННОСТЬ, ЦЕННОСТНОЕ ПРЕДЛОЖЕНИЕ</a:t>
            </a:r>
            <a:endParaRPr sz="3000" dirty="0">
              <a:solidFill>
                <a:schemeClr val="dk1"/>
              </a:solidFill>
            </a:endParaRPr>
          </a:p>
        </p:txBody>
      </p:sp>
      <p:sp>
        <p:nvSpPr>
          <p:cNvPr id="270" name="Google Shape;270;p8"/>
          <p:cNvSpPr txBox="1">
            <a:spLocks noGrp="1"/>
          </p:cNvSpPr>
          <p:nvPr>
            <p:ph type="body" idx="1"/>
          </p:nvPr>
        </p:nvSpPr>
        <p:spPr>
          <a:xfrm>
            <a:off x="356125" y="1481061"/>
            <a:ext cx="7743900" cy="2649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300" tIns="58300" rIns="58300" bIns="58300" anchor="t" anchorCtr="0">
            <a:spAutoFit/>
          </a:bodyPr>
          <a:lstStyle/>
          <a:p>
            <a:pPr lvl="0" indent="0" algn="just">
              <a:buNone/>
            </a:pPr>
            <a:r>
              <a:rPr lang="ru-RU" sz="1400" dirty="0">
                <a:solidFill>
                  <a:srgbClr val="132C40"/>
                </a:solidFill>
              </a:rPr>
              <a:t>Мы помогаем родителям в ситуации отсутствия подходящих ректальных дозаторов для детей решать проблему безопасности и точного дозирования с помощью технологии стерильного одноразового шприца-дозатора с градуировкой и сменными наконечниками, получая доверие потребителей. </a:t>
            </a:r>
          </a:p>
          <a:p>
            <a:pPr lvl="0" indent="0" algn="ctr">
              <a:buNone/>
            </a:pPr>
            <a:endParaRPr lang="ru-RU" sz="1400" dirty="0">
              <a:solidFill>
                <a:srgbClr val="132C40"/>
              </a:solidFill>
            </a:endParaRPr>
          </a:p>
          <a:p>
            <a:pPr lvl="0" indent="0" algn="ctr">
              <a:lnSpc>
                <a:spcPct val="150000"/>
              </a:lnSpc>
              <a:buNone/>
            </a:pPr>
            <a:r>
              <a:rPr lang="ru-RU" sz="1400" b="1" dirty="0">
                <a:solidFill>
                  <a:srgbClr val="132C40"/>
                </a:solidFill>
                <a:cs typeface="KodchiangUPC" panose="02020603050405020304" pitchFamily="18" charset="-34"/>
              </a:rPr>
              <a:t>Ценность нашего продукта для наших потребителей заключается в</a:t>
            </a:r>
            <a:r>
              <a:rPr lang="ru-RU" sz="1400" dirty="0">
                <a:solidFill>
                  <a:srgbClr val="132C40"/>
                </a:solidFill>
              </a:rPr>
              <a:t>:</a:t>
            </a:r>
          </a:p>
          <a:p>
            <a:pPr marL="742950" indent="-285750">
              <a:lnSpc>
                <a:spcPct val="150000"/>
              </a:lnSpc>
            </a:pPr>
            <a:r>
              <a:rPr lang="ru-RU" sz="1400" dirty="0">
                <a:solidFill>
                  <a:srgbClr val="132C40"/>
                </a:solidFill>
              </a:rPr>
              <a:t>Универсальности</a:t>
            </a:r>
          </a:p>
          <a:p>
            <a:pPr marL="742950" indent="-285750">
              <a:lnSpc>
                <a:spcPct val="150000"/>
              </a:lnSpc>
            </a:pPr>
            <a:r>
              <a:rPr lang="ru-RU" sz="1400" dirty="0">
                <a:solidFill>
                  <a:srgbClr val="132C40"/>
                </a:solidFill>
              </a:rPr>
              <a:t>Безопасности </a:t>
            </a:r>
          </a:p>
          <a:p>
            <a:pPr marL="742950" indent="-285750">
              <a:lnSpc>
                <a:spcPct val="150000"/>
              </a:lnSpc>
            </a:pPr>
            <a:r>
              <a:rPr lang="ru-RU" sz="1400" dirty="0">
                <a:solidFill>
                  <a:srgbClr val="132C40"/>
                </a:solidFill>
              </a:rPr>
              <a:t>Экономии времени и средств</a:t>
            </a:r>
          </a:p>
        </p:txBody>
      </p:sp>
      <p:sp>
        <p:nvSpPr>
          <p:cNvPr id="272" name="Google Shape;272;p8"/>
          <p:cNvSpPr/>
          <p:nvPr/>
        </p:nvSpPr>
        <p:spPr>
          <a:xfrm>
            <a:off x="-5084" y="4774004"/>
            <a:ext cx="406800" cy="380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Calibri"/>
              <a:buNone/>
            </a:pPr>
            <a:endParaRPr sz="13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73" name="Google Shape;273;p8"/>
          <p:cNvSpPr txBox="1"/>
          <p:nvPr/>
        </p:nvSpPr>
        <p:spPr>
          <a:xfrm>
            <a:off x="-5081" y="4889325"/>
            <a:ext cx="406800" cy="14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ru"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7</a:t>
            </a:fld>
            <a:endParaRPr sz="1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9"/>
          <p:cNvSpPr/>
          <p:nvPr/>
        </p:nvSpPr>
        <p:spPr>
          <a:xfrm>
            <a:off x="-5084" y="4774004"/>
            <a:ext cx="406800" cy="380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Calibri"/>
              <a:buNone/>
            </a:pPr>
            <a:endParaRPr sz="13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79" name="Google Shape;279;p9"/>
          <p:cNvSpPr txBox="1"/>
          <p:nvPr/>
        </p:nvSpPr>
        <p:spPr>
          <a:xfrm>
            <a:off x="-5081" y="4889325"/>
            <a:ext cx="406800" cy="14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ru"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8</a:t>
            </a:fld>
            <a:endParaRPr sz="1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" name="Google Shape;280;p9"/>
          <p:cNvSpPr/>
          <p:nvPr/>
        </p:nvSpPr>
        <p:spPr>
          <a:xfrm>
            <a:off x="456818" y="1270144"/>
            <a:ext cx="1568400" cy="510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2" name="Google Shape;282;p9"/>
          <p:cNvSpPr txBox="1">
            <a:spLocks noGrp="1"/>
          </p:cNvSpPr>
          <p:nvPr>
            <p:ph type="title"/>
          </p:nvPr>
        </p:nvSpPr>
        <p:spPr>
          <a:xfrm>
            <a:off x="456817" y="1257881"/>
            <a:ext cx="4655700" cy="5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300" tIns="58300" rIns="58300" bIns="583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</a:pPr>
            <a:r>
              <a:rPr lang="ru" sz="3000">
                <a:solidFill>
                  <a:schemeClr val="lt1"/>
                </a:solidFill>
              </a:rPr>
              <a:t>РЫНОК</a:t>
            </a:r>
            <a:endParaRPr sz="3000">
              <a:solidFill>
                <a:schemeClr val="lt1"/>
              </a:solidFill>
            </a:endParaRPr>
          </a:p>
        </p:txBody>
      </p:sp>
      <p:sp>
        <p:nvSpPr>
          <p:cNvPr id="283" name="Google Shape;283;p9"/>
          <p:cNvSpPr txBox="1">
            <a:spLocks noGrp="1"/>
          </p:cNvSpPr>
          <p:nvPr>
            <p:ph type="body" idx="1"/>
          </p:nvPr>
        </p:nvSpPr>
        <p:spPr>
          <a:xfrm>
            <a:off x="488944" y="2088579"/>
            <a:ext cx="7993200" cy="1015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42900" lvl="0" indent="-254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ru" sz="1800" dirty="0"/>
              <a:t>Мы работаем на рынке B2C, B2B</a:t>
            </a:r>
            <a:endParaRPr sz="1800" dirty="0"/>
          </a:p>
          <a:p>
            <a:pPr marL="342900" lvl="0" indent="-254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ru" sz="1800" dirty="0"/>
              <a:t>Наша ЦА - это </a:t>
            </a:r>
            <a:r>
              <a:rPr lang="ru-RU" sz="1800" dirty="0"/>
              <a:t>п</a:t>
            </a:r>
            <a:r>
              <a:rPr lang="ru" sz="1800" dirty="0"/>
              <a:t>оликлиники,</a:t>
            </a:r>
            <a:r>
              <a:rPr lang="en-US" sz="1800" dirty="0"/>
              <a:t> </a:t>
            </a:r>
            <a:r>
              <a:rPr lang="ru-RU" sz="1800" dirty="0"/>
              <a:t>родители, аптеки </a:t>
            </a:r>
            <a:endParaRPr sz="1800" dirty="0"/>
          </a:p>
        </p:txBody>
      </p:sp>
      <p:sp>
        <p:nvSpPr>
          <p:cNvPr id="284" name="Google Shape;284;p9"/>
          <p:cNvSpPr/>
          <p:nvPr/>
        </p:nvSpPr>
        <p:spPr>
          <a:xfrm>
            <a:off x="8788235" y="0"/>
            <a:ext cx="354900" cy="2088600"/>
          </a:xfrm>
          <a:prstGeom prst="rect">
            <a:avLst/>
          </a:prstGeom>
          <a:solidFill>
            <a:srgbClr val="FCAF17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AF17"/>
              </a:buClr>
              <a:buSzPts val="1300"/>
              <a:buFont typeface="Calibri"/>
              <a:buNone/>
            </a:pPr>
            <a:endParaRPr sz="13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85" name="Google Shape;285;p9"/>
          <p:cNvSpPr/>
          <p:nvPr/>
        </p:nvSpPr>
        <p:spPr>
          <a:xfrm>
            <a:off x="8788179" y="4333388"/>
            <a:ext cx="354900" cy="822000"/>
          </a:xfrm>
          <a:prstGeom prst="rect">
            <a:avLst/>
          </a:prstGeom>
          <a:solidFill>
            <a:srgbClr val="FF2F2D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493D"/>
              </a:buClr>
              <a:buSzPts val="1300"/>
              <a:buFont typeface="Helvetica Neue"/>
              <a:buNone/>
            </a:pPr>
            <a:endParaRPr sz="13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86" name="Google Shape;286;p9"/>
          <p:cNvSpPr/>
          <p:nvPr/>
        </p:nvSpPr>
        <p:spPr>
          <a:xfrm>
            <a:off x="8788179" y="2088579"/>
            <a:ext cx="354900" cy="1159500"/>
          </a:xfrm>
          <a:prstGeom prst="rect">
            <a:avLst/>
          </a:prstGeom>
          <a:solidFill>
            <a:srgbClr val="8F00FF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493D"/>
              </a:buClr>
              <a:buSzPts val="1300"/>
              <a:buFont typeface="Helvetica Neue"/>
              <a:buNone/>
            </a:pPr>
            <a:endParaRPr sz="13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87" name="Google Shape;287;p9"/>
          <p:cNvSpPr/>
          <p:nvPr/>
        </p:nvSpPr>
        <p:spPr>
          <a:xfrm>
            <a:off x="8788179" y="3248117"/>
            <a:ext cx="354900" cy="1085100"/>
          </a:xfrm>
          <a:prstGeom prst="rect">
            <a:avLst/>
          </a:prstGeom>
          <a:solidFill>
            <a:srgbClr val="ADDAE3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493D"/>
              </a:buClr>
              <a:buSzPts val="1300"/>
              <a:buFont typeface="Helvetica Neue"/>
              <a:buNone/>
            </a:pPr>
            <a:endParaRPr sz="13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12"/>
          <p:cNvSpPr txBox="1">
            <a:spLocks noGrp="1"/>
          </p:cNvSpPr>
          <p:nvPr>
            <p:ph type="title"/>
          </p:nvPr>
        </p:nvSpPr>
        <p:spPr>
          <a:xfrm>
            <a:off x="1874996" y="87923"/>
            <a:ext cx="46557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</a:pPr>
            <a:r>
              <a:rPr lang="ru" sz="3000">
                <a:solidFill>
                  <a:schemeClr val="dk1"/>
                </a:solidFill>
              </a:rPr>
              <a:t>КОМАНДА СТАРТАПА</a:t>
            </a:r>
            <a:endParaRPr sz="3000">
              <a:solidFill>
                <a:schemeClr val="dk1"/>
              </a:solidFill>
            </a:endParaRPr>
          </a:p>
        </p:txBody>
      </p:sp>
      <p:graphicFrame>
        <p:nvGraphicFramePr>
          <p:cNvPr id="319" name="Google Shape;319;p12"/>
          <p:cNvGraphicFramePr/>
          <p:nvPr>
            <p:extLst>
              <p:ext uri="{D42A27DB-BD31-4B8C-83A1-F6EECF244321}">
                <p14:modId xmlns:p14="http://schemas.microsoft.com/office/powerpoint/2010/main" val="1928873984"/>
              </p:ext>
            </p:extLst>
          </p:nvPr>
        </p:nvGraphicFramePr>
        <p:xfrm>
          <a:off x="96716" y="628139"/>
          <a:ext cx="8691408" cy="4203525"/>
        </p:xfrm>
        <a:graphic>
          <a:graphicData uri="http://schemas.openxmlformats.org/drawingml/2006/table">
            <a:tbl>
              <a:tblPr>
                <a:noFill/>
                <a:tableStyleId>{A73012AB-4D93-454B-A84E-DC8303FA54A2}</a:tableStyleId>
              </a:tblPr>
              <a:tblGrid>
                <a:gridCol w="24002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618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92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98594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ru" sz="1100" u="none" strike="noStrike" cap="none" dirty="0">
                          <a:solidFill>
                            <a:srgbClr val="132C40"/>
                          </a:solidFill>
                          <a:latin typeface="Raleway SemiBold"/>
                          <a:ea typeface="Raleway SemiBold"/>
                          <a:cs typeface="Raleway SemiBold"/>
                          <a:sym typeface="Raleway SemiBold"/>
                        </a:rPr>
                        <a:t>РОЛЬ</a:t>
                      </a:r>
                      <a:endParaRPr sz="1100" u="none" strike="noStrike" cap="none" dirty="0">
                        <a:solidFill>
                          <a:srgbClr val="132C40"/>
                        </a:solidFill>
                        <a:latin typeface="Raleway SemiBold"/>
                        <a:ea typeface="Raleway SemiBold"/>
                        <a:cs typeface="Raleway SemiBold"/>
                        <a:sym typeface="Raleway SemiBol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ru" sz="1100" u="none" strike="noStrike" cap="none">
                          <a:solidFill>
                            <a:srgbClr val="132C40"/>
                          </a:solidFill>
                          <a:latin typeface="Raleway SemiBold"/>
                          <a:ea typeface="Raleway SemiBold"/>
                          <a:cs typeface="Raleway SemiBold"/>
                          <a:sym typeface="Raleway SemiBold"/>
                        </a:rPr>
                        <a:t>ФАМИЛИЯ ИМЯ</a:t>
                      </a:r>
                      <a:endParaRPr sz="1100" u="none" strike="noStrike" cap="none">
                        <a:solidFill>
                          <a:srgbClr val="132C40"/>
                        </a:solidFill>
                        <a:latin typeface="Raleway SemiBold"/>
                        <a:ea typeface="Raleway SemiBold"/>
                        <a:cs typeface="Raleway SemiBold"/>
                        <a:sym typeface="Raleway SemiBol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ru" sz="1100" u="none" strike="noStrike" cap="none" dirty="0">
                          <a:solidFill>
                            <a:srgbClr val="132C40"/>
                          </a:solidFill>
                          <a:latin typeface="Raleway SemiBold"/>
                          <a:ea typeface="Raleway SemiBold"/>
                          <a:cs typeface="Raleway SemiBold"/>
                          <a:sym typeface="Raleway SemiBold"/>
                        </a:rPr>
                        <a:t>ФОТО</a:t>
                      </a:r>
                      <a:endParaRPr sz="1100" u="none" strike="noStrike" cap="none" dirty="0">
                        <a:solidFill>
                          <a:srgbClr val="132C40"/>
                        </a:solidFill>
                        <a:latin typeface="Raleway SemiBold"/>
                        <a:ea typeface="Raleway SemiBold"/>
                        <a:cs typeface="Raleway SemiBold"/>
                        <a:sym typeface="Raleway SemiBol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3497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ru" sz="1100" u="none" strike="noStrike" cap="none" dirty="0">
                          <a:solidFill>
                            <a:srgbClr val="132C40"/>
                          </a:solidFill>
                          <a:latin typeface="Raleway SemiBold"/>
                          <a:ea typeface="Raleway SemiBold"/>
                          <a:cs typeface="Raleway SemiBold"/>
                          <a:sym typeface="Raleway SemiBold"/>
                        </a:rPr>
                        <a:t>ЛИДЕР (CEO)</a:t>
                      </a:r>
                      <a:endParaRPr sz="1100" u="none" strike="noStrike" cap="none" dirty="0">
                        <a:solidFill>
                          <a:srgbClr val="132C40"/>
                        </a:solidFill>
                        <a:latin typeface="Raleway SemiBold"/>
                        <a:ea typeface="Raleway SemiBold"/>
                        <a:cs typeface="Raleway SemiBold"/>
                        <a:sym typeface="Raleway SemiBol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ru" sz="1100" u="none" strike="noStrike" cap="none" dirty="0">
                          <a:solidFill>
                            <a:srgbClr val="132C40"/>
                          </a:solidFill>
                          <a:latin typeface="Raleway SemiBold"/>
                          <a:ea typeface="Raleway SemiBold"/>
                          <a:cs typeface="Raleway SemiBold"/>
                          <a:sym typeface="Raleway SemiBold"/>
                        </a:rPr>
                        <a:t>Шугля</a:t>
                      </a:r>
                      <a:r>
                        <a:rPr lang="ru" sz="1100" u="none" strike="noStrike" cap="none" baseline="0" dirty="0">
                          <a:solidFill>
                            <a:srgbClr val="132C40"/>
                          </a:solidFill>
                          <a:latin typeface="Raleway SemiBold"/>
                          <a:ea typeface="Raleway SemiBold"/>
                          <a:cs typeface="Raleway SemiBold"/>
                          <a:sym typeface="Raleway SemiBold"/>
                        </a:rPr>
                        <a:t> Вера</a:t>
                      </a:r>
                      <a:endParaRPr sz="1100" u="none" strike="noStrike" cap="none" dirty="0">
                        <a:solidFill>
                          <a:srgbClr val="132C40"/>
                        </a:solidFill>
                        <a:latin typeface="Raleway SemiBold"/>
                        <a:ea typeface="Raleway SemiBold"/>
                        <a:cs typeface="Raleway SemiBold"/>
                        <a:sym typeface="Raleway SemiBol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 u="none" strike="noStrike" cap="none" dirty="0">
                        <a:solidFill>
                          <a:srgbClr val="132C40"/>
                        </a:solidFill>
                        <a:latin typeface="Raleway SemiBold"/>
                        <a:ea typeface="Raleway SemiBold"/>
                        <a:cs typeface="Raleway SemiBold"/>
                        <a:sym typeface="Raleway SemiBold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 u="none" strike="noStrike" cap="none" dirty="0">
                        <a:solidFill>
                          <a:srgbClr val="132C40"/>
                        </a:solidFill>
                        <a:latin typeface="Raleway SemiBold"/>
                        <a:ea typeface="Raleway SemiBold"/>
                        <a:cs typeface="Raleway SemiBold"/>
                        <a:sym typeface="Raleway SemiBold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 u="none" strike="noStrike" cap="none" dirty="0">
                        <a:solidFill>
                          <a:srgbClr val="132C40"/>
                        </a:solidFill>
                        <a:latin typeface="Raleway SemiBold"/>
                        <a:ea typeface="Raleway SemiBold"/>
                        <a:cs typeface="Raleway SemiBold"/>
                        <a:sym typeface="Raleway SemiBold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 u="none" strike="noStrike" cap="none" dirty="0">
                        <a:solidFill>
                          <a:srgbClr val="132C40"/>
                        </a:solidFill>
                        <a:latin typeface="Raleway SemiBold"/>
                        <a:ea typeface="Raleway SemiBold"/>
                        <a:cs typeface="Raleway SemiBold"/>
                        <a:sym typeface="Raleway SemiBol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3497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ru" sz="1100" u="none" strike="noStrike" cap="none">
                          <a:solidFill>
                            <a:srgbClr val="132C40"/>
                          </a:solidFill>
                          <a:latin typeface="Raleway SemiBold"/>
                          <a:ea typeface="Raleway SemiBold"/>
                          <a:cs typeface="Raleway SemiBold"/>
                          <a:sym typeface="Raleway SemiBold"/>
                        </a:rPr>
                        <a:t>ТЕХНОЛОГ, РАЗРАБОТЧИК (CTO)</a:t>
                      </a:r>
                      <a:endParaRPr sz="1100" u="none" strike="noStrike" cap="none">
                        <a:solidFill>
                          <a:srgbClr val="132C40"/>
                        </a:solidFill>
                        <a:latin typeface="Raleway SemiBold"/>
                        <a:ea typeface="Raleway SemiBold"/>
                        <a:cs typeface="Raleway SemiBold"/>
                        <a:sym typeface="Raleway SemiBol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ru-RU" sz="1100" u="none" strike="noStrike" cap="none" dirty="0" err="1">
                          <a:solidFill>
                            <a:srgbClr val="132C40"/>
                          </a:solidFill>
                          <a:latin typeface="Raleway SemiBold"/>
                          <a:ea typeface="Raleway SemiBold"/>
                          <a:cs typeface="Raleway SemiBold"/>
                          <a:sym typeface="Raleway SemiBold"/>
                        </a:rPr>
                        <a:t>Кадышева</a:t>
                      </a:r>
                      <a:r>
                        <a:rPr lang="ru-RU" sz="1100" u="none" strike="noStrike" cap="none" dirty="0">
                          <a:solidFill>
                            <a:srgbClr val="132C40"/>
                          </a:solidFill>
                          <a:latin typeface="Raleway SemiBold"/>
                          <a:ea typeface="Raleway SemiBold"/>
                          <a:cs typeface="Raleway SemiBold"/>
                          <a:sym typeface="Raleway SemiBold"/>
                        </a:rPr>
                        <a:t> Алина,</a:t>
                      </a:r>
                      <a:r>
                        <a:rPr lang="ru-RU" sz="1100" u="none" strike="noStrike" cap="none" baseline="0" dirty="0">
                          <a:solidFill>
                            <a:srgbClr val="132C40"/>
                          </a:solidFill>
                          <a:latin typeface="Raleway SemiBold"/>
                          <a:ea typeface="Raleway SemiBold"/>
                          <a:cs typeface="Raleway SemiBold"/>
                          <a:sym typeface="Raleway SemiBold"/>
                        </a:rPr>
                        <a:t> Хусаинова Гульнара, Павлова Арина</a:t>
                      </a:r>
                      <a:endParaRPr sz="1100" u="none" strike="noStrike" cap="none" dirty="0">
                        <a:solidFill>
                          <a:srgbClr val="132C40"/>
                        </a:solidFill>
                        <a:latin typeface="Raleway SemiBold"/>
                        <a:ea typeface="Raleway SemiBold"/>
                        <a:cs typeface="Raleway SemiBold"/>
                        <a:sym typeface="Raleway SemiBol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 u="none" strike="noStrike" cap="none" dirty="0">
                        <a:solidFill>
                          <a:srgbClr val="132C40"/>
                        </a:solidFill>
                        <a:latin typeface="Raleway SemiBold"/>
                        <a:ea typeface="Raleway SemiBold"/>
                        <a:cs typeface="Raleway SemiBold"/>
                        <a:sym typeface="Raleway SemiBold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 u="none" strike="noStrike" cap="none" dirty="0">
                        <a:solidFill>
                          <a:srgbClr val="132C40"/>
                        </a:solidFill>
                        <a:latin typeface="Raleway SemiBold"/>
                        <a:ea typeface="Raleway SemiBold"/>
                        <a:cs typeface="Raleway SemiBold"/>
                        <a:sym typeface="Raleway SemiBold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 u="none" strike="noStrike" cap="none" dirty="0">
                        <a:solidFill>
                          <a:srgbClr val="132C40"/>
                        </a:solidFill>
                        <a:latin typeface="Raleway SemiBold"/>
                        <a:ea typeface="Raleway SemiBold"/>
                        <a:cs typeface="Raleway SemiBold"/>
                        <a:sym typeface="Raleway SemiBold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 u="none" strike="noStrike" cap="none" dirty="0">
                        <a:solidFill>
                          <a:srgbClr val="132C40"/>
                        </a:solidFill>
                        <a:latin typeface="Raleway SemiBold"/>
                        <a:ea typeface="Raleway SemiBold"/>
                        <a:cs typeface="Raleway SemiBold"/>
                        <a:sym typeface="Raleway SemiBol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3497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ru" sz="1100" u="none" strike="noStrike" cap="none" dirty="0">
                          <a:solidFill>
                            <a:srgbClr val="132C40"/>
                          </a:solidFill>
                          <a:latin typeface="Raleway SemiBold"/>
                          <a:ea typeface="Raleway SemiBold"/>
                          <a:cs typeface="Raleway SemiBold"/>
                          <a:sym typeface="Raleway SemiBold"/>
                        </a:rPr>
                        <a:t>МАРКЕТОЛОГ (СMO)</a:t>
                      </a:r>
                      <a:endParaRPr sz="1100" u="none" strike="noStrike" cap="none" dirty="0">
                        <a:solidFill>
                          <a:srgbClr val="132C40"/>
                        </a:solidFill>
                        <a:latin typeface="Raleway SemiBold"/>
                        <a:ea typeface="Raleway SemiBold"/>
                        <a:cs typeface="Raleway SemiBold"/>
                        <a:sym typeface="Raleway SemiBol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ru" sz="1100" u="none" strike="noStrike" cap="none" dirty="0">
                          <a:solidFill>
                            <a:srgbClr val="132C40"/>
                          </a:solidFill>
                          <a:latin typeface="Raleway SemiBold"/>
                          <a:ea typeface="Raleway SemiBold"/>
                          <a:cs typeface="Raleway SemiBold"/>
                          <a:sym typeface="Raleway SemiBold"/>
                        </a:rPr>
                        <a:t>Чаплашкина</a:t>
                      </a:r>
                      <a:r>
                        <a:rPr lang="ru" sz="1100" u="none" strike="noStrike" cap="none" baseline="0" dirty="0">
                          <a:solidFill>
                            <a:srgbClr val="132C40"/>
                          </a:solidFill>
                          <a:latin typeface="Raleway SemiBold"/>
                          <a:ea typeface="Raleway SemiBold"/>
                          <a:cs typeface="Raleway SemiBold"/>
                          <a:sym typeface="Raleway SemiBold"/>
                        </a:rPr>
                        <a:t> Дарья </a:t>
                      </a:r>
                      <a:endParaRPr sz="1100" u="none" strike="noStrike" cap="none" dirty="0">
                        <a:solidFill>
                          <a:srgbClr val="132C40"/>
                        </a:solidFill>
                        <a:latin typeface="Raleway SemiBold"/>
                        <a:ea typeface="Raleway SemiBold"/>
                        <a:cs typeface="Raleway SemiBold"/>
                        <a:sym typeface="Raleway SemiBol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 u="none" strike="noStrike" cap="none" dirty="0">
                        <a:solidFill>
                          <a:srgbClr val="132C40"/>
                        </a:solidFill>
                        <a:latin typeface="Raleway SemiBold"/>
                        <a:ea typeface="Raleway SemiBold"/>
                        <a:cs typeface="Raleway SemiBold"/>
                        <a:sym typeface="Raleway SemiBold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 u="none" strike="noStrike" cap="none" dirty="0">
                        <a:solidFill>
                          <a:srgbClr val="132C40"/>
                        </a:solidFill>
                        <a:latin typeface="Raleway SemiBold"/>
                        <a:ea typeface="Raleway SemiBold"/>
                        <a:cs typeface="Raleway SemiBold"/>
                        <a:sym typeface="Raleway SemiBold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 u="none" strike="noStrike" cap="none" dirty="0">
                        <a:solidFill>
                          <a:srgbClr val="132C40"/>
                        </a:solidFill>
                        <a:latin typeface="Raleway SemiBold"/>
                        <a:ea typeface="Raleway SemiBold"/>
                        <a:cs typeface="Raleway SemiBold"/>
                        <a:sym typeface="Raleway SemiBold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 u="none" strike="noStrike" cap="none" dirty="0">
                        <a:solidFill>
                          <a:srgbClr val="132C40"/>
                        </a:solidFill>
                        <a:latin typeface="Raleway SemiBold"/>
                        <a:ea typeface="Raleway SemiBold"/>
                        <a:cs typeface="Raleway SemiBold"/>
                        <a:sym typeface="Raleway SemiBol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22" name="Google Shape;322;p12"/>
          <p:cNvSpPr/>
          <p:nvPr/>
        </p:nvSpPr>
        <p:spPr>
          <a:xfrm>
            <a:off x="-5084" y="4774004"/>
            <a:ext cx="406800" cy="380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Calibri"/>
              <a:buNone/>
            </a:pPr>
            <a:endParaRPr sz="13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23" name="Google Shape;323;p12"/>
          <p:cNvSpPr txBox="1"/>
          <p:nvPr/>
        </p:nvSpPr>
        <p:spPr>
          <a:xfrm>
            <a:off x="-5081" y="4889325"/>
            <a:ext cx="406800" cy="14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ru"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9</a:t>
            </a:fld>
            <a:endParaRPr sz="1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4" name="Google Shape;324;p12"/>
          <p:cNvSpPr/>
          <p:nvPr/>
        </p:nvSpPr>
        <p:spPr>
          <a:xfrm>
            <a:off x="8788235" y="0"/>
            <a:ext cx="354900" cy="2088600"/>
          </a:xfrm>
          <a:prstGeom prst="rect">
            <a:avLst/>
          </a:prstGeom>
          <a:solidFill>
            <a:srgbClr val="FCAF17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AF17"/>
              </a:buClr>
              <a:buSzPts val="1300"/>
              <a:buFont typeface="Calibri"/>
              <a:buNone/>
            </a:pPr>
            <a:endParaRPr sz="13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25" name="Google Shape;325;p12"/>
          <p:cNvSpPr/>
          <p:nvPr/>
        </p:nvSpPr>
        <p:spPr>
          <a:xfrm>
            <a:off x="8788179" y="4333388"/>
            <a:ext cx="354900" cy="822000"/>
          </a:xfrm>
          <a:prstGeom prst="rect">
            <a:avLst/>
          </a:prstGeom>
          <a:solidFill>
            <a:srgbClr val="FF2F2D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493D"/>
              </a:buClr>
              <a:buSzPts val="1300"/>
              <a:buFont typeface="Helvetica Neue"/>
              <a:buNone/>
            </a:pPr>
            <a:endParaRPr sz="13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26" name="Google Shape;326;p12"/>
          <p:cNvSpPr/>
          <p:nvPr/>
        </p:nvSpPr>
        <p:spPr>
          <a:xfrm>
            <a:off x="8788179" y="2088579"/>
            <a:ext cx="354900" cy="1159500"/>
          </a:xfrm>
          <a:prstGeom prst="rect">
            <a:avLst/>
          </a:prstGeom>
          <a:solidFill>
            <a:srgbClr val="8F00FF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493D"/>
              </a:buClr>
              <a:buSzPts val="1300"/>
              <a:buFont typeface="Helvetica Neue"/>
              <a:buNone/>
            </a:pPr>
            <a:endParaRPr sz="13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27" name="Google Shape;327;p12"/>
          <p:cNvSpPr/>
          <p:nvPr/>
        </p:nvSpPr>
        <p:spPr>
          <a:xfrm>
            <a:off x="8788179" y="3248117"/>
            <a:ext cx="354900" cy="1085100"/>
          </a:xfrm>
          <a:prstGeom prst="rect">
            <a:avLst/>
          </a:prstGeom>
          <a:solidFill>
            <a:srgbClr val="ADDAE3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493D"/>
              </a:buClr>
              <a:buSzPts val="1300"/>
              <a:buFont typeface="Helvetica Neue"/>
              <a:buNone/>
            </a:pPr>
            <a:endParaRPr sz="13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852" y="3566220"/>
            <a:ext cx="1247901" cy="123865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12" r="5710"/>
          <a:stretch/>
        </p:blipFill>
        <p:spPr>
          <a:xfrm>
            <a:off x="6328886" y="2353133"/>
            <a:ext cx="1267668" cy="1239930"/>
          </a:xfrm>
          <a:prstGeom prst="rect">
            <a:avLst/>
          </a:prstGeom>
        </p:spPr>
      </p:pic>
      <p:pic>
        <p:nvPicPr>
          <p:cNvPr id="4" name="Рисунок 3">
            <a:hlinkClick r:id="" action="ppaction://noaction" highlightClick="1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2" t="22394" r="3598" b="4445"/>
          <a:stretch/>
        </p:blipFill>
        <p:spPr>
          <a:xfrm>
            <a:off x="7587761" y="2349655"/>
            <a:ext cx="1220701" cy="1229851"/>
          </a:xfrm>
          <a:prstGeom prst="actionButtonBlank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59" r="3859" b="22049"/>
          <a:stretch/>
        </p:blipFill>
        <p:spPr>
          <a:xfrm>
            <a:off x="6308548" y="1126961"/>
            <a:ext cx="1331967" cy="122617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965"/>
          <a:stretch/>
        </p:blipFill>
        <p:spPr>
          <a:xfrm>
            <a:off x="4958862" y="2341551"/>
            <a:ext cx="1370024" cy="1242779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imple Light">
  <a:themeElements>
    <a:clrScheme name="Simple Light">
      <a:dk1>
        <a:srgbClr val="8F00FF"/>
      </a:dk1>
      <a:lt1>
        <a:srgbClr val="FFFFFF"/>
      </a:lt1>
      <a:dk2>
        <a:srgbClr val="000000"/>
      </a:dk2>
      <a:lt2>
        <a:srgbClr val="000000"/>
      </a:lt2>
      <a:accent1>
        <a:srgbClr val="FBB3C1"/>
      </a:accent1>
      <a:accent2>
        <a:srgbClr val="FCAF17"/>
      </a:accent2>
      <a:accent3>
        <a:srgbClr val="FD493D"/>
      </a:accent3>
      <a:accent4>
        <a:srgbClr val="DBE6FD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</TotalTime>
  <Words>518</Words>
  <Application>Microsoft Office PowerPoint</Application>
  <PresentationFormat>Экран (16:9)</PresentationFormat>
  <Paragraphs>114</Paragraphs>
  <Slides>11</Slides>
  <Notes>11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11</vt:i4>
      </vt:variant>
    </vt:vector>
  </HeadingPairs>
  <TitlesOfParts>
    <vt:vector size="23" baseType="lpstr">
      <vt:lpstr>Helvetica Neue</vt:lpstr>
      <vt:lpstr>KodchiangUPC</vt:lpstr>
      <vt:lpstr>Raleway</vt:lpstr>
      <vt:lpstr>Arial</vt:lpstr>
      <vt:lpstr>Century Gothic</vt:lpstr>
      <vt:lpstr>Times New Roman</vt:lpstr>
      <vt:lpstr>Wingdings</vt:lpstr>
      <vt:lpstr>Calibri</vt:lpstr>
      <vt:lpstr>Raleway SemiBold</vt:lpstr>
      <vt:lpstr>Тема Office</vt:lpstr>
      <vt:lpstr>Simple Light</vt:lpstr>
      <vt:lpstr>Simple Light</vt:lpstr>
      <vt:lpstr>Презентация PowerPoint</vt:lpstr>
      <vt:lpstr>Презентация PowerPoint</vt:lpstr>
      <vt:lpstr>ПРОБЛЕМА</vt:lpstr>
      <vt:lpstr>РЕШЕНИЕ</vt:lpstr>
      <vt:lpstr>КОНКУРЕНТЫ</vt:lpstr>
      <vt:lpstr>ЦЕЛЕВАЯ АУДИТОРИЯ</vt:lpstr>
      <vt:lpstr>ЦЕННОСТЬ, ЦЕННОСТНОЕ ПРЕДЛОЖЕНИЕ</vt:lpstr>
      <vt:lpstr>РЫНОК</vt:lpstr>
      <vt:lpstr>КОМАНДА СТАРТАПА</vt:lpstr>
      <vt:lpstr>ПЛАНЫ РАЗВИТИЯ</vt:lpstr>
      <vt:lpstr>КОНТАКТЫ ЛИДЕРА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Persona</dc:creator>
  <cp:lastModifiedBy>Vera</cp:lastModifiedBy>
  <cp:revision>23</cp:revision>
  <dcterms:modified xsi:type="dcterms:W3CDTF">2026-04-16T08:57:14Z</dcterms:modified>
</cp:coreProperties>
</file>