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1" r:id="rId10"/>
    <p:sldId id="282" r:id="rId11"/>
    <p:sldId id="285" r:id="rId12"/>
    <p:sldId id="284" r:id="rId13"/>
    <p:sldId id="283" r:id="rId14"/>
    <p:sldId id="286" r:id="rId15"/>
    <p:sldId id="26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232690-FFA5-6A82-2B4F-40997B83DD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E3251FE-2C46-7C3A-BCBA-0F06E02388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651654-4458-F9AD-8243-D9F5CE10F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6FD47-543F-4A9B-A69B-1093FBCDD39F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491E99-1857-E73D-5F63-46DA63AF4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AE8779-68F8-E8B4-7AFD-9A2FB733C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51D40-D1FF-47AC-87F7-6088BBC17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390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1EFA19-35C8-0CCD-DBDC-3AE279457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6F4021-F372-0563-2A58-CA747CC78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F4022F-1112-9173-58ED-344064B93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6FD47-543F-4A9B-A69B-1093FBCDD39F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E24C34-D5B1-3761-211D-8F8C8143D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D9B16A-E8F2-D364-E7B4-643E6CE31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51D40-D1FF-47AC-87F7-6088BBC17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073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E7B7AA-83A7-033C-BCD1-594275027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6D6CDD-3E6C-D1C9-6239-D46F466591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BBD66E-C974-E475-DBB1-9E6EC420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6FD47-543F-4A9B-A69B-1093FBCDD39F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251AF6-6FA9-90EC-59FD-294E39B33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5C9CDB-EF8F-40A1-A03F-76490CF0B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51D40-D1FF-47AC-87F7-6088BBC17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44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3A9128-B03C-502B-232A-762F79774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E92B18-A842-A9B6-3DEE-6FECFCFE2C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E587D09-6BD3-A3B2-0B25-B471AACD13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F8BAF8-334A-17D1-AA67-96DE69C63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6FD47-543F-4A9B-A69B-1093FBCDD39F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29935D-1C30-E2C0-9F18-108938E80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B760CB-6F5A-33A8-F610-75B777D0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51D40-D1FF-47AC-87F7-6088BBC17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755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72D51B-C33E-03C6-46E6-3390B87BD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EA5378-42D2-2599-7E27-8BC9A2400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F3BAD2F-9D0E-6BF9-E871-602E6E23C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84F0E6A-99DC-087D-EE6C-0DC98DC487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E9D1CE6-13A1-98FB-E330-E9D7B9EE88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3DBADF7-1B34-7B4D-DCDC-E4B4ED548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6FD47-543F-4A9B-A69B-1093FBCDD39F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3378675-EF7B-EE72-21AE-AE4B2324E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709AFD0-C26D-D638-2868-481A86D4C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51D40-D1FF-47AC-87F7-6088BBC17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814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35F8C1-2A29-3656-5CA7-BCCFF9F55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294C5FB-1022-D8F6-02E6-9D3BFC8E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6FD47-543F-4A9B-A69B-1093FBCDD39F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3330B8C-BAD2-0FD5-DFCC-E6B601328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3C9E46C-603B-72C0-437C-9210354F0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51D40-D1FF-47AC-87F7-6088BBC17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28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3D0E474-02B6-7331-C498-A75FC7D1A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6FD47-543F-4A9B-A69B-1093FBCDD39F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1B6EDD1-6703-237B-9756-10CDBE6BD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80619BD-8DE3-5801-8600-C0DD405F6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51D40-D1FF-47AC-87F7-6088BBC17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075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96F6CF-0F0E-A05A-6074-BDA3F64F8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C8C5D9-FD0C-C902-A533-1381EA67E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413A9B-82EE-7671-F804-DCF52847C5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166F24-6D6E-69C9-BF3B-2F2A741B7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6FD47-543F-4A9B-A69B-1093FBCDD39F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F4F8F7-D82C-4BC0-841A-EE2BEC9FF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8B4E7F-F88E-3B24-4E7D-DD4E47158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51D40-D1FF-47AC-87F7-6088BBC17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218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FBD187-065F-DEA6-A0A8-D040AA794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B4320FA-272B-58BE-227D-D2C4207DA0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88B98B-4C4B-848F-F50E-AD63E141B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5E4FFE-C96E-2FAB-CE8F-73F0A89C1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6FD47-543F-4A9B-A69B-1093FBCDD39F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2B5D7F-F768-BC91-F4E5-417AD4A37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B9ABC3-B80A-399A-540D-70245E290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51D40-D1FF-47AC-87F7-6088BBC17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407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912891-4601-A6F0-BDC0-B6ED664DD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74CE51-1C7D-4910-A39F-7D2397F524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A88551-E5F1-A418-2B5F-B06ED2F2E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6FD47-543F-4A9B-A69B-1093FBCDD39F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EE20CA-426D-48B0-B690-DEBE52B1F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710A9F-FCD4-2263-91F0-3CBAE5F0E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51D40-D1FF-47AC-87F7-6088BBC17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66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557F50A-E528-4670-3C8F-0260A276BE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270687-A808-0D8D-861E-15B03612AF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2576F1-304D-3C46-42C4-99A970068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6FD47-543F-4A9B-A69B-1093FBCDD39F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3FE815-E820-E626-32DA-634D59DAC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9C94BC-34AD-3A84-7BD2-12A9D63E2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51D40-D1FF-47AC-87F7-6088BBC17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47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7497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747585-EAAD-CE9C-E364-1D89B3DEC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589094-E09D-11B6-1EB8-FB1025391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96343F-664C-3D11-E135-1D914C667A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6FD47-543F-4A9B-A69B-1093FBCDD39F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D41523-1B0C-1794-8D7E-0C60057ED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41F7DE-38A5-7AFB-A643-4B73B0A7C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51D40-D1FF-47AC-87F7-6088BBC17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395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microsoft.com/office/2017/06/relationships/model3d" Target="../media/model3d1.glb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1BA342-4730-8ADE-A65A-FEE0E469EB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963" y="2277716"/>
            <a:ext cx="4217670" cy="4217670"/>
          </a:xfrm>
          <a:prstGeom prst="rect">
            <a:avLst/>
          </a:prstGeom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 descr="Изображение выглядит как внешний, трава, поле&#10;&#10;Автоматически созданное описание">
            <a:extLst>
              <a:ext uri="{FF2B5EF4-FFF2-40B4-BE49-F238E27FC236}">
                <a16:creationId xmlns:a16="http://schemas.microsoft.com/office/drawing/2014/main" id="{C09DA267-0A52-3A37-3F10-FF0E28F867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6" t="8507" r="3246" b="18867"/>
          <a:stretch>
            <a:fillRect/>
          </a:stretch>
        </p:blipFill>
        <p:spPr>
          <a:xfrm>
            <a:off x="963124" y="343761"/>
            <a:ext cx="6353368" cy="4602235"/>
          </a:xfrm>
          <a:custGeom>
            <a:avLst/>
            <a:gdLst>
              <a:gd name="connsiteX0" fmla="*/ 3186091 w 6353368"/>
              <a:gd name="connsiteY0" fmla="*/ 647 h 4602235"/>
              <a:gd name="connsiteX1" fmla="*/ 6353368 w 6353368"/>
              <a:gd name="connsiteY1" fmla="*/ 2360389 h 4602235"/>
              <a:gd name="connsiteX2" fmla="*/ 3326455 w 6353368"/>
              <a:gd name="connsiteY2" fmla="*/ 4591760 h 4602235"/>
              <a:gd name="connsiteX3" fmla="*/ 587 w 6353368"/>
              <a:gd name="connsiteY3" fmla="*/ 3061485 h 4602235"/>
              <a:gd name="connsiteX4" fmla="*/ 3083556 w 6353368"/>
              <a:gd name="connsiteY4" fmla="*/ 7676 h 4602235"/>
              <a:gd name="connsiteX5" fmla="*/ 3186091 w 6353368"/>
              <a:gd name="connsiteY5" fmla="*/ 647 h 4602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53368" h="4602235">
                <a:moveTo>
                  <a:pt x="3186091" y="647"/>
                </a:moveTo>
                <a:cubicBezTo>
                  <a:pt x="4278382" y="-31853"/>
                  <a:pt x="6353368" y="1166549"/>
                  <a:pt x="6353368" y="2360389"/>
                </a:cubicBezTo>
                <a:cubicBezTo>
                  <a:pt x="6353368" y="3592741"/>
                  <a:pt x="4385252" y="4474911"/>
                  <a:pt x="3326455" y="4591760"/>
                </a:cubicBezTo>
                <a:cubicBezTo>
                  <a:pt x="2267658" y="4708609"/>
                  <a:pt x="41071" y="3825498"/>
                  <a:pt x="587" y="3061485"/>
                </a:cubicBezTo>
                <a:cubicBezTo>
                  <a:pt x="-39897" y="2297472"/>
                  <a:pt x="2024758" y="124525"/>
                  <a:pt x="3083556" y="7676"/>
                </a:cubicBezTo>
                <a:cubicBezTo>
                  <a:pt x="3116643" y="4024"/>
                  <a:pt x="3150856" y="1695"/>
                  <a:pt x="3186091" y="647"/>
                </a:cubicBezTo>
                <a:close/>
              </a:path>
            </a:pathLst>
          </a:custGeom>
          <a:ln w="130175" cap="rnd" cmpd="dbl">
            <a:solidFill>
              <a:schemeClr val="accent1">
                <a:alpha val="65000"/>
              </a:schemeClr>
            </a:solidFill>
            <a:prstDash val="solid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186091 w 6353368"/>
                      <a:gd name="connsiteY0" fmla="*/ 647 h 4602235"/>
                      <a:gd name="connsiteX1" fmla="*/ 6353368 w 6353368"/>
                      <a:gd name="connsiteY1" fmla="*/ 2360389 h 4602235"/>
                      <a:gd name="connsiteX2" fmla="*/ 3326455 w 6353368"/>
                      <a:gd name="connsiteY2" fmla="*/ 4591760 h 4602235"/>
                      <a:gd name="connsiteX3" fmla="*/ 587 w 6353368"/>
                      <a:gd name="connsiteY3" fmla="*/ 3061485 h 4602235"/>
                      <a:gd name="connsiteX4" fmla="*/ 3083556 w 6353368"/>
                      <a:gd name="connsiteY4" fmla="*/ 7676 h 4602235"/>
                      <a:gd name="connsiteX5" fmla="*/ 3186091 w 6353368"/>
                      <a:gd name="connsiteY5" fmla="*/ 647 h 46022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353368" h="4602235" fill="none" extrusionOk="0">
                        <a:moveTo>
                          <a:pt x="3186091" y="647"/>
                        </a:moveTo>
                        <a:cubicBezTo>
                          <a:pt x="4217637" y="-41155"/>
                          <a:pt x="6197239" y="1313543"/>
                          <a:pt x="6353368" y="2360389"/>
                        </a:cubicBezTo>
                        <a:cubicBezTo>
                          <a:pt x="6346889" y="3530957"/>
                          <a:pt x="4318256" y="4568016"/>
                          <a:pt x="3326455" y="4591760"/>
                        </a:cubicBezTo>
                        <a:cubicBezTo>
                          <a:pt x="2397556" y="4781331"/>
                          <a:pt x="72172" y="3832976"/>
                          <a:pt x="587" y="3061485"/>
                        </a:cubicBezTo>
                        <a:cubicBezTo>
                          <a:pt x="-125747" y="2283586"/>
                          <a:pt x="2179163" y="250800"/>
                          <a:pt x="3083556" y="7676"/>
                        </a:cubicBezTo>
                        <a:cubicBezTo>
                          <a:pt x="3118896" y="7378"/>
                          <a:pt x="3151506" y="8424"/>
                          <a:pt x="3186091" y="647"/>
                        </a:cubicBezTo>
                        <a:close/>
                      </a:path>
                      <a:path w="6353368" h="4602235" stroke="0" extrusionOk="0">
                        <a:moveTo>
                          <a:pt x="3186091" y="647"/>
                        </a:moveTo>
                        <a:cubicBezTo>
                          <a:pt x="4190966" y="-85773"/>
                          <a:pt x="6325741" y="1176918"/>
                          <a:pt x="6353368" y="2360389"/>
                        </a:cubicBezTo>
                        <a:cubicBezTo>
                          <a:pt x="6529925" y="3629910"/>
                          <a:pt x="4316996" y="4477081"/>
                          <a:pt x="3326455" y="4591760"/>
                        </a:cubicBezTo>
                        <a:cubicBezTo>
                          <a:pt x="2208931" y="4765959"/>
                          <a:pt x="17694" y="3954709"/>
                          <a:pt x="587" y="3061485"/>
                        </a:cubicBezTo>
                        <a:cubicBezTo>
                          <a:pt x="-221704" y="2198001"/>
                          <a:pt x="2139963" y="179571"/>
                          <a:pt x="3083556" y="7676"/>
                        </a:cubicBezTo>
                        <a:cubicBezTo>
                          <a:pt x="3117682" y="4147"/>
                          <a:pt x="3151376" y="626"/>
                          <a:pt x="3186091" y="64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5286F1-2551-89F5-C534-064BD68928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5" y="51530"/>
            <a:ext cx="1781176" cy="11865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0F05088-387D-A927-2216-7D7DC4887B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727" y="56561"/>
            <a:ext cx="3346711" cy="48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09706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1BA342-4730-8ADE-A65A-FEE0E469EB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1778" y="1994912"/>
            <a:ext cx="4217670" cy="4217670"/>
          </a:xfrm>
          <a:prstGeom prst="rect">
            <a:avLst/>
          </a:prstGeom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 descr="Изображение выглядит как внешний, трава, поле&#10;&#10;Автоматически созданное описание">
            <a:extLst>
              <a:ext uri="{FF2B5EF4-FFF2-40B4-BE49-F238E27FC236}">
                <a16:creationId xmlns:a16="http://schemas.microsoft.com/office/drawing/2014/main" id="{C09DA267-0A52-3A37-3F10-FF0E28F867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6" t="8507" r="3246" b="18867"/>
          <a:stretch>
            <a:fillRect/>
          </a:stretch>
        </p:blipFill>
        <p:spPr>
          <a:xfrm>
            <a:off x="47135" y="1433259"/>
            <a:ext cx="12295676" cy="8906708"/>
          </a:xfrm>
          <a:custGeom>
            <a:avLst/>
            <a:gdLst>
              <a:gd name="connsiteX0" fmla="*/ 3186091 w 6353368"/>
              <a:gd name="connsiteY0" fmla="*/ 647 h 4602235"/>
              <a:gd name="connsiteX1" fmla="*/ 6353368 w 6353368"/>
              <a:gd name="connsiteY1" fmla="*/ 2360389 h 4602235"/>
              <a:gd name="connsiteX2" fmla="*/ 3326455 w 6353368"/>
              <a:gd name="connsiteY2" fmla="*/ 4591760 h 4602235"/>
              <a:gd name="connsiteX3" fmla="*/ 587 w 6353368"/>
              <a:gd name="connsiteY3" fmla="*/ 3061485 h 4602235"/>
              <a:gd name="connsiteX4" fmla="*/ 3083556 w 6353368"/>
              <a:gd name="connsiteY4" fmla="*/ 7676 h 4602235"/>
              <a:gd name="connsiteX5" fmla="*/ 3186091 w 6353368"/>
              <a:gd name="connsiteY5" fmla="*/ 647 h 4602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53368" h="4602235">
                <a:moveTo>
                  <a:pt x="3186091" y="647"/>
                </a:moveTo>
                <a:cubicBezTo>
                  <a:pt x="4278382" y="-31853"/>
                  <a:pt x="6353368" y="1166549"/>
                  <a:pt x="6353368" y="2360389"/>
                </a:cubicBezTo>
                <a:cubicBezTo>
                  <a:pt x="6353368" y="3592741"/>
                  <a:pt x="4385252" y="4474911"/>
                  <a:pt x="3326455" y="4591760"/>
                </a:cubicBezTo>
                <a:cubicBezTo>
                  <a:pt x="2267658" y="4708609"/>
                  <a:pt x="41071" y="3825498"/>
                  <a:pt x="587" y="3061485"/>
                </a:cubicBezTo>
                <a:cubicBezTo>
                  <a:pt x="-39897" y="2297472"/>
                  <a:pt x="2024758" y="124525"/>
                  <a:pt x="3083556" y="7676"/>
                </a:cubicBezTo>
                <a:cubicBezTo>
                  <a:pt x="3116643" y="4024"/>
                  <a:pt x="3150856" y="1695"/>
                  <a:pt x="3186091" y="647"/>
                </a:cubicBezTo>
                <a:close/>
              </a:path>
            </a:pathLst>
          </a:custGeom>
          <a:ln w="130175" cap="rnd" cmpd="dbl">
            <a:solidFill>
              <a:schemeClr val="accent1">
                <a:alpha val="65000"/>
              </a:schemeClr>
            </a:solidFill>
            <a:prstDash val="solid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186091 w 6353368"/>
                      <a:gd name="connsiteY0" fmla="*/ 647 h 4602235"/>
                      <a:gd name="connsiteX1" fmla="*/ 6353368 w 6353368"/>
                      <a:gd name="connsiteY1" fmla="*/ 2360389 h 4602235"/>
                      <a:gd name="connsiteX2" fmla="*/ 3326455 w 6353368"/>
                      <a:gd name="connsiteY2" fmla="*/ 4591760 h 4602235"/>
                      <a:gd name="connsiteX3" fmla="*/ 587 w 6353368"/>
                      <a:gd name="connsiteY3" fmla="*/ 3061485 h 4602235"/>
                      <a:gd name="connsiteX4" fmla="*/ 3083556 w 6353368"/>
                      <a:gd name="connsiteY4" fmla="*/ 7676 h 4602235"/>
                      <a:gd name="connsiteX5" fmla="*/ 3186091 w 6353368"/>
                      <a:gd name="connsiteY5" fmla="*/ 647 h 46022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353368" h="4602235" fill="none" extrusionOk="0">
                        <a:moveTo>
                          <a:pt x="3186091" y="647"/>
                        </a:moveTo>
                        <a:cubicBezTo>
                          <a:pt x="4217637" y="-41155"/>
                          <a:pt x="6197239" y="1313543"/>
                          <a:pt x="6353368" y="2360389"/>
                        </a:cubicBezTo>
                        <a:cubicBezTo>
                          <a:pt x="6346889" y="3530957"/>
                          <a:pt x="4318256" y="4568016"/>
                          <a:pt x="3326455" y="4591760"/>
                        </a:cubicBezTo>
                        <a:cubicBezTo>
                          <a:pt x="2397556" y="4781331"/>
                          <a:pt x="72172" y="3832976"/>
                          <a:pt x="587" y="3061485"/>
                        </a:cubicBezTo>
                        <a:cubicBezTo>
                          <a:pt x="-125747" y="2283586"/>
                          <a:pt x="2179163" y="250800"/>
                          <a:pt x="3083556" y="7676"/>
                        </a:cubicBezTo>
                        <a:cubicBezTo>
                          <a:pt x="3118896" y="7378"/>
                          <a:pt x="3151506" y="8424"/>
                          <a:pt x="3186091" y="647"/>
                        </a:cubicBezTo>
                        <a:close/>
                      </a:path>
                      <a:path w="6353368" h="4602235" stroke="0" extrusionOk="0">
                        <a:moveTo>
                          <a:pt x="3186091" y="647"/>
                        </a:moveTo>
                        <a:cubicBezTo>
                          <a:pt x="4190966" y="-85773"/>
                          <a:pt x="6325741" y="1176918"/>
                          <a:pt x="6353368" y="2360389"/>
                        </a:cubicBezTo>
                        <a:cubicBezTo>
                          <a:pt x="6529925" y="3629910"/>
                          <a:pt x="4316996" y="4477081"/>
                          <a:pt x="3326455" y="4591760"/>
                        </a:cubicBezTo>
                        <a:cubicBezTo>
                          <a:pt x="2208931" y="4765959"/>
                          <a:pt x="17694" y="3954709"/>
                          <a:pt x="587" y="3061485"/>
                        </a:cubicBezTo>
                        <a:cubicBezTo>
                          <a:pt x="-221704" y="2198001"/>
                          <a:pt x="2139963" y="179571"/>
                          <a:pt x="3083556" y="7676"/>
                        </a:cubicBezTo>
                        <a:cubicBezTo>
                          <a:pt x="3117682" y="4147"/>
                          <a:pt x="3151376" y="626"/>
                          <a:pt x="3186091" y="64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5286F1-2551-89F5-C534-064BD68928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5" y="51530"/>
            <a:ext cx="1781176" cy="11865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0F05088-387D-A927-2216-7D7DC4887B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727" y="56561"/>
            <a:ext cx="3346711" cy="4815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D04E16-1CB1-D848-C965-E579A32ADAF1}"/>
              </a:ext>
            </a:extLst>
          </p:cNvPr>
          <p:cNvSpPr txBox="1"/>
          <p:nvPr/>
        </p:nvSpPr>
        <p:spPr>
          <a:xfrm>
            <a:off x="544748" y="2066569"/>
            <a:ext cx="2140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Урожай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F5CE6D-AA3B-57F2-3A56-84D9BF90186D}"/>
              </a:ext>
            </a:extLst>
          </p:cNvPr>
          <p:cNvSpPr txBox="1"/>
          <p:nvPr/>
        </p:nvSpPr>
        <p:spPr>
          <a:xfrm>
            <a:off x="5283740" y="589552"/>
            <a:ext cx="1624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71CC09-FC43-C24F-E2F8-EB6A3D15BCC4}"/>
              </a:ext>
            </a:extLst>
          </p:cNvPr>
          <p:cNvSpPr txBox="1"/>
          <p:nvPr/>
        </p:nvSpPr>
        <p:spPr>
          <a:xfrm>
            <a:off x="9220332" y="1702524"/>
            <a:ext cx="2091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ЕДА</a:t>
            </a:r>
          </a:p>
        </p:txBody>
      </p:sp>
    </p:spTree>
    <p:extLst>
      <p:ext uri="{BB962C8B-B14F-4D97-AF65-F5344CB8AC3E}">
        <p14:creationId xmlns:p14="http://schemas.microsoft.com/office/powerpoint/2010/main" val="3602852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внешний, трава, поле&#10;&#10;Автоматически созданное описание">
            <a:extLst>
              <a:ext uri="{FF2B5EF4-FFF2-40B4-BE49-F238E27FC236}">
                <a16:creationId xmlns:a16="http://schemas.microsoft.com/office/drawing/2014/main" id="{C09DA267-0A52-3A37-3F10-FF0E28F867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6" t="8507" r="3246" b="18867"/>
          <a:stretch>
            <a:fillRect/>
          </a:stretch>
        </p:blipFill>
        <p:spPr>
          <a:xfrm>
            <a:off x="0" y="-4156001"/>
            <a:ext cx="12295676" cy="8906708"/>
          </a:xfrm>
          <a:custGeom>
            <a:avLst/>
            <a:gdLst>
              <a:gd name="connsiteX0" fmla="*/ 3186091 w 6353368"/>
              <a:gd name="connsiteY0" fmla="*/ 647 h 4602235"/>
              <a:gd name="connsiteX1" fmla="*/ 6353368 w 6353368"/>
              <a:gd name="connsiteY1" fmla="*/ 2360389 h 4602235"/>
              <a:gd name="connsiteX2" fmla="*/ 3326455 w 6353368"/>
              <a:gd name="connsiteY2" fmla="*/ 4591760 h 4602235"/>
              <a:gd name="connsiteX3" fmla="*/ 587 w 6353368"/>
              <a:gd name="connsiteY3" fmla="*/ 3061485 h 4602235"/>
              <a:gd name="connsiteX4" fmla="*/ 3083556 w 6353368"/>
              <a:gd name="connsiteY4" fmla="*/ 7676 h 4602235"/>
              <a:gd name="connsiteX5" fmla="*/ 3186091 w 6353368"/>
              <a:gd name="connsiteY5" fmla="*/ 647 h 4602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53368" h="4602235">
                <a:moveTo>
                  <a:pt x="3186091" y="647"/>
                </a:moveTo>
                <a:cubicBezTo>
                  <a:pt x="4278382" y="-31853"/>
                  <a:pt x="6353368" y="1166549"/>
                  <a:pt x="6353368" y="2360389"/>
                </a:cubicBezTo>
                <a:cubicBezTo>
                  <a:pt x="6353368" y="3592741"/>
                  <a:pt x="4385252" y="4474911"/>
                  <a:pt x="3326455" y="4591760"/>
                </a:cubicBezTo>
                <a:cubicBezTo>
                  <a:pt x="2267658" y="4708609"/>
                  <a:pt x="41071" y="3825498"/>
                  <a:pt x="587" y="3061485"/>
                </a:cubicBezTo>
                <a:cubicBezTo>
                  <a:pt x="-39897" y="2297472"/>
                  <a:pt x="2024758" y="124525"/>
                  <a:pt x="3083556" y="7676"/>
                </a:cubicBezTo>
                <a:cubicBezTo>
                  <a:pt x="3116643" y="4024"/>
                  <a:pt x="3150856" y="1695"/>
                  <a:pt x="3186091" y="647"/>
                </a:cubicBezTo>
                <a:close/>
              </a:path>
            </a:pathLst>
          </a:custGeom>
          <a:ln w="130175" cap="rnd" cmpd="dbl">
            <a:solidFill>
              <a:schemeClr val="accent1">
                <a:alpha val="65000"/>
              </a:schemeClr>
            </a:solidFill>
            <a:prstDash val="solid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3186091 w 6353368"/>
                      <a:gd name="connsiteY0" fmla="*/ 647 h 4602235"/>
                      <a:gd name="connsiteX1" fmla="*/ 6353368 w 6353368"/>
                      <a:gd name="connsiteY1" fmla="*/ 2360389 h 4602235"/>
                      <a:gd name="connsiteX2" fmla="*/ 3326455 w 6353368"/>
                      <a:gd name="connsiteY2" fmla="*/ 4591760 h 4602235"/>
                      <a:gd name="connsiteX3" fmla="*/ 587 w 6353368"/>
                      <a:gd name="connsiteY3" fmla="*/ 3061485 h 4602235"/>
                      <a:gd name="connsiteX4" fmla="*/ 3083556 w 6353368"/>
                      <a:gd name="connsiteY4" fmla="*/ 7676 h 4602235"/>
                      <a:gd name="connsiteX5" fmla="*/ 3186091 w 6353368"/>
                      <a:gd name="connsiteY5" fmla="*/ 647 h 46022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353368" h="4602235" fill="none" extrusionOk="0">
                        <a:moveTo>
                          <a:pt x="3186091" y="647"/>
                        </a:moveTo>
                        <a:cubicBezTo>
                          <a:pt x="4217637" y="-41155"/>
                          <a:pt x="6197239" y="1313543"/>
                          <a:pt x="6353368" y="2360389"/>
                        </a:cubicBezTo>
                        <a:cubicBezTo>
                          <a:pt x="6346889" y="3530957"/>
                          <a:pt x="4318256" y="4568016"/>
                          <a:pt x="3326455" y="4591760"/>
                        </a:cubicBezTo>
                        <a:cubicBezTo>
                          <a:pt x="2397556" y="4781331"/>
                          <a:pt x="72172" y="3832976"/>
                          <a:pt x="587" y="3061485"/>
                        </a:cubicBezTo>
                        <a:cubicBezTo>
                          <a:pt x="-125747" y="2283586"/>
                          <a:pt x="2179163" y="250800"/>
                          <a:pt x="3083556" y="7676"/>
                        </a:cubicBezTo>
                        <a:cubicBezTo>
                          <a:pt x="3118896" y="7378"/>
                          <a:pt x="3151506" y="8424"/>
                          <a:pt x="3186091" y="647"/>
                        </a:cubicBezTo>
                        <a:close/>
                      </a:path>
                      <a:path w="6353368" h="4602235" stroke="0" extrusionOk="0">
                        <a:moveTo>
                          <a:pt x="3186091" y="647"/>
                        </a:moveTo>
                        <a:cubicBezTo>
                          <a:pt x="4190966" y="-85773"/>
                          <a:pt x="6325741" y="1176918"/>
                          <a:pt x="6353368" y="2360389"/>
                        </a:cubicBezTo>
                        <a:cubicBezTo>
                          <a:pt x="6529925" y="3629910"/>
                          <a:pt x="4316996" y="4477081"/>
                          <a:pt x="3326455" y="4591760"/>
                        </a:cubicBezTo>
                        <a:cubicBezTo>
                          <a:pt x="2208931" y="4765959"/>
                          <a:pt x="17694" y="3954709"/>
                          <a:pt x="587" y="3061485"/>
                        </a:cubicBezTo>
                        <a:cubicBezTo>
                          <a:pt x="-221704" y="2198001"/>
                          <a:pt x="2139963" y="179571"/>
                          <a:pt x="3083556" y="7676"/>
                        </a:cubicBezTo>
                        <a:cubicBezTo>
                          <a:pt x="3117682" y="4147"/>
                          <a:pt x="3151376" y="626"/>
                          <a:pt x="3186091" y="64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5286F1-2551-89F5-C534-064BD68928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4490"/>
            <a:ext cx="1781176" cy="11865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0F05088-387D-A927-2216-7D7DC4887B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289" y="6299431"/>
            <a:ext cx="3346711" cy="4815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6BB483-45EC-CFBB-F728-10B32CB90E27}"/>
              </a:ext>
            </a:extLst>
          </p:cNvPr>
          <p:cNvSpPr txBox="1"/>
          <p:nvPr/>
        </p:nvSpPr>
        <p:spPr>
          <a:xfrm>
            <a:off x="890588" y="4213781"/>
            <a:ext cx="1781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Истощение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428C9B-1A9D-0025-8E72-62E5058B900C}"/>
              </a:ext>
            </a:extLst>
          </p:cNvPr>
          <p:cNvSpPr txBox="1"/>
          <p:nvPr/>
        </p:nvSpPr>
        <p:spPr>
          <a:xfrm>
            <a:off x="3412503" y="4817097"/>
            <a:ext cx="2554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Ядохимикаты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D6DE24-14DD-74A0-624E-8B4CC8F495C2}"/>
              </a:ext>
            </a:extLst>
          </p:cNvPr>
          <p:cNvSpPr txBox="1"/>
          <p:nvPr/>
        </p:nvSpPr>
        <p:spPr>
          <a:xfrm>
            <a:off x="8378546" y="4273653"/>
            <a:ext cx="33467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Ухудшение плодородия </a:t>
            </a:r>
          </a:p>
        </p:txBody>
      </p:sp>
    </p:spTree>
    <p:extLst>
      <p:ext uri="{BB962C8B-B14F-4D97-AF65-F5344CB8AC3E}">
        <p14:creationId xmlns:p14="http://schemas.microsoft.com/office/powerpoint/2010/main" val="3499389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DE7303B-8678-57C3-AE86-9D46B06949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4490"/>
            <a:ext cx="1781176" cy="118652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7AD4F3-850C-5F44-3AD4-24F9CEA55A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289" y="6299431"/>
            <a:ext cx="3346711" cy="481585"/>
          </a:xfrm>
          <a:prstGeom prst="rect">
            <a:avLst/>
          </a:prstGeom>
        </p:spPr>
      </p:pic>
      <p:pic>
        <p:nvPicPr>
          <p:cNvPr id="9" name="Рисунок 8" descr="Изображение выглядит как трава, внешний, небо, поле&#10;&#10;Автоматически созданное описание">
            <a:extLst>
              <a:ext uri="{FF2B5EF4-FFF2-40B4-BE49-F238E27FC236}">
                <a16:creationId xmlns:a16="http://schemas.microsoft.com/office/drawing/2014/main" id="{9CF2AD9F-36A2-FB67-55FD-7AC894276C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8" t="187" r="21378" b="12876"/>
          <a:stretch>
            <a:fillRect/>
          </a:stretch>
        </p:blipFill>
        <p:spPr>
          <a:xfrm>
            <a:off x="2884602" y="107672"/>
            <a:ext cx="6422796" cy="5486818"/>
          </a:xfrm>
          <a:custGeom>
            <a:avLst/>
            <a:gdLst>
              <a:gd name="connsiteX0" fmla="*/ 3211398 w 6422796"/>
              <a:gd name="connsiteY0" fmla="*/ 0 h 5486818"/>
              <a:gd name="connsiteX1" fmla="*/ 6422796 w 6422796"/>
              <a:gd name="connsiteY1" fmla="*/ 5486818 h 5486818"/>
              <a:gd name="connsiteX2" fmla="*/ 0 w 6422796"/>
              <a:gd name="connsiteY2" fmla="*/ 5486818 h 5486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22796" h="5486818">
                <a:moveTo>
                  <a:pt x="3211398" y="0"/>
                </a:moveTo>
                <a:lnTo>
                  <a:pt x="6422796" y="5486818"/>
                </a:lnTo>
                <a:lnTo>
                  <a:pt x="0" y="5486818"/>
                </a:lnTo>
                <a:close/>
              </a:path>
            </a:pathLst>
          </a:cu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EC17836-D6BE-15F4-9E2D-A707220804ED}"/>
              </a:ext>
            </a:extLst>
          </p:cNvPr>
          <p:cNvSpPr txBox="1"/>
          <p:nvPr/>
        </p:nvSpPr>
        <p:spPr>
          <a:xfrm>
            <a:off x="2364560" y="-44882"/>
            <a:ext cx="35916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3,9 млн. га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C7D19F-56D2-5D84-D9B2-EFCB73E41A4C}"/>
              </a:ext>
            </a:extLst>
          </p:cNvPr>
          <p:cNvSpPr txBox="1"/>
          <p:nvPr/>
        </p:nvSpPr>
        <p:spPr>
          <a:xfrm>
            <a:off x="6569398" y="-91049"/>
            <a:ext cx="3808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accent1">
                    <a:lumMod val="50000"/>
                  </a:schemeClr>
                </a:solidFill>
              </a:rPr>
              <a:t>3,5 млн га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6FE46E-B26A-02BB-3324-EF55C9789AF9}"/>
              </a:ext>
            </a:extLst>
          </p:cNvPr>
          <p:cNvSpPr txBox="1"/>
          <p:nvPr/>
        </p:nvSpPr>
        <p:spPr>
          <a:xfrm>
            <a:off x="1121006" y="4671161"/>
            <a:ext cx="22812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>
                <a:solidFill>
                  <a:schemeClr val="accent1">
                    <a:lumMod val="50000"/>
                  </a:schemeClr>
                </a:solidFill>
              </a:rPr>
              <a:t>30%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79D519-33A0-D01D-C6CC-A4488E527E49}"/>
              </a:ext>
            </a:extLst>
          </p:cNvPr>
          <p:cNvSpPr txBox="1"/>
          <p:nvPr/>
        </p:nvSpPr>
        <p:spPr>
          <a:xfrm>
            <a:off x="8858348" y="4469772"/>
            <a:ext cx="35916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Плохая урожайность</a:t>
            </a:r>
          </a:p>
        </p:txBody>
      </p:sp>
    </p:spTree>
    <p:extLst>
      <p:ext uri="{BB962C8B-B14F-4D97-AF65-F5344CB8AC3E}">
        <p14:creationId xmlns:p14="http://schemas.microsoft.com/office/powerpoint/2010/main" val="305334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582CFCB-BBE8-10DD-67C3-D4EB7A7B89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4490"/>
            <a:ext cx="1781176" cy="118652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EDCB81-36B1-0568-07CD-2E6EF3F7C4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289" y="6299431"/>
            <a:ext cx="3346711" cy="481585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3924FC9-F729-D83A-3827-9835E042E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3013"/>
            <a:ext cx="2094717" cy="209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3A551DA9-CBD9-4902-97E1-9D6CBC98C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066" y="4110088"/>
            <a:ext cx="5076948" cy="3173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B7BE9F0B-D806-E228-20C9-B653415C0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950" y="0"/>
            <a:ext cx="3401505" cy="218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9F800CB-607D-3E92-CFE7-49482D53B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218" y="0"/>
            <a:ext cx="3216782" cy="382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24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939468-4135-5EBF-297E-72CE38A501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6392"/>
            <a:ext cx="4277413" cy="285160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EDCB81-36B1-0568-07CD-2E6EF3F7C4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289" y="6299431"/>
            <a:ext cx="3346711" cy="481585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3924FC9-F729-D83A-3827-9835E042E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979" y="2998310"/>
            <a:ext cx="430690" cy="43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3A551DA9-CBD9-4902-97E1-9D6CBC98C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690" y="2200371"/>
            <a:ext cx="2262431" cy="141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B7BE9F0B-D806-E228-20C9-B653415C0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460" y="2699990"/>
            <a:ext cx="1425039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582CFCB-BBE8-10DD-67C3-D4EB7A7B892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4490"/>
            <a:ext cx="1781176" cy="1186526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9F800CB-607D-3E92-CFE7-49482D53B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272" y="-206512"/>
            <a:ext cx="4891266" cy="5813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AF99BE-844C-3831-431E-040C9FFB6EBA}"/>
              </a:ext>
            </a:extLst>
          </p:cNvPr>
          <p:cNvSpPr txBox="1"/>
          <p:nvPr/>
        </p:nvSpPr>
        <p:spPr>
          <a:xfrm>
            <a:off x="-10769" y="4089041"/>
            <a:ext cx="34609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Урожайность увеличивается на 20-30%</a:t>
            </a:r>
          </a:p>
          <a:p>
            <a:pPr algn="ctr"/>
            <a:endParaRPr lang="ru-RU" sz="2800" dirty="0"/>
          </a:p>
        </p:txBody>
      </p:sp>
      <p:sp>
        <p:nvSpPr>
          <p:cNvPr id="7" name="Стрелка: вверх 6">
            <a:extLst>
              <a:ext uri="{FF2B5EF4-FFF2-40B4-BE49-F238E27FC236}">
                <a16:creationId xmlns:a16="http://schemas.microsoft.com/office/drawing/2014/main" id="{9433B0CF-2635-B831-5337-A59CD9442110}"/>
              </a:ext>
            </a:extLst>
          </p:cNvPr>
          <p:cNvSpPr/>
          <p:nvPr/>
        </p:nvSpPr>
        <p:spPr>
          <a:xfrm>
            <a:off x="1182389" y="2343888"/>
            <a:ext cx="1074661" cy="16625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трелка: вверх 7">
            <a:extLst>
              <a:ext uri="{FF2B5EF4-FFF2-40B4-BE49-F238E27FC236}">
                <a16:creationId xmlns:a16="http://schemas.microsoft.com/office/drawing/2014/main" id="{E4C8F116-C85E-B7EA-6E88-E7C2749F680D}"/>
              </a:ext>
            </a:extLst>
          </p:cNvPr>
          <p:cNvSpPr/>
          <p:nvPr/>
        </p:nvSpPr>
        <p:spPr>
          <a:xfrm>
            <a:off x="8725380" y="2498104"/>
            <a:ext cx="943380" cy="143110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2F2D8A-8555-73C7-5705-FF046ACB8022}"/>
              </a:ext>
            </a:extLst>
          </p:cNvPr>
          <p:cNvSpPr txBox="1"/>
          <p:nvPr/>
        </p:nvSpPr>
        <p:spPr>
          <a:xfrm>
            <a:off x="7319212" y="3928248"/>
            <a:ext cx="43983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Рентабельность готового производства 150%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75482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43DE7C-24C4-A355-26F3-CA84B28944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375556"/>
            <a:ext cx="6749617" cy="449974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582CFCB-BBE8-10DD-67C3-D4EB7A7B89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4490"/>
            <a:ext cx="1781176" cy="118652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EDCB81-36B1-0568-07CD-2E6EF3F7C4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289" y="6299431"/>
            <a:ext cx="3346711" cy="481585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5550C2AB-DDC2-49A6-7D1A-01B06C98F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488" y="0"/>
            <a:ext cx="7621624" cy="508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52627C3-6E9E-B290-8814-B345FFD52228}"/>
              </a:ext>
            </a:extLst>
          </p:cNvPr>
          <p:cNvSpPr txBox="1"/>
          <p:nvPr/>
        </p:nvSpPr>
        <p:spPr>
          <a:xfrm>
            <a:off x="2322569" y="812800"/>
            <a:ext cx="652272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Авторская методика </a:t>
            </a:r>
          </a:p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Срок производства до 3-4 месяцев</a:t>
            </a:r>
          </a:p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Изготовление продукции в 3-х видах</a:t>
            </a:r>
          </a:p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Индивидуальный подход</a:t>
            </a:r>
          </a:p>
          <a:p>
            <a:endParaRPr lang="ru-RU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Трехмерная модель 9" descr="Зеленая галочка">
                <a:extLst>
                  <a:ext uri="{FF2B5EF4-FFF2-40B4-BE49-F238E27FC236}">
                    <a16:creationId xmlns:a16="http://schemas.microsoft.com/office/drawing/2014/main" id="{502F1A37-3FF9-C181-D9B4-9C7A321B570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94956225"/>
                  </p:ext>
                </p:extLst>
              </p:nvPr>
            </p:nvGraphicFramePr>
            <p:xfrm>
              <a:off x="424848" y="405615"/>
              <a:ext cx="2712655" cy="2027353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2712655" cy="2027353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413196" ay="2236836" az="251036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347410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Трехмерная модель 9" descr="Зеленая галочка">
                <a:extLst>
                  <a:ext uri="{FF2B5EF4-FFF2-40B4-BE49-F238E27FC236}">
                    <a16:creationId xmlns:a16="http://schemas.microsoft.com/office/drawing/2014/main" id="{502F1A37-3FF9-C181-D9B4-9C7A321B570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4848" y="405615"/>
                <a:ext cx="2712655" cy="202735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23297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582CFCB-BBE8-10DD-67C3-D4EB7A7B89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4490"/>
            <a:ext cx="1781176" cy="118652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EDCB81-36B1-0568-07CD-2E6EF3F7C4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289" y="6299431"/>
            <a:ext cx="3346711" cy="4815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7B53EC-A72B-540A-66EF-A31811CD2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" y="553720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>
            <a:extLst>
              <a:ext uri="{FF2B5EF4-FFF2-40B4-BE49-F238E27FC236}">
                <a16:creationId xmlns:a16="http://schemas.microsoft.com/office/drawing/2014/main" id="{67A229D6-9B3D-1E4C-F410-6D3BB8BF3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783" y="258859"/>
            <a:ext cx="3637722" cy="3637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>
            <a:extLst>
              <a:ext uri="{FF2B5EF4-FFF2-40B4-BE49-F238E27FC236}">
                <a16:creationId xmlns:a16="http://schemas.microsoft.com/office/drawing/2014/main" id="{562C0DAD-C5B8-C32C-1462-B06E78C20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024" y="2432595"/>
            <a:ext cx="3161895" cy="316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134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8D1B358C-97C8-8FCD-C373-03EECDC15269}"/>
              </a:ext>
            </a:extLst>
          </p:cNvPr>
          <p:cNvSpPr/>
          <p:nvPr/>
        </p:nvSpPr>
        <p:spPr>
          <a:xfrm>
            <a:off x="689693" y="6340088"/>
            <a:ext cx="1663479" cy="2449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21" dirty="0"/>
              <a:t>1</a:t>
            </a:r>
            <a:endParaRPr lang="ru-RU" sz="5821" dirty="0"/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DFCAED86-BC6B-4990-4C51-6496899396C3}"/>
              </a:ext>
            </a:extLst>
          </p:cNvPr>
          <p:cNvSpPr/>
          <p:nvPr/>
        </p:nvSpPr>
        <p:spPr>
          <a:xfrm>
            <a:off x="3208016" y="6340088"/>
            <a:ext cx="1663479" cy="2449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21" dirty="0"/>
              <a:t>2</a:t>
            </a:r>
            <a:endParaRPr lang="ru-RU" sz="5821" dirty="0"/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7EC9482E-EB77-886A-60DF-535CC24454D6}"/>
              </a:ext>
            </a:extLst>
          </p:cNvPr>
          <p:cNvSpPr/>
          <p:nvPr/>
        </p:nvSpPr>
        <p:spPr>
          <a:xfrm>
            <a:off x="5726338" y="6340088"/>
            <a:ext cx="1663479" cy="2449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21" dirty="0"/>
              <a:t>3</a:t>
            </a:r>
            <a:endParaRPr lang="ru-RU" sz="5821" dirty="0"/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340A90B5-D936-54BD-E7FF-D900DDA8CC05}"/>
              </a:ext>
            </a:extLst>
          </p:cNvPr>
          <p:cNvSpPr/>
          <p:nvPr/>
        </p:nvSpPr>
        <p:spPr>
          <a:xfrm>
            <a:off x="8244660" y="6340088"/>
            <a:ext cx="1663479" cy="2449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21" dirty="0"/>
              <a:t>4</a:t>
            </a:r>
            <a:endParaRPr lang="ru-RU" sz="582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C0BFCE-B415-FDB8-A0CA-2FAAF00AFE97}"/>
              </a:ext>
            </a:extLst>
          </p:cNvPr>
          <p:cNvSpPr txBox="1"/>
          <p:nvPr/>
        </p:nvSpPr>
        <p:spPr>
          <a:xfrm>
            <a:off x="428" y="865428"/>
            <a:ext cx="12191144" cy="670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8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Этапы организации </a:t>
            </a:r>
          </a:p>
          <a:p>
            <a:endParaRPr lang="ru-RU" sz="1092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94D6AA2-5958-1C50-9787-EF87193607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81176" cy="11865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B897B28-F42D-C93F-7BE4-2B9A748C45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861" y="0"/>
            <a:ext cx="3346711" cy="48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30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8D1B358C-97C8-8FCD-C373-03EECDC15269}"/>
              </a:ext>
            </a:extLst>
          </p:cNvPr>
          <p:cNvSpPr/>
          <p:nvPr/>
        </p:nvSpPr>
        <p:spPr>
          <a:xfrm>
            <a:off x="689693" y="5087554"/>
            <a:ext cx="1663479" cy="2449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21" dirty="0"/>
              <a:t>1</a:t>
            </a:r>
            <a:endParaRPr lang="ru-RU" sz="5821" dirty="0"/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DFCAED86-BC6B-4990-4C51-6496899396C3}"/>
              </a:ext>
            </a:extLst>
          </p:cNvPr>
          <p:cNvSpPr/>
          <p:nvPr/>
        </p:nvSpPr>
        <p:spPr>
          <a:xfrm>
            <a:off x="3208016" y="6340088"/>
            <a:ext cx="1663479" cy="2449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21" dirty="0"/>
              <a:t>2</a:t>
            </a:r>
            <a:endParaRPr lang="ru-RU" sz="5821" dirty="0"/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7EC9482E-EB77-886A-60DF-535CC24454D6}"/>
              </a:ext>
            </a:extLst>
          </p:cNvPr>
          <p:cNvSpPr/>
          <p:nvPr/>
        </p:nvSpPr>
        <p:spPr>
          <a:xfrm>
            <a:off x="5726338" y="6340088"/>
            <a:ext cx="1663479" cy="2449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21" dirty="0"/>
              <a:t>3</a:t>
            </a:r>
            <a:endParaRPr lang="ru-RU" sz="5821" dirty="0"/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340A90B5-D936-54BD-E7FF-D900DDA8CC05}"/>
              </a:ext>
            </a:extLst>
          </p:cNvPr>
          <p:cNvSpPr/>
          <p:nvPr/>
        </p:nvSpPr>
        <p:spPr>
          <a:xfrm>
            <a:off x="8244660" y="6340088"/>
            <a:ext cx="1663479" cy="2449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21" dirty="0"/>
              <a:t>4</a:t>
            </a:r>
            <a:endParaRPr lang="ru-RU" sz="582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C0BFCE-B415-FDB8-A0CA-2FAAF00AFE97}"/>
              </a:ext>
            </a:extLst>
          </p:cNvPr>
          <p:cNvSpPr txBox="1"/>
          <p:nvPr/>
        </p:nvSpPr>
        <p:spPr>
          <a:xfrm>
            <a:off x="428" y="865428"/>
            <a:ext cx="12191144" cy="670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8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Этапы организации </a:t>
            </a:r>
          </a:p>
          <a:p>
            <a:endParaRPr lang="ru-RU" sz="1092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073CB7-7A2F-FBF0-1848-5148AE6C0EDD}"/>
              </a:ext>
            </a:extLst>
          </p:cNvPr>
          <p:cNvSpPr txBox="1"/>
          <p:nvPr/>
        </p:nvSpPr>
        <p:spPr>
          <a:xfrm>
            <a:off x="671873" y="2239323"/>
            <a:ext cx="5822176" cy="1753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26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Подготовительный этап</a:t>
            </a:r>
            <a:r>
              <a:rPr lang="ru-RU" sz="2426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-подбор и обустройство помещения ,приобретение сырья и самих червей, оборудование компостеров </a:t>
            </a:r>
          </a:p>
          <a:p>
            <a:endParaRPr lang="ru-RU" sz="1092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EB0477-65C1-549B-0886-5A5A9EEC69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81176" cy="11865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3F0F442-5733-8150-AACF-690EAC929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861" y="0"/>
            <a:ext cx="3346711" cy="48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8980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8D1B358C-97C8-8FCD-C373-03EECDC15269}"/>
              </a:ext>
            </a:extLst>
          </p:cNvPr>
          <p:cNvSpPr/>
          <p:nvPr/>
        </p:nvSpPr>
        <p:spPr>
          <a:xfrm>
            <a:off x="689693" y="6340088"/>
            <a:ext cx="1663479" cy="2449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21" dirty="0"/>
              <a:t>1</a:t>
            </a:r>
            <a:endParaRPr lang="ru-RU" sz="5821" dirty="0"/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DFCAED86-BC6B-4990-4C51-6496899396C3}"/>
              </a:ext>
            </a:extLst>
          </p:cNvPr>
          <p:cNvSpPr/>
          <p:nvPr/>
        </p:nvSpPr>
        <p:spPr>
          <a:xfrm>
            <a:off x="3208016" y="5115583"/>
            <a:ext cx="1663479" cy="2449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21" dirty="0"/>
              <a:t>2</a:t>
            </a:r>
            <a:endParaRPr lang="ru-RU" sz="5821" dirty="0"/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7EC9482E-EB77-886A-60DF-535CC24454D6}"/>
              </a:ext>
            </a:extLst>
          </p:cNvPr>
          <p:cNvSpPr/>
          <p:nvPr/>
        </p:nvSpPr>
        <p:spPr>
          <a:xfrm>
            <a:off x="5726338" y="6340088"/>
            <a:ext cx="1663479" cy="2449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21" dirty="0"/>
              <a:t>3</a:t>
            </a:r>
            <a:endParaRPr lang="ru-RU" sz="5821" dirty="0"/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340A90B5-D936-54BD-E7FF-D900DDA8CC05}"/>
              </a:ext>
            </a:extLst>
          </p:cNvPr>
          <p:cNvSpPr/>
          <p:nvPr/>
        </p:nvSpPr>
        <p:spPr>
          <a:xfrm>
            <a:off x="8244660" y="6340088"/>
            <a:ext cx="1663479" cy="2449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21" dirty="0"/>
              <a:t>4</a:t>
            </a:r>
            <a:endParaRPr lang="ru-RU" sz="582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C0BFCE-B415-FDB8-A0CA-2FAAF00AFE97}"/>
              </a:ext>
            </a:extLst>
          </p:cNvPr>
          <p:cNvSpPr txBox="1"/>
          <p:nvPr/>
        </p:nvSpPr>
        <p:spPr>
          <a:xfrm>
            <a:off x="428" y="865428"/>
            <a:ext cx="12191144" cy="670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8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Этапы организации </a:t>
            </a:r>
          </a:p>
          <a:p>
            <a:endParaRPr lang="ru-RU" sz="1092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0FA798-1147-5DFD-790C-030183FA13A5}"/>
              </a:ext>
            </a:extLst>
          </p:cNvPr>
          <p:cNvSpPr txBox="1"/>
          <p:nvPr/>
        </p:nvSpPr>
        <p:spPr>
          <a:xfrm>
            <a:off x="2734472" y="2145873"/>
            <a:ext cx="5601973" cy="210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83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Производство биогумуса</a:t>
            </a:r>
            <a:r>
              <a:rPr lang="ru-RU" sz="2183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-измельчение органического сырья и добавления его в компостеры по мере переработки, увлажнение питательной среды, отсадка червей для нового цикла и отправка </a:t>
            </a:r>
            <a:r>
              <a:rPr lang="ru-RU" sz="2183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вермикомпоста</a:t>
            </a:r>
            <a:r>
              <a:rPr lang="ru-RU" sz="2183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на дальнейшую переработку</a:t>
            </a:r>
            <a:endParaRPr lang="ru-RU" sz="2183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5A988E3-E5CE-B279-AA48-92FEC76C96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81176" cy="11865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A9D0906-5B1C-CF42-7934-9407B360E7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861" y="0"/>
            <a:ext cx="3346711" cy="48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7304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8D1B358C-97C8-8FCD-C373-03EECDC15269}"/>
              </a:ext>
            </a:extLst>
          </p:cNvPr>
          <p:cNvSpPr/>
          <p:nvPr/>
        </p:nvSpPr>
        <p:spPr>
          <a:xfrm>
            <a:off x="689693" y="6340088"/>
            <a:ext cx="1663479" cy="2449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21" dirty="0"/>
              <a:t>1</a:t>
            </a:r>
            <a:endParaRPr lang="ru-RU" sz="5821" dirty="0"/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DFCAED86-BC6B-4990-4C51-6496899396C3}"/>
              </a:ext>
            </a:extLst>
          </p:cNvPr>
          <p:cNvSpPr/>
          <p:nvPr/>
        </p:nvSpPr>
        <p:spPr>
          <a:xfrm>
            <a:off x="3208016" y="6340088"/>
            <a:ext cx="1663479" cy="2449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21" dirty="0"/>
              <a:t>2</a:t>
            </a:r>
            <a:endParaRPr lang="ru-RU" sz="5821" dirty="0"/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7EC9482E-EB77-886A-60DF-535CC24454D6}"/>
              </a:ext>
            </a:extLst>
          </p:cNvPr>
          <p:cNvSpPr/>
          <p:nvPr/>
        </p:nvSpPr>
        <p:spPr>
          <a:xfrm>
            <a:off x="5726338" y="5102643"/>
            <a:ext cx="1663479" cy="2449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21" dirty="0"/>
              <a:t>3</a:t>
            </a:r>
            <a:endParaRPr lang="ru-RU" sz="5821" dirty="0"/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340A90B5-D936-54BD-E7FF-D900DDA8CC05}"/>
              </a:ext>
            </a:extLst>
          </p:cNvPr>
          <p:cNvSpPr/>
          <p:nvPr/>
        </p:nvSpPr>
        <p:spPr>
          <a:xfrm>
            <a:off x="8244660" y="6340088"/>
            <a:ext cx="1663479" cy="2449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21" dirty="0"/>
              <a:t>4</a:t>
            </a:r>
            <a:endParaRPr lang="ru-RU" sz="582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C0BFCE-B415-FDB8-A0CA-2FAAF00AFE97}"/>
              </a:ext>
            </a:extLst>
          </p:cNvPr>
          <p:cNvSpPr txBox="1"/>
          <p:nvPr/>
        </p:nvSpPr>
        <p:spPr>
          <a:xfrm>
            <a:off x="428" y="865428"/>
            <a:ext cx="12191144" cy="670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8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Этапы организации </a:t>
            </a:r>
          </a:p>
          <a:p>
            <a:endParaRPr lang="ru-RU" sz="1092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E25C07-50CD-7F9F-5C26-F852E285C74A}"/>
              </a:ext>
            </a:extLst>
          </p:cNvPr>
          <p:cNvSpPr txBox="1"/>
          <p:nvPr/>
        </p:nvSpPr>
        <p:spPr>
          <a:xfrm>
            <a:off x="4617352" y="2145873"/>
            <a:ext cx="4990437" cy="1958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26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Подготовка к сбыту</a:t>
            </a:r>
            <a:r>
              <a:rPr lang="ru-RU" sz="2426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-просеивание, просушка, фасовка биогумуса, изготовление специальных смесей для посадки разных садово-огородных и декоративных культур</a:t>
            </a:r>
            <a:endParaRPr lang="ru-RU" sz="2426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BC7C1D7-1B82-B715-5690-CA8944727D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81176" cy="11865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46D1AFF-84FD-22BC-360A-56A02AF54A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861" y="0"/>
            <a:ext cx="3346711" cy="48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54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8D1B358C-97C8-8FCD-C373-03EECDC15269}"/>
              </a:ext>
            </a:extLst>
          </p:cNvPr>
          <p:cNvSpPr/>
          <p:nvPr/>
        </p:nvSpPr>
        <p:spPr>
          <a:xfrm>
            <a:off x="689693" y="6340088"/>
            <a:ext cx="1663479" cy="2449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21" dirty="0"/>
              <a:t>1</a:t>
            </a:r>
            <a:endParaRPr lang="ru-RU" sz="5821" dirty="0"/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DFCAED86-BC6B-4990-4C51-6496899396C3}"/>
              </a:ext>
            </a:extLst>
          </p:cNvPr>
          <p:cNvSpPr/>
          <p:nvPr/>
        </p:nvSpPr>
        <p:spPr>
          <a:xfrm>
            <a:off x="3208016" y="6340088"/>
            <a:ext cx="1663479" cy="2449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21" dirty="0"/>
              <a:t>2</a:t>
            </a:r>
            <a:endParaRPr lang="ru-RU" sz="5821" dirty="0"/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7EC9482E-EB77-886A-60DF-535CC24454D6}"/>
              </a:ext>
            </a:extLst>
          </p:cNvPr>
          <p:cNvSpPr/>
          <p:nvPr/>
        </p:nvSpPr>
        <p:spPr>
          <a:xfrm>
            <a:off x="5726338" y="6340088"/>
            <a:ext cx="1663479" cy="2449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21" dirty="0"/>
              <a:t>3</a:t>
            </a:r>
            <a:endParaRPr lang="ru-RU" sz="5821" dirty="0"/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340A90B5-D936-54BD-E7FF-D900DDA8CC05}"/>
              </a:ext>
            </a:extLst>
          </p:cNvPr>
          <p:cNvSpPr/>
          <p:nvPr/>
        </p:nvSpPr>
        <p:spPr>
          <a:xfrm>
            <a:off x="8238788" y="5115583"/>
            <a:ext cx="1663479" cy="2449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21" dirty="0"/>
              <a:t>4</a:t>
            </a:r>
            <a:endParaRPr lang="ru-RU" sz="582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C0BFCE-B415-FDB8-A0CA-2FAAF00AFE97}"/>
              </a:ext>
            </a:extLst>
          </p:cNvPr>
          <p:cNvSpPr txBox="1"/>
          <p:nvPr/>
        </p:nvSpPr>
        <p:spPr>
          <a:xfrm>
            <a:off x="428" y="865428"/>
            <a:ext cx="12191144" cy="670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8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Этапы организации </a:t>
            </a:r>
          </a:p>
          <a:p>
            <a:endParaRPr lang="ru-RU" sz="1092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BD77E4-B483-8181-220C-D13AB4C8CB66}"/>
              </a:ext>
            </a:extLst>
          </p:cNvPr>
          <p:cNvSpPr txBox="1"/>
          <p:nvPr/>
        </p:nvSpPr>
        <p:spPr>
          <a:xfrm>
            <a:off x="7285433" y="2145873"/>
            <a:ext cx="3755200" cy="2565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485"/>
              </a:spcAft>
              <a:buSzPts val="1000"/>
              <a:tabLst>
                <a:tab pos="277246" algn="l"/>
              </a:tabLst>
            </a:pPr>
            <a:r>
              <a:rPr lang="ru-RU" sz="2426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Сбыт продукции</a:t>
            </a:r>
            <a:r>
              <a:rPr lang="ru-RU" sz="2426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-поиск и привлечение покупателей с использованием различных маркетинговых инструментов </a:t>
            </a:r>
          </a:p>
          <a:p>
            <a:pPr>
              <a:lnSpc>
                <a:spcPct val="107000"/>
              </a:lnSpc>
              <a:spcAft>
                <a:spcPts val="485"/>
              </a:spcAft>
              <a:buSzPts val="1000"/>
              <a:tabLst>
                <a:tab pos="277246" algn="l"/>
              </a:tabLst>
            </a:pPr>
            <a:endParaRPr lang="ru-RU" sz="1092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92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F52DCF0-F1ED-C0CA-E955-D2679A4002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81176" cy="11865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6CF5FB3-F057-76EA-F4F2-11C2703376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861" y="0"/>
            <a:ext cx="3346711" cy="48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6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8B292A1-697A-A1F8-7431-6E7548C67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5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0D91B5B-818D-7D29-AF78-6E93F874A0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81176" cy="118652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39D52C-3167-3146-FB28-804C124734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861" y="0"/>
            <a:ext cx="3346711" cy="4815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5B6B47-6AA5-0304-BFF7-6A281BA69608}"/>
              </a:ext>
            </a:extLst>
          </p:cNvPr>
          <p:cNvSpPr txBox="1"/>
          <p:nvPr/>
        </p:nvSpPr>
        <p:spPr>
          <a:xfrm>
            <a:off x="890588" y="997990"/>
            <a:ext cx="68344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Основные расходы:</a:t>
            </a:r>
          </a:p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Закупка червей и оборудования для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вермикомпостирования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53197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582CFCB-BBE8-10DD-67C3-D4EB7A7B89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81176" cy="118652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EDCB81-36B1-0568-07CD-2E6EF3F7C4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533" y="0"/>
            <a:ext cx="3346711" cy="481585"/>
          </a:xfrm>
          <a:prstGeom prst="rect">
            <a:avLst/>
          </a:prstGeom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6955" y="2327954"/>
            <a:ext cx="2525086" cy="2529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11093" y="2276958"/>
            <a:ext cx="2487703" cy="2483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45817" y="2340528"/>
            <a:ext cx="2529281" cy="253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69555" y="2340528"/>
            <a:ext cx="2462724" cy="246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3952408" y="4922132"/>
            <a:ext cx="18920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/>
              <a:t>Руднев Максим</a:t>
            </a:r>
          </a:p>
          <a:p>
            <a:pPr algn="ctr"/>
            <a:r>
              <a:rPr lang="ru-RU" sz="2000" dirty="0"/>
              <a:t>лидер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9188742" y="4951413"/>
            <a:ext cx="24971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Ефремова Марина</a:t>
            </a:r>
          </a:p>
          <a:p>
            <a:pPr algn="ctr"/>
            <a:r>
              <a:rPr lang="ru-RU" sz="2000" dirty="0"/>
              <a:t>   поиск  и  работа </a:t>
            </a:r>
          </a:p>
          <a:p>
            <a:pPr algn="ctr"/>
            <a:r>
              <a:rPr lang="ru-RU" sz="2000" dirty="0"/>
              <a:t>с ресурсами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702353" y="4965475"/>
            <a:ext cx="209736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/>
              <a:t>Глотова Ангелина</a:t>
            </a:r>
          </a:p>
          <a:p>
            <a:pPr algn="ctr"/>
            <a:r>
              <a:rPr lang="ru-RU" sz="2000" dirty="0"/>
              <a:t>поиск  и работа</a:t>
            </a:r>
          </a:p>
          <a:p>
            <a:pPr algn="ctr"/>
            <a:r>
              <a:rPr lang="ru-RU" sz="2000" dirty="0"/>
              <a:t>с информацией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82099" y="4915141"/>
            <a:ext cx="26202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 err="1"/>
              <a:t>Буцикина</a:t>
            </a:r>
            <a:r>
              <a:rPr lang="ru-RU" sz="2000" dirty="0"/>
              <a:t> Ксения</a:t>
            </a:r>
          </a:p>
          <a:p>
            <a:pPr algn="ctr"/>
            <a:r>
              <a:rPr lang="ru-RU" sz="2000" dirty="0"/>
              <a:t>Связь с поставщиками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A201F8-CC84-8D1D-4902-53C5A2C7F49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165" y="-946251"/>
            <a:ext cx="4217670" cy="4217670"/>
          </a:xfrm>
          <a:prstGeom prst="rect">
            <a:avLst/>
          </a:prstGeom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3330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176</Words>
  <Application>Microsoft Office PowerPoint</Application>
  <PresentationFormat>Широкоэкранный</PresentationFormat>
  <Paragraphs>57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Buffoniche01@gmail.com</dc:creator>
  <cp:lastModifiedBy>Buffoniche01@gmail.com</cp:lastModifiedBy>
  <cp:revision>8</cp:revision>
  <dcterms:created xsi:type="dcterms:W3CDTF">2022-12-10T14:53:19Z</dcterms:created>
  <dcterms:modified xsi:type="dcterms:W3CDTF">2022-12-10T20:18:36Z</dcterms:modified>
</cp:coreProperties>
</file>